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2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40.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31" r:id="rId3"/>
    <p:sldId id="444" r:id="rId4"/>
    <p:sldId id="445" r:id="rId5"/>
    <p:sldId id="447" r:id="rId6"/>
    <p:sldId id="449" r:id="rId7"/>
    <p:sldId id="451" r:id="rId8"/>
    <p:sldId id="452" r:id="rId9"/>
    <p:sldId id="455" r:id="rId10"/>
    <p:sldId id="348" r:id="rId11"/>
    <p:sldId id="350" r:id="rId12"/>
    <p:sldId id="456" r:id="rId13"/>
    <p:sldId id="468" r:id="rId14"/>
    <p:sldId id="467" r:id="rId15"/>
    <p:sldId id="457" r:id="rId16"/>
    <p:sldId id="469" r:id="rId17"/>
    <p:sldId id="459" r:id="rId18"/>
    <p:sldId id="471" r:id="rId19"/>
    <p:sldId id="349" r:id="rId20"/>
    <p:sldId id="370" r:id="rId21"/>
    <p:sldId id="476" r:id="rId22"/>
    <p:sldId id="477" r:id="rId23"/>
    <p:sldId id="479" r:id="rId24"/>
    <p:sldId id="480" r:id="rId25"/>
    <p:sldId id="461" r:id="rId26"/>
    <p:sldId id="463" r:id="rId27"/>
    <p:sldId id="484" r:id="rId28"/>
    <p:sldId id="482" r:id="rId29"/>
    <p:sldId id="483" r:id="rId30"/>
    <p:sldId id="378" r:id="rId31"/>
    <p:sldId id="486" r:id="rId32"/>
    <p:sldId id="493" r:id="rId33"/>
    <p:sldId id="492" r:id="rId34"/>
    <p:sldId id="485" r:id="rId35"/>
    <p:sldId id="487" r:id="rId36"/>
    <p:sldId id="488" r:id="rId37"/>
    <p:sldId id="382" r:id="rId38"/>
    <p:sldId id="334" r:id="rId39"/>
    <p:sldId id="494" r:id="rId40"/>
    <p:sldId id="442" r:id="rId41"/>
    <p:sldId id="395" r:id="rId42"/>
    <p:sldId id="443" r:id="rId43"/>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Chen" initials="ZC" lastIdx="30" clrIdx="0">
    <p:extLst>
      <p:ext uri="{19B8F6BF-5375-455C-9EA6-DF929625EA0E}">
        <p15:presenceInfo xmlns:p15="http://schemas.microsoft.com/office/powerpoint/2012/main" userId="S::ZHANGC84@pfizer.com::28973652-c2ea-4950-b781-ae77f8e1117d" providerId="AD"/>
      </p:ext>
    </p:extLst>
  </p:cmAuthor>
  <p:cmAuthor id="2" name="Peng, Qingqing" initials="PQ" lastIdx="8" clrIdx="1">
    <p:extLst>
      <p:ext uri="{19B8F6BF-5375-455C-9EA6-DF929625EA0E}">
        <p15:presenceInfo xmlns:p15="http://schemas.microsoft.com/office/powerpoint/2012/main" userId="S::PENGQ15@pfizer.com::2966f2d1-3c6e-4f5b-b342-a842bab64444" providerId="AD"/>
      </p:ext>
    </p:extLst>
  </p:cmAuthor>
  <p:cmAuthor id="3" name="tu ben" initials="tb" lastIdx="2" clrIdx="2">
    <p:extLst>
      <p:ext uri="{19B8F6BF-5375-455C-9EA6-DF929625EA0E}">
        <p15:presenceInfo xmlns:p15="http://schemas.microsoft.com/office/powerpoint/2012/main" userId="0735c966157c616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1EE"/>
    <a:srgbClr val="D3A9CF"/>
    <a:srgbClr val="9E4294"/>
    <a:srgbClr val="FBE5D6"/>
    <a:srgbClr val="F4B183"/>
    <a:srgbClr val="8FA2D4"/>
    <a:srgbClr val="2D4E89"/>
    <a:srgbClr val="B166A9"/>
    <a:srgbClr val="3B3838"/>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CFEFC5-E3C5-4E21-AA1A-AAB9C3F1A8B0}" v="5" dt="2022-04-10T12:39:20.08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34" autoAdjust="0"/>
    <p:restoredTop sz="91429" autoAdjust="0"/>
  </p:normalViewPr>
  <p:slideViewPr>
    <p:cSldViewPr snapToGrid="0">
      <p:cViewPr varScale="1">
        <p:scale>
          <a:sx n="61" d="100"/>
          <a:sy n="61" d="100"/>
        </p:scale>
        <p:origin x="816" y="48"/>
      </p:cViewPr>
      <p:guideLst/>
    </p:cSldViewPr>
  </p:slideViewPr>
  <p:notesTextViewPr>
    <p:cViewPr>
      <p:scale>
        <a:sx n="1" d="1"/>
        <a:sy n="1" d="1"/>
      </p:scale>
      <p:origin x="0" y="0"/>
    </p:cViewPr>
  </p:notesTextViewPr>
  <p:sorterViewPr>
    <p:cViewPr>
      <p:scale>
        <a:sx n="84" d="100"/>
        <a:sy n="84" d="100"/>
      </p:scale>
      <p:origin x="0" y="-489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ng, Qingqing" userId="2966f2d1-3c6e-4f5b-b342-a842bab64444" providerId="ADAL" clId="{A0CFEFC5-E3C5-4E21-AA1A-AAB9C3F1A8B0}"/>
    <pc:docChg chg="custSel modSld modMainMaster">
      <pc:chgData name="Peng, Qingqing" userId="2966f2d1-3c6e-4f5b-b342-a842bab64444" providerId="ADAL" clId="{A0CFEFC5-E3C5-4E21-AA1A-AAB9C3F1A8B0}" dt="2022-04-10T12:39:18.317" v="7"/>
      <pc:docMkLst>
        <pc:docMk/>
      </pc:docMkLst>
      <pc:sldChg chg="addSp modSp">
        <pc:chgData name="Peng, Qingqing" userId="2966f2d1-3c6e-4f5b-b342-a842bab64444" providerId="ADAL" clId="{A0CFEFC5-E3C5-4E21-AA1A-AAB9C3F1A8B0}" dt="2022-04-10T12:39:18.317" v="7"/>
        <pc:sldMkLst>
          <pc:docMk/>
          <pc:sldMk cId="814058946" sldId="256"/>
        </pc:sldMkLst>
        <pc:picChg chg="add mod">
          <ac:chgData name="Peng, Qingqing" userId="2966f2d1-3c6e-4f5b-b342-a842bab64444" providerId="ADAL" clId="{A0CFEFC5-E3C5-4E21-AA1A-AAB9C3F1A8B0}" dt="2022-04-10T12:39:18.317" v="7"/>
          <ac:picMkLst>
            <pc:docMk/>
            <pc:sldMk cId="814058946" sldId="256"/>
            <ac:picMk id="8" creationId="{DFAEE82F-4C79-4999-B36F-71667A507989}"/>
          </ac:picMkLst>
        </pc:picChg>
        <pc:picChg chg="add mod">
          <ac:chgData name="Peng, Qingqing" userId="2966f2d1-3c6e-4f5b-b342-a842bab64444" providerId="ADAL" clId="{A0CFEFC5-E3C5-4E21-AA1A-AAB9C3F1A8B0}" dt="2022-04-10T12:39:18.317" v="7"/>
          <ac:picMkLst>
            <pc:docMk/>
            <pc:sldMk cId="814058946" sldId="256"/>
            <ac:picMk id="9" creationId="{B4BA6744-3E5C-4B17-BF69-91BF6B31319F}"/>
          </ac:picMkLst>
        </pc:picChg>
      </pc:sldChg>
      <pc:sldMasterChg chg="addSp delSp modSp mod">
        <pc:chgData name="Peng, Qingqing" userId="2966f2d1-3c6e-4f5b-b342-a842bab64444" providerId="ADAL" clId="{A0CFEFC5-E3C5-4E21-AA1A-AAB9C3F1A8B0}" dt="2022-04-10T12:39:10.764" v="6" actId="21"/>
        <pc:sldMasterMkLst>
          <pc:docMk/>
          <pc:sldMasterMk cId="24479196" sldId="2147483648"/>
        </pc:sldMasterMkLst>
        <pc:picChg chg="del mod">
          <ac:chgData name="Peng, Qingqing" userId="2966f2d1-3c6e-4f5b-b342-a842bab64444" providerId="ADAL" clId="{A0CFEFC5-E3C5-4E21-AA1A-AAB9C3F1A8B0}" dt="2022-04-10T12:39:10.764" v="6" actId="21"/>
          <ac:picMkLst>
            <pc:docMk/>
            <pc:sldMasterMk cId="24479196" sldId="2147483648"/>
            <ac:picMk id="8" creationId="{2B7F3B60-5DEB-43FC-9C57-198FF16B9158}"/>
          </ac:picMkLst>
        </pc:picChg>
        <pc:picChg chg="add del mod">
          <ac:chgData name="Peng, Qingqing" userId="2966f2d1-3c6e-4f5b-b342-a842bab64444" providerId="ADAL" clId="{A0CFEFC5-E3C5-4E21-AA1A-AAB9C3F1A8B0}" dt="2022-04-10T12:39:10.764" v="6" actId="21"/>
          <ac:picMkLst>
            <pc:docMk/>
            <pc:sldMasterMk cId="24479196" sldId="2147483648"/>
            <ac:picMk id="11" creationId="{E6AAF417-BC51-4627-8E88-74AD7DB46DCA}"/>
          </ac:picMkLst>
        </pc:pic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6032;&#24314;%20Microsoft%20Excel%20&#24037;&#20316;&#34920;.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6032;&#24314;%20Microsoft%20Excel%20&#24037;&#20316;&#34920;.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6032;&#24314;%20Microsoft%20Excel%20&#24037;&#20316;&#34920;.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tuy\AppData\Roaming\Microsoft\Excel\&#26032;&#24314;%20Microsoft%20Excel%20&#24037;&#20316;&#34920;%20(version%202).xlsb"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4050;&#29992;\&#26032;&#24314;%20Microsoft%20Excel%20&#24037;&#20316;&#34920;(&#24050;&#33258;&#21160;&#36824;&#21407;).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4050;&#29992;\&#26032;&#24314;%20Microsoft%20Excel%20&#24037;&#20316;&#34920;(&#24050;&#33258;&#21160;&#36824;&#21407;).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4050;&#29992;\&#26032;&#24314;%20Microsoft%20Excel%20&#24037;&#20316;&#34920;(&#24050;&#33258;&#21160;&#36824;&#21407;).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tuy\Documents\TUY\Pfizer\Zhang%20Chen\Cresemba-1\Rheuma\&#26032;&#24314;%20Microsoft%20Excel%20&#24037;&#20316;&#34920;.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tuy\Documents\TUY\Pfizer\Zhang%20Chen\Cresemba-1\Rheuma\&#26032;&#24314;%20Microsoft%20Excel%20&#24037;&#20316;&#34920;.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tuy\Documents\TUY\Pfizer\Zhang%20Chen\Cresemba-1\Rheuma\&#26032;&#24314;%20Microsoft%20Excel%20&#24037;&#20316;&#34920;.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6032;&#24314;%20Microsoft%20Excel%20&#24037;&#20316;&#34920;.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tuy\Documents\TUY\Pfizer\Zhang%20Chen\Cresemba-1\Rheuma\&#26032;&#24314;%20Microsoft%20Excel%20&#24037;&#20316;&#34920;.xlsx" TargetMode="External"/><Relationship Id="rId2" Type="http://schemas.microsoft.com/office/2011/relationships/chartColorStyle" Target="colors20.xml"/><Relationship Id="rId1" Type="http://schemas.microsoft.com/office/2011/relationships/chartStyle" Target="style20.xml"/></Relationships>
</file>

<file path=ppt/charts/_rels/chart3.xml.rels><?xml version="1.0" encoding="UTF-8" standalone="yes"?>
<Relationships xmlns="http://schemas.openxmlformats.org/package/2006/relationships"><Relationship Id="rId3" Type="http://schemas.openxmlformats.org/officeDocument/2006/relationships/oleObject" Target="file:///C:\Users\tuy\Documents\TUY\Pfizer\Zhang%20Chen\Cresemba-1\SOT\Cresemba-SOT-2022-0507\&#26032;&#24314;%20Microsoft%20Excel%20&#24037;&#20316;&#3492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tuy\Documents\TUY\Pfizer\Zhang%20Chen\Cresemba-1\SOT\Cresemba-SOT-2022-0507\&#26032;&#24314;%20Microsoft%20Excel%20&#24037;&#20316;&#34920;.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6032;&#24314;%20Microsoft%20Excel%20&#24037;&#20316;&#34920;.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tuy\Documents\TUY\Pfizer\Zhang%20Chen\Cresemba-1\Res\&#26032;&#24314;%20Microsoft%20Excel%20&#24037;&#20316;&#34920;.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6032;&#24314;%20Microsoft%20Excel%20&#24037;&#20316;&#34920;.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tuy\Documents\TUY\Pfizer\Zhang%20Chen\Cresemba-1\ICU\Ref\&#26032;&#24314;%20Microsoft%20Excel%20&#24037;&#20316;&#34920;.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tuy\Documents\TUY\Pfizer\Zhang%20Chen\Cresemba-1\SOT\Ref-Cresemba-SOT\&#26032;&#24314;%20Microsoft%20Excel%20&#24037;&#20316;&#34920;.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dPt>
            <c:idx val="0"/>
            <c:bubble3D val="0"/>
            <c:spPr>
              <a:solidFill>
                <a:srgbClr val="9E4294"/>
              </a:solidFill>
              <a:ln w="19050">
                <a:solidFill>
                  <a:schemeClr val="lt1"/>
                </a:solidFill>
              </a:ln>
              <a:effectLst/>
            </c:spPr>
            <c:extLst>
              <c:ext xmlns:c16="http://schemas.microsoft.com/office/drawing/2014/chart" uri="{C3380CC4-5D6E-409C-BE32-E72D297353CC}">
                <c16:uniqueId val="{00000001-C0EF-4C9D-839A-3CB185D9BBF2}"/>
              </c:ext>
            </c:extLst>
          </c:dPt>
          <c:dPt>
            <c:idx val="1"/>
            <c:bubble3D val="0"/>
            <c:spPr>
              <a:solidFill>
                <a:schemeClr val="accent5">
                  <a:lumMod val="20000"/>
                  <a:lumOff val="80000"/>
                </a:schemeClr>
              </a:solidFill>
              <a:ln w="19050">
                <a:solidFill>
                  <a:schemeClr val="lt1"/>
                </a:solidFill>
              </a:ln>
              <a:effectLst/>
            </c:spPr>
            <c:extLst>
              <c:ext xmlns:c16="http://schemas.microsoft.com/office/drawing/2014/chart" uri="{C3380CC4-5D6E-409C-BE32-E72D297353CC}">
                <c16:uniqueId val="{00000003-C0EF-4C9D-839A-3CB185D9BBF2}"/>
              </c:ext>
            </c:extLst>
          </c:dPt>
          <c:dPt>
            <c:idx val="2"/>
            <c:bubble3D val="0"/>
            <c:spPr>
              <a:solidFill>
                <a:schemeClr val="accent3">
                  <a:shade val="76000"/>
                </a:schemeClr>
              </a:solidFill>
              <a:ln w="19050">
                <a:solidFill>
                  <a:schemeClr val="lt1"/>
                </a:solidFill>
              </a:ln>
              <a:effectLst/>
            </c:spPr>
            <c:extLst>
              <c:ext xmlns:c16="http://schemas.microsoft.com/office/drawing/2014/chart" uri="{C3380CC4-5D6E-409C-BE32-E72D297353CC}">
                <c16:uniqueId val="{00000005-C0EF-4C9D-839A-3CB185D9BBF2}"/>
              </c:ext>
            </c:extLst>
          </c:dPt>
          <c:dPt>
            <c:idx val="3"/>
            <c:bubble3D val="0"/>
            <c:spPr>
              <a:solidFill>
                <a:schemeClr val="accent3">
                  <a:shade val="92000"/>
                </a:schemeClr>
              </a:solidFill>
              <a:ln w="19050">
                <a:solidFill>
                  <a:schemeClr val="lt1"/>
                </a:solidFill>
              </a:ln>
              <a:effectLst/>
            </c:spPr>
            <c:extLst>
              <c:ext xmlns:c16="http://schemas.microsoft.com/office/drawing/2014/chart" uri="{C3380CC4-5D6E-409C-BE32-E72D297353CC}">
                <c16:uniqueId val="{00000007-C0EF-4C9D-839A-3CB185D9BBF2}"/>
              </c:ext>
            </c:extLst>
          </c:dPt>
          <c:dPt>
            <c:idx val="4"/>
            <c:bubble3D val="0"/>
            <c:spPr>
              <a:solidFill>
                <a:schemeClr val="accent3">
                  <a:tint val="93000"/>
                </a:schemeClr>
              </a:solidFill>
              <a:ln w="19050">
                <a:solidFill>
                  <a:schemeClr val="lt1"/>
                </a:solidFill>
              </a:ln>
              <a:effectLst/>
            </c:spPr>
            <c:extLst>
              <c:ext xmlns:c16="http://schemas.microsoft.com/office/drawing/2014/chart" uri="{C3380CC4-5D6E-409C-BE32-E72D297353CC}">
                <c16:uniqueId val="{00000009-C0EF-4C9D-839A-3CB185D9BBF2}"/>
              </c:ext>
            </c:extLst>
          </c:dPt>
          <c:dPt>
            <c:idx val="5"/>
            <c:bubble3D val="0"/>
            <c:spPr>
              <a:solidFill>
                <a:srgbClr val="B166A9"/>
              </a:solidFill>
              <a:ln w="19050">
                <a:solidFill>
                  <a:schemeClr val="lt1"/>
                </a:solidFill>
              </a:ln>
              <a:effectLst/>
            </c:spPr>
            <c:extLst>
              <c:ext xmlns:c16="http://schemas.microsoft.com/office/drawing/2014/chart" uri="{C3380CC4-5D6E-409C-BE32-E72D297353CC}">
                <c16:uniqueId val="{0000000B-C0EF-4C9D-839A-3CB185D9BBF2}"/>
              </c:ext>
            </c:extLst>
          </c:dPt>
          <c:dPt>
            <c:idx val="6"/>
            <c:bubble3D val="0"/>
            <c:spPr>
              <a:solidFill>
                <a:srgbClr val="9E4294"/>
              </a:solidFill>
              <a:ln w="19050">
                <a:solidFill>
                  <a:schemeClr val="lt1"/>
                </a:solidFill>
              </a:ln>
              <a:effectLst/>
            </c:spPr>
            <c:extLst>
              <c:ext xmlns:c16="http://schemas.microsoft.com/office/drawing/2014/chart" uri="{C3380CC4-5D6E-409C-BE32-E72D297353CC}">
                <c16:uniqueId val="{0000000D-C0EF-4C9D-839A-3CB185D9BBF2}"/>
              </c:ext>
            </c:extLst>
          </c:dPt>
          <c:dPt>
            <c:idx val="7"/>
            <c:bubble3D val="0"/>
            <c:spPr>
              <a:solidFill>
                <a:schemeClr val="accent3">
                  <a:tint val="46000"/>
                </a:schemeClr>
              </a:solidFill>
              <a:ln w="19050">
                <a:solidFill>
                  <a:schemeClr val="lt1"/>
                </a:solidFill>
              </a:ln>
              <a:effectLst/>
            </c:spPr>
            <c:extLst>
              <c:ext xmlns:c16="http://schemas.microsoft.com/office/drawing/2014/chart" uri="{C3380CC4-5D6E-409C-BE32-E72D297353CC}">
                <c16:uniqueId val="{0000000F-C0EF-4C9D-839A-3CB185D9BBF2}"/>
              </c:ext>
            </c:extLst>
          </c:dPt>
          <c:cat>
            <c:strRef>
              <c:f>Sheet1!$E$39:$E$46</c:f>
              <c:strCache>
                <c:ptCount val="8"/>
                <c:pt idx="0">
                  <c:v>曲霉</c:v>
                </c:pt>
                <c:pt idx="1">
                  <c:v>其他真菌</c:v>
                </c:pt>
                <c:pt idx="2">
                  <c:v>铜绿假单胞菌</c:v>
                </c:pt>
                <c:pt idx="3">
                  <c:v>其他细菌</c:v>
                </c:pt>
                <c:pt idx="4">
                  <c:v>病毒</c:v>
                </c:pt>
                <c:pt idx="5">
                  <c:v>CMV+曲霉</c:v>
                </c:pt>
                <c:pt idx="6">
                  <c:v>铜绿+曲霉</c:v>
                </c:pt>
                <c:pt idx="7">
                  <c:v>CMV+细菌</c:v>
                </c:pt>
              </c:strCache>
            </c:strRef>
          </c:cat>
          <c:val>
            <c:numRef>
              <c:f>Sheet1!$F$39:$F$46</c:f>
              <c:numCache>
                <c:formatCode>General</c:formatCode>
                <c:ptCount val="8"/>
                <c:pt idx="0">
                  <c:v>26</c:v>
                </c:pt>
                <c:pt idx="1">
                  <c:v>8</c:v>
                </c:pt>
                <c:pt idx="2">
                  <c:v>18</c:v>
                </c:pt>
                <c:pt idx="3">
                  <c:v>14</c:v>
                </c:pt>
                <c:pt idx="4">
                  <c:v>9</c:v>
                </c:pt>
                <c:pt idx="5">
                  <c:v>3</c:v>
                </c:pt>
                <c:pt idx="6">
                  <c:v>2</c:v>
                </c:pt>
                <c:pt idx="7">
                  <c:v>1</c:v>
                </c:pt>
              </c:numCache>
            </c:numRef>
          </c:val>
          <c:extLst>
            <c:ext xmlns:c16="http://schemas.microsoft.com/office/drawing/2014/chart" uri="{C3380CC4-5D6E-409C-BE32-E72D297353CC}">
              <c16:uniqueId val="{00000010-C0EF-4C9D-839A-3CB185D9BBF2}"/>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dPt>
            <c:idx val="0"/>
            <c:bubble3D val="0"/>
            <c:spPr>
              <a:solidFill>
                <a:srgbClr val="9E4294"/>
              </a:solidFill>
              <a:ln w="19050">
                <a:solidFill>
                  <a:schemeClr val="lt1"/>
                </a:solidFill>
              </a:ln>
              <a:effectLst/>
            </c:spPr>
            <c:extLst>
              <c:ext xmlns:c16="http://schemas.microsoft.com/office/drawing/2014/chart" uri="{C3380CC4-5D6E-409C-BE32-E72D297353CC}">
                <c16:uniqueId val="{00000001-CE33-42BA-A471-9573C6A8B05D}"/>
              </c:ext>
            </c:extLst>
          </c:dPt>
          <c:dPt>
            <c:idx val="1"/>
            <c:bubble3D val="0"/>
            <c:spPr>
              <a:solidFill>
                <a:srgbClr val="D3A9CF"/>
              </a:solidFill>
              <a:ln w="19050">
                <a:solidFill>
                  <a:schemeClr val="lt1"/>
                </a:solidFill>
              </a:ln>
              <a:effectLst/>
            </c:spPr>
            <c:extLst>
              <c:ext xmlns:c16="http://schemas.microsoft.com/office/drawing/2014/chart" uri="{C3380CC4-5D6E-409C-BE32-E72D297353CC}">
                <c16:uniqueId val="{00000003-CE33-42BA-A471-9573C6A8B05D}"/>
              </c:ext>
            </c:extLst>
          </c:dPt>
          <c:dPt>
            <c:idx val="2"/>
            <c:bubble3D val="0"/>
            <c:spPr>
              <a:solidFill>
                <a:srgbClr val="EFE1EE"/>
              </a:solidFill>
              <a:ln w="19050">
                <a:solidFill>
                  <a:schemeClr val="lt1"/>
                </a:solidFill>
              </a:ln>
              <a:effectLst/>
            </c:spPr>
            <c:extLst>
              <c:ext xmlns:c16="http://schemas.microsoft.com/office/drawing/2014/chart" uri="{C3380CC4-5D6E-409C-BE32-E72D297353CC}">
                <c16:uniqueId val="{00000005-CE33-42BA-A471-9573C6A8B05D}"/>
              </c:ext>
            </c:extLst>
          </c:dPt>
          <c:dPt>
            <c:idx val="3"/>
            <c:bubble3D val="0"/>
            <c:spPr>
              <a:solidFill>
                <a:srgbClr val="B166A9"/>
              </a:solidFill>
              <a:ln w="19050">
                <a:solidFill>
                  <a:schemeClr val="lt1"/>
                </a:solidFill>
              </a:ln>
              <a:effectLst/>
            </c:spPr>
            <c:extLst>
              <c:ext xmlns:c16="http://schemas.microsoft.com/office/drawing/2014/chart" uri="{C3380CC4-5D6E-409C-BE32-E72D297353CC}">
                <c16:uniqueId val="{00000007-CE33-42BA-A471-9573C6A8B05D}"/>
              </c:ext>
            </c:extLst>
          </c:dPt>
          <c:cat>
            <c:strRef>
              <c:f>Sheet8!$G$21:$G$24</c:f>
              <c:strCache>
                <c:ptCount val="4"/>
                <c:pt idx="0">
                  <c:v>静脉-口服替换和避免药物相互作用</c:v>
                </c:pt>
                <c:pt idx="1">
                  <c:v>既往治疗临床疗效不佳</c:v>
                </c:pt>
                <c:pt idx="2">
                  <c:v>基于抗真菌药敏调整</c:v>
                </c:pt>
                <c:pt idx="3">
                  <c:v>既往治疗不良反应</c:v>
                </c:pt>
              </c:strCache>
            </c:strRef>
          </c:cat>
          <c:val>
            <c:numRef>
              <c:f>Sheet8!$H$21:$H$24</c:f>
              <c:numCache>
                <c:formatCode>General</c:formatCode>
                <c:ptCount val="4"/>
                <c:pt idx="0">
                  <c:v>6</c:v>
                </c:pt>
                <c:pt idx="1">
                  <c:v>5</c:v>
                </c:pt>
                <c:pt idx="2">
                  <c:v>3</c:v>
                </c:pt>
                <c:pt idx="3">
                  <c:v>3</c:v>
                </c:pt>
              </c:numCache>
            </c:numRef>
          </c:val>
          <c:extLst>
            <c:ext xmlns:c16="http://schemas.microsoft.com/office/drawing/2014/chart" uri="{C3380CC4-5D6E-409C-BE32-E72D297353CC}">
              <c16:uniqueId val="{00000008-CE33-42BA-A471-9573C6A8B05D}"/>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2033482440157184"/>
          <c:y val="0.2014606241819564"/>
          <c:w val="0.37966517559842816"/>
          <c:h val="0.6032473881386618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Sheet8!$F$30</c:f>
              <c:strCache>
                <c:ptCount val="1"/>
                <c:pt idx="0">
                  <c:v>EOT治愈</c:v>
                </c:pt>
              </c:strCache>
            </c:strRef>
          </c:tx>
          <c:spPr>
            <a:solidFill>
              <a:srgbClr val="9E4294"/>
            </a:solidFill>
            <a:ln>
              <a:noFill/>
            </a:ln>
            <a:effectLst/>
          </c:spPr>
          <c:invertIfNegative val="0"/>
          <c:val>
            <c:numRef>
              <c:f>Sheet8!$G$30</c:f>
              <c:numCache>
                <c:formatCode>General</c:formatCode>
                <c:ptCount val="1"/>
                <c:pt idx="0">
                  <c:v>27</c:v>
                </c:pt>
              </c:numCache>
            </c:numRef>
          </c:val>
          <c:extLst>
            <c:ext xmlns:c16="http://schemas.microsoft.com/office/drawing/2014/chart" uri="{C3380CC4-5D6E-409C-BE32-E72D297353CC}">
              <c16:uniqueId val="{00000000-D665-4BE4-99A6-1FC9E196493A}"/>
            </c:ext>
          </c:extLst>
        </c:ser>
        <c:ser>
          <c:idx val="1"/>
          <c:order val="1"/>
          <c:tx>
            <c:strRef>
              <c:f>Sheet8!$F$32</c:f>
              <c:strCache>
                <c:ptCount val="1"/>
                <c:pt idx="0">
                  <c:v>EOT死亡</c:v>
                </c:pt>
              </c:strCache>
            </c:strRef>
          </c:tx>
          <c:spPr>
            <a:solidFill>
              <a:schemeClr val="bg1">
                <a:lumMod val="85000"/>
              </a:schemeClr>
            </a:solidFill>
            <a:ln>
              <a:noFill/>
            </a:ln>
            <a:effectLst/>
          </c:spPr>
          <c:invertIfNegative val="0"/>
          <c:val>
            <c:numRef>
              <c:f>Sheet8!$G$31</c:f>
              <c:numCache>
                <c:formatCode>General</c:formatCode>
                <c:ptCount val="1"/>
                <c:pt idx="0">
                  <c:v>11</c:v>
                </c:pt>
              </c:numCache>
            </c:numRef>
          </c:val>
          <c:extLst>
            <c:ext xmlns:c16="http://schemas.microsoft.com/office/drawing/2014/chart" uri="{C3380CC4-5D6E-409C-BE32-E72D297353CC}">
              <c16:uniqueId val="{00000001-D665-4BE4-99A6-1FC9E196493A}"/>
            </c:ext>
          </c:extLst>
        </c:ser>
        <c:ser>
          <c:idx val="2"/>
          <c:order val="2"/>
          <c:tx>
            <c:strRef>
              <c:f>Sheet8!$F$31</c:f>
              <c:strCache>
                <c:ptCount val="1"/>
                <c:pt idx="0">
                  <c:v>稳定或疾病残留</c:v>
                </c:pt>
              </c:strCache>
            </c:strRef>
          </c:tx>
          <c:spPr>
            <a:solidFill>
              <a:schemeClr val="bg1">
                <a:lumMod val="85000"/>
              </a:schemeClr>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4-D665-4BE4-99A6-1FC9E196493A}"/>
              </c:ext>
            </c:extLst>
          </c:dPt>
          <c:val>
            <c:numRef>
              <c:f>Sheet8!$G$32</c:f>
              <c:numCache>
                <c:formatCode>General</c:formatCode>
                <c:ptCount val="1"/>
                <c:pt idx="0">
                  <c:v>15</c:v>
                </c:pt>
              </c:numCache>
            </c:numRef>
          </c:val>
          <c:extLst>
            <c:ext xmlns:c16="http://schemas.microsoft.com/office/drawing/2014/chart" uri="{C3380CC4-5D6E-409C-BE32-E72D297353CC}">
              <c16:uniqueId val="{00000002-D665-4BE4-99A6-1FC9E196493A}"/>
            </c:ext>
          </c:extLst>
        </c:ser>
        <c:dLbls>
          <c:showLegendKey val="0"/>
          <c:showVal val="0"/>
          <c:showCatName val="0"/>
          <c:showSerName val="0"/>
          <c:showPercent val="0"/>
          <c:showBubbleSize val="0"/>
        </c:dLbls>
        <c:gapWidth val="150"/>
        <c:overlap val="100"/>
        <c:axId val="606085296"/>
        <c:axId val="606085712"/>
      </c:barChart>
      <c:catAx>
        <c:axId val="606085296"/>
        <c:scaling>
          <c:orientation val="minMax"/>
        </c:scaling>
        <c:delete val="1"/>
        <c:axPos val="b"/>
        <c:numFmt formatCode="General" sourceLinked="1"/>
        <c:majorTickMark val="none"/>
        <c:minorTickMark val="none"/>
        <c:tickLblPos val="nextTo"/>
        <c:crossAx val="606085712"/>
        <c:crosses val="autoZero"/>
        <c:auto val="1"/>
        <c:lblAlgn val="ctr"/>
        <c:lblOffset val="100"/>
        <c:noMultiLvlLbl val="0"/>
      </c:catAx>
      <c:valAx>
        <c:axId val="6060857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060852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FC02-4794-BF57-8A539D7096A7}"/>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FC02-4794-BF57-8A539D7096A7}"/>
              </c:ext>
            </c:extLst>
          </c:dPt>
          <c:dPt>
            <c:idx val="2"/>
            <c:bubble3D val="0"/>
            <c:spPr>
              <a:solidFill>
                <a:schemeClr val="dk1">
                  <a:tint val="75000"/>
                </a:schemeClr>
              </a:solidFill>
              <a:ln w="19050">
                <a:solidFill>
                  <a:schemeClr val="lt1"/>
                </a:solidFill>
              </a:ln>
              <a:effectLst/>
            </c:spPr>
            <c:extLst>
              <c:ext xmlns:c16="http://schemas.microsoft.com/office/drawing/2014/chart" uri="{C3380CC4-5D6E-409C-BE32-E72D297353CC}">
                <c16:uniqueId val="{00000005-FC02-4794-BF57-8A539D7096A7}"/>
              </c:ext>
            </c:extLst>
          </c:dPt>
          <c:dPt>
            <c:idx val="3"/>
            <c:bubble3D val="0"/>
            <c:spPr>
              <a:solidFill>
                <a:schemeClr val="dk1">
                  <a:tint val="98500"/>
                </a:schemeClr>
              </a:solidFill>
              <a:ln w="19050">
                <a:solidFill>
                  <a:schemeClr val="lt1"/>
                </a:solidFill>
              </a:ln>
              <a:effectLst/>
            </c:spPr>
            <c:extLst>
              <c:ext xmlns:c16="http://schemas.microsoft.com/office/drawing/2014/chart" uri="{C3380CC4-5D6E-409C-BE32-E72D297353CC}">
                <c16:uniqueId val="{00000007-FC02-4794-BF57-8A539D7096A7}"/>
              </c:ext>
            </c:extLst>
          </c:dPt>
          <c:dPt>
            <c:idx val="4"/>
            <c:bubble3D val="0"/>
            <c:spPr>
              <a:solidFill>
                <a:schemeClr val="dk1">
                  <a:tint val="30000"/>
                </a:schemeClr>
              </a:solidFill>
              <a:ln w="19050">
                <a:solidFill>
                  <a:schemeClr val="lt1"/>
                </a:solidFill>
              </a:ln>
              <a:effectLst/>
            </c:spPr>
            <c:extLst>
              <c:ext xmlns:c16="http://schemas.microsoft.com/office/drawing/2014/chart" uri="{C3380CC4-5D6E-409C-BE32-E72D297353CC}">
                <c16:uniqueId val="{00000009-FC02-4794-BF57-8A539D7096A7}"/>
              </c:ext>
            </c:extLst>
          </c:dPt>
          <c:dPt>
            <c:idx val="5"/>
            <c:bubble3D val="0"/>
            <c:spPr>
              <a:solidFill>
                <a:schemeClr val="dk1">
                  <a:tint val="60000"/>
                </a:schemeClr>
              </a:solidFill>
              <a:ln w="19050">
                <a:solidFill>
                  <a:schemeClr val="lt1"/>
                </a:solidFill>
              </a:ln>
              <a:effectLst/>
            </c:spPr>
            <c:extLst>
              <c:ext xmlns:c16="http://schemas.microsoft.com/office/drawing/2014/chart" uri="{C3380CC4-5D6E-409C-BE32-E72D297353CC}">
                <c16:uniqueId val="{0000000B-FC02-4794-BF57-8A539D7096A7}"/>
              </c:ext>
            </c:extLst>
          </c:dPt>
          <c:dPt>
            <c:idx val="6"/>
            <c:bubble3D val="0"/>
            <c:spPr>
              <a:solidFill>
                <a:srgbClr val="D3A9CF"/>
              </a:solidFill>
              <a:ln w="19050">
                <a:solidFill>
                  <a:schemeClr val="lt1"/>
                </a:solidFill>
              </a:ln>
              <a:effectLst/>
            </c:spPr>
            <c:extLst>
              <c:ext xmlns:c16="http://schemas.microsoft.com/office/drawing/2014/chart" uri="{C3380CC4-5D6E-409C-BE32-E72D297353CC}">
                <c16:uniqueId val="{0000000D-FC02-4794-BF57-8A539D7096A7}"/>
              </c:ext>
            </c:extLst>
          </c:dPt>
          <c:dPt>
            <c:idx val="7"/>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F-FC02-4794-BF57-8A539D7096A7}"/>
              </c:ext>
            </c:extLst>
          </c:dPt>
          <c:dLbls>
            <c:dLbl>
              <c:idx val="7"/>
              <c:delete val="1"/>
              <c:extLst>
                <c:ext xmlns:c15="http://schemas.microsoft.com/office/drawing/2012/chart" uri="{CE6537A1-D6FC-4f65-9D91-7224C49458BB}"/>
                <c:ext xmlns:c16="http://schemas.microsoft.com/office/drawing/2014/chart" uri="{C3380CC4-5D6E-409C-BE32-E72D297353CC}">
                  <c16:uniqueId val="{0000000F-FC02-4794-BF57-8A539D7096A7}"/>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Sheet9!$C$23:$C$30</c:f>
              <c:strCache>
                <c:ptCount val="8"/>
                <c:pt idx="0">
                  <c:v>细菌感染</c:v>
                </c:pt>
                <c:pt idx="1">
                  <c:v>慢性肺植入物疾病</c:v>
                </c:pt>
                <c:pt idx="2">
                  <c:v>SARS-CoV-感染</c:v>
                </c:pt>
                <c:pt idx="3">
                  <c:v>移植前基础病复发</c:v>
                </c:pt>
                <c:pt idx="4">
                  <c:v>低血容量性休克</c:v>
                </c:pt>
                <c:pt idx="5">
                  <c:v>肺肿瘤</c:v>
                </c:pt>
                <c:pt idx="6">
                  <c:v>真菌感染</c:v>
                </c:pt>
                <c:pt idx="7">
                  <c:v>生存患者</c:v>
                </c:pt>
              </c:strCache>
            </c:strRef>
          </c:cat>
          <c:val>
            <c:numRef>
              <c:f>Sheet9!$D$23:$D$30</c:f>
              <c:numCache>
                <c:formatCode>General</c:formatCode>
                <c:ptCount val="8"/>
                <c:pt idx="0">
                  <c:v>7</c:v>
                </c:pt>
                <c:pt idx="1">
                  <c:v>5</c:v>
                </c:pt>
                <c:pt idx="2">
                  <c:v>4</c:v>
                </c:pt>
                <c:pt idx="3">
                  <c:v>2</c:v>
                </c:pt>
                <c:pt idx="4">
                  <c:v>2</c:v>
                </c:pt>
                <c:pt idx="5">
                  <c:v>1</c:v>
                </c:pt>
                <c:pt idx="6">
                  <c:v>3</c:v>
                </c:pt>
                <c:pt idx="7">
                  <c:v>29</c:v>
                </c:pt>
              </c:numCache>
            </c:numRef>
          </c:val>
          <c:extLst>
            <c:ext xmlns:c16="http://schemas.microsoft.com/office/drawing/2014/chart" uri="{C3380CC4-5D6E-409C-BE32-E72D297353CC}">
              <c16:uniqueId val="{00000010-FC02-4794-BF57-8A539D7096A7}"/>
            </c:ext>
          </c:extLst>
        </c:ser>
        <c:dLbls>
          <c:showLegendKey val="0"/>
          <c:showVal val="0"/>
          <c:showCatName val="0"/>
          <c:showSerName val="0"/>
          <c:showPercent val="0"/>
          <c:showBubbleSize val="0"/>
          <c:showLeaderLines val="1"/>
        </c:dLbls>
        <c:firstSliceAng val="0"/>
      </c:pieChart>
      <c:spPr>
        <a:noFill/>
        <a:ln>
          <a:noFill/>
        </a:ln>
        <a:effectLst/>
      </c:spPr>
    </c:plotArea>
    <c:legend>
      <c:legendPos val="r"/>
      <c:legendEntry>
        <c:idx val="7"/>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dPt>
            <c:idx val="0"/>
            <c:bubble3D val="0"/>
            <c:spPr>
              <a:solidFill>
                <a:schemeClr val="bg1">
                  <a:lumMod val="95000"/>
                </a:schemeClr>
              </a:solidFill>
              <a:ln w="19050">
                <a:solidFill>
                  <a:schemeClr val="lt1"/>
                </a:solidFill>
              </a:ln>
              <a:effectLst/>
            </c:spPr>
            <c:extLst>
              <c:ext xmlns:c16="http://schemas.microsoft.com/office/drawing/2014/chart" uri="{C3380CC4-5D6E-409C-BE32-E72D297353CC}">
                <c16:uniqueId val="{00000001-2663-409C-A359-0CEB527554C1}"/>
              </c:ext>
            </c:extLst>
          </c:dPt>
          <c:dPt>
            <c:idx val="1"/>
            <c:bubble3D val="0"/>
            <c:spPr>
              <a:solidFill>
                <a:srgbClr val="ECD4EA"/>
              </a:solidFill>
              <a:ln w="19050">
                <a:solidFill>
                  <a:schemeClr val="lt1"/>
                </a:solidFill>
              </a:ln>
              <a:effectLst/>
            </c:spPr>
            <c:extLst>
              <c:ext xmlns:c16="http://schemas.microsoft.com/office/drawing/2014/chart" uri="{C3380CC4-5D6E-409C-BE32-E72D297353CC}">
                <c16:uniqueId val="{00000003-2663-409C-A359-0CEB527554C1}"/>
              </c:ext>
            </c:extLst>
          </c:dPt>
          <c:dPt>
            <c:idx val="2"/>
            <c:bubble3D val="0"/>
            <c:spPr>
              <a:solidFill>
                <a:srgbClr val="CF8DC9"/>
              </a:solidFill>
              <a:ln w="19050">
                <a:solidFill>
                  <a:srgbClr val="CF8DC9"/>
                </a:solidFill>
              </a:ln>
              <a:effectLst/>
            </c:spPr>
            <c:extLst>
              <c:ext xmlns:c16="http://schemas.microsoft.com/office/drawing/2014/chart" uri="{C3380CC4-5D6E-409C-BE32-E72D297353CC}">
                <c16:uniqueId val="{00000005-2663-409C-A359-0CEB527554C1}"/>
              </c:ext>
            </c:extLst>
          </c:dPt>
          <c:dPt>
            <c:idx val="3"/>
            <c:bubble3D val="0"/>
            <c:spPr>
              <a:solidFill>
                <a:srgbClr val="9E4294"/>
              </a:solidFill>
              <a:ln w="19050">
                <a:solidFill>
                  <a:schemeClr val="lt1"/>
                </a:solidFill>
              </a:ln>
              <a:effectLst/>
            </c:spPr>
            <c:extLst>
              <c:ext xmlns:c16="http://schemas.microsoft.com/office/drawing/2014/chart" uri="{C3380CC4-5D6E-409C-BE32-E72D297353CC}">
                <c16:uniqueId val="{00000007-2663-409C-A359-0CEB527554C1}"/>
              </c:ext>
            </c:extLst>
          </c:dPt>
          <c:cat>
            <c:strRef>
              <c:f>Sheet17!$E$16:$E$19</c:f>
              <c:strCache>
                <c:ptCount val="4"/>
                <c:pt idx="0">
                  <c:v>无肾损伤风险</c:v>
                </c:pt>
                <c:pt idx="1">
                  <c:v>肾脏损害风险</c:v>
                </c:pt>
                <c:pt idx="2">
                  <c:v>肾脏损伤</c:v>
                </c:pt>
                <c:pt idx="3">
                  <c:v>肾衰竭</c:v>
                </c:pt>
              </c:strCache>
            </c:strRef>
          </c:cat>
          <c:val>
            <c:numRef>
              <c:f>Sheet17!$F$16:$F$19</c:f>
              <c:numCache>
                <c:formatCode>0.0%</c:formatCode>
                <c:ptCount val="4"/>
                <c:pt idx="0">
                  <c:v>0.61199999999999999</c:v>
                </c:pt>
                <c:pt idx="1">
                  <c:v>0.19400000000000001</c:v>
                </c:pt>
                <c:pt idx="2">
                  <c:v>0.13600000000000001</c:v>
                </c:pt>
                <c:pt idx="3">
                  <c:v>5.8000000000000003E-2</c:v>
                </c:pt>
              </c:numCache>
            </c:numRef>
          </c:val>
          <c:extLst>
            <c:ext xmlns:c16="http://schemas.microsoft.com/office/drawing/2014/chart" uri="{C3380CC4-5D6E-409C-BE32-E72D297353CC}">
              <c16:uniqueId val="{00000008-2663-409C-A359-0CEB527554C1}"/>
            </c:ext>
          </c:extLst>
        </c:ser>
        <c:dLbls>
          <c:showLegendKey val="0"/>
          <c:showVal val="0"/>
          <c:showCatName val="0"/>
          <c:showSerName val="0"/>
          <c:showPercent val="0"/>
          <c:showBubbleSize val="0"/>
          <c:showLeaderLines val="1"/>
        </c:dLbls>
        <c:firstSliceAng val="139"/>
      </c:pieChart>
      <c:spPr>
        <a:noFill/>
        <a:ln>
          <a:noFill/>
        </a:ln>
        <a:effectLst/>
      </c:spPr>
    </c:plotArea>
    <c:legend>
      <c:legendPos val="b"/>
      <c:layout>
        <c:manualLayout>
          <c:xMode val="edge"/>
          <c:yMode val="edge"/>
          <c:x val="0.11038626421697288"/>
          <c:y val="0.880735272674249"/>
          <c:w val="0.71256058617672791"/>
          <c:h val="8.222769028871390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pieChart>
        <c:varyColors val="1"/>
        <c:ser>
          <c:idx val="0"/>
          <c:order val="0"/>
          <c:dPt>
            <c:idx val="0"/>
            <c:bubble3D val="0"/>
            <c:spPr>
              <a:solidFill>
                <a:schemeClr val="accent1">
                  <a:shade val="45000"/>
                </a:schemeClr>
              </a:solidFill>
              <a:ln w="19050">
                <a:solidFill>
                  <a:schemeClr val="lt1"/>
                </a:solidFill>
              </a:ln>
              <a:effectLst/>
            </c:spPr>
            <c:extLst>
              <c:ext xmlns:c16="http://schemas.microsoft.com/office/drawing/2014/chart" uri="{C3380CC4-5D6E-409C-BE32-E72D297353CC}">
                <c16:uniqueId val="{00000001-CFDE-4B63-9CD7-A30605E1C290}"/>
              </c:ext>
            </c:extLst>
          </c:dPt>
          <c:dPt>
            <c:idx val="1"/>
            <c:bubble3D val="0"/>
            <c:spPr>
              <a:solidFill>
                <a:schemeClr val="accent1">
                  <a:shade val="61000"/>
                </a:schemeClr>
              </a:solidFill>
              <a:ln w="19050">
                <a:solidFill>
                  <a:schemeClr val="lt1"/>
                </a:solidFill>
              </a:ln>
              <a:effectLst/>
            </c:spPr>
            <c:extLst>
              <c:ext xmlns:c16="http://schemas.microsoft.com/office/drawing/2014/chart" uri="{C3380CC4-5D6E-409C-BE32-E72D297353CC}">
                <c16:uniqueId val="{00000003-CFDE-4B63-9CD7-A30605E1C290}"/>
              </c:ext>
            </c:extLst>
          </c:dPt>
          <c:dPt>
            <c:idx val="2"/>
            <c:bubble3D val="0"/>
            <c:spPr>
              <a:solidFill>
                <a:schemeClr val="accent1">
                  <a:shade val="76000"/>
                </a:schemeClr>
              </a:solidFill>
              <a:ln w="19050">
                <a:solidFill>
                  <a:schemeClr val="lt1"/>
                </a:solidFill>
              </a:ln>
              <a:effectLst/>
            </c:spPr>
            <c:extLst>
              <c:ext xmlns:c16="http://schemas.microsoft.com/office/drawing/2014/chart" uri="{C3380CC4-5D6E-409C-BE32-E72D297353CC}">
                <c16:uniqueId val="{00000005-CFDE-4B63-9CD7-A30605E1C290}"/>
              </c:ext>
            </c:extLst>
          </c:dPt>
          <c:dPt>
            <c:idx val="3"/>
            <c:bubble3D val="0"/>
            <c:spPr>
              <a:solidFill>
                <a:schemeClr val="accent1">
                  <a:shade val="92000"/>
                </a:schemeClr>
              </a:solidFill>
              <a:ln w="19050">
                <a:solidFill>
                  <a:schemeClr val="lt1"/>
                </a:solidFill>
              </a:ln>
              <a:effectLst/>
            </c:spPr>
            <c:extLst>
              <c:ext xmlns:c16="http://schemas.microsoft.com/office/drawing/2014/chart" uri="{C3380CC4-5D6E-409C-BE32-E72D297353CC}">
                <c16:uniqueId val="{00000007-CFDE-4B63-9CD7-A30605E1C290}"/>
              </c:ext>
            </c:extLst>
          </c:dPt>
          <c:dPt>
            <c:idx val="4"/>
            <c:bubble3D val="0"/>
            <c:spPr>
              <a:solidFill>
                <a:schemeClr val="accent1">
                  <a:tint val="93000"/>
                </a:schemeClr>
              </a:solidFill>
              <a:ln w="19050">
                <a:solidFill>
                  <a:schemeClr val="lt1"/>
                </a:solidFill>
              </a:ln>
              <a:effectLst/>
            </c:spPr>
            <c:extLst>
              <c:ext xmlns:c16="http://schemas.microsoft.com/office/drawing/2014/chart" uri="{C3380CC4-5D6E-409C-BE32-E72D297353CC}">
                <c16:uniqueId val="{00000009-CFDE-4B63-9CD7-A30605E1C290}"/>
              </c:ext>
            </c:extLst>
          </c:dPt>
          <c:dPt>
            <c:idx val="5"/>
            <c:bubble3D val="0"/>
            <c:spPr>
              <a:solidFill>
                <a:schemeClr val="accent1">
                  <a:tint val="77000"/>
                </a:schemeClr>
              </a:solidFill>
              <a:ln w="19050">
                <a:solidFill>
                  <a:schemeClr val="lt1"/>
                </a:solidFill>
              </a:ln>
              <a:effectLst/>
            </c:spPr>
            <c:extLst>
              <c:ext xmlns:c16="http://schemas.microsoft.com/office/drawing/2014/chart" uri="{C3380CC4-5D6E-409C-BE32-E72D297353CC}">
                <c16:uniqueId val="{0000000B-CFDE-4B63-9CD7-A30605E1C290}"/>
              </c:ext>
            </c:extLst>
          </c:dPt>
          <c:dPt>
            <c:idx val="6"/>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D-CFDE-4B63-9CD7-A30605E1C290}"/>
              </c:ext>
            </c:extLst>
          </c:dPt>
          <c:dPt>
            <c:idx val="7"/>
            <c:bubble3D val="0"/>
            <c:spPr>
              <a:solidFill>
                <a:schemeClr val="accent2">
                  <a:lumMod val="20000"/>
                  <a:lumOff val="80000"/>
                </a:schemeClr>
              </a:solidFill>
              <a:ln w="19050">
                <a:solidFill>
                  <a:schemeClr val="lt1"/>
                </a:solidFill>
              </a:ln>
              <a:effectLst/>
            </c:spPr>
            <c:extLst>
              <c:ext xmlns:c16="http://schemas.microsoft.com/office/drawing/2014/chart" uri="{C3380CC4-5D6E-409C-BE32-E72D297353CC}">
                <c16:uniqueId val="{0000000F-CFDE-4B63-9CD7-A30605E1C290}"/>
              </c:ext>
            </c:extLst>
          </c:dPt>
          <c:cat>
            <c:strRef>
              <c:f>Sheet11!$D$14:$D$21</c:f>
              <c:strCache>
                <c:ptCount val="8"/>
                <c:pt idx="0">
                  <c:v>肝酶升高-G1</c:v>
                </c:pt>
                <c:pt idx="1">
                  <c:v>肌痛-G1</c:v>
                </c:pt>
                <c:pt idx="2">
                  <c:v>消化道症状-G1</c:v>
                </c:pt>
                <c:pt idx="3">
                  <c:v>神经症状-G1</c:v>
                </c:pt>
                <c:pt idx="4">
                  <c:v>肝毒性-G1</c:v>
                </c:pt>
                <c:pt idx="5">
                  <c:v>全身症状-G1</c:v>
                </c:pt>
                <c:pt idx="6">
                  <c:v>肌痛-G2</c:v>
                </c:pt>
                <c:pt idx="7">
                  <c:v>消化道症状-G2</c:v>
                </c:pt>
              </c:strCache>
            </c:strRef>
          </c:cat>
          <c:val>
            <c:numRef>
              <c:f>Sheet11!$E$14:$E$21</c:f>
              <c:numCache>
                <c:formatCode>General</c:formatCode>
                <c:ptCount val="8"/>
                <c:pt idx="0">
                  <c:v>18</c:v>
                </c:pt>
                <c:pt idx="1">
                  <c:v>5</c:v>
                </c:pt>
                <c:pt idx="2">
                  <c:v>2</c:v>
                </c:pt>
                <c:pt idx="3">
                  <c:v>2</c:v>
                </c:pt>
                <c:pt idx="4">
                  <c:v>2</c:v>
                </c:pt>
                <c:pt idx="5">
                  <c:v>4</c:v>
                </c:pt>
                <c:pt idx="6">
                  <c:v>2</c:v>
                </c:pt>
                <c:pt idx="7">
                  <c:v>1</c:v>
                </c:pt>
              </c:numCache>
            </c:numRef>
          </c:val>
          <c:extLst>
            <c:ext xmlns:c16="http://schemas.microsoft.com/office/drawing/2014/chart" uri="{C3380CC4-5D6E-409C-BE32-E72D297353CC}">
              <c16:uniqueId val="{00000010-CFDE-4B63-9CD7-A30605E1C290}"/>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Sheet10!$E$22</c:f>
              <c:strCache>
                <c:ptCount val="1"/>
                <c:pt idx="0">
                  <c:v>伏立康唑</c:v>
                </c:pt>
              </c:strCache>
            </c:strRef>
          </c:tx>
          <c:spPr>
            <a:solidFill>
              <a:schemeClr val="accent3">
                <a:shade val="65000"/>
              </a:schemeClr>
            </a:solidFill>
            <a:ln>
              <a:noFill/>
            </a:ln>
            <a:effectLst/>
          </c:spPr>
          <c:invertIfNegative val="0"/>
          <c:cat>
            <c:strRef>
              <c:f>Sheet10!$D$23:$D$25</c:f>
              <c:strCache>
                <c:ptCount val="3"/>
                <c:pt idx="0">
                  <c:v>他克莫司</c:v>
                </c:pt>
                <c:pt idx="1">
                  <c:v>西罗莫司</c:v>
                </c:pt>
                <c:pt idx="2">
                  <c:v>环孢菌素</c:v>
                </c:pt>
              </c:strCache>
            </c:strRef>
          </c:cat>
          <c:val>
            <c:numRef>
              <c:f>Sheet10!$E$23:$E$25</c:f>
              <c:numCache>
                <c:formatCode>0%</c:formatCode>
                <c:ptCount val="3"/>
                <c:pt idx="0">
                  <c:v>2.21</c:v>
                </c:pt>
                <c:pt idx="1">
                  <c:v>6.6</c:v>
                </c:pt>
                <c:pt idx="2">
                  <c:v>0.7</c:v>
                </c:pt>
              </c:numCache>
            </c:numRef>
          </c:val>
          <c:extLst>
            <c:ext xmlns:c16="http://schemas.microsoft.com/office/drawing/2014/chart" uri="{C3380CC4-5D6E-409C-BE32-E72D297353CC}">
              <c16:uniqueId val="{00000000-3863-4AD8-9BEB-F504EA4C6D8D}"/>
            </c:ext>
          </c:extLst>
        </c:ser>
        <c:ser>
          <c:idx val="2"/>
          <c:order val="1"/>
          <c:tx>
            <c:strRef>
              <c:f>Sheet10!$G$22</c:f>
              <c:strCache>
                <c:ptCount val="1"/>
                <c:pt idx="0">
                  <c:v>硫酸艾沙康唑</c:v>
                </c:pt>
              </c:strCache>
            </c:strRef>
          </c:tx>
          <c:spPr>
            <a:solidFill>
              <a:srgbClr val="9E4294"/>
            </a:solidFill>
            <a:ln>
              <a:noFill/>
            </a:ln>
            <a:effectLst/>
          </c:spPr>
          <c:invertIfNegative val="0"/>
          <c:cat>
            <c:strRef>
              <c:f>Sheet10!$D$23:$D$25</c:f>
              <c:strCache>
                <c:ptCount val="3"/>
                <c:pt idx="0">
                  <c:v>他克莫司</c:v>
                </c:pt>
                <c:pt idx="1">
                  <c:v>西罗莫司</c:v>
                </c:pt>
                <c:pt idx="2">
                  <c:v>环孢菌素</c:v>
                </c:pt>
              </c:strCache>
            </c:strRef>
          </c:cat>
          <c:val>
            <c:numRef>
              <c:f>Sheet10!$G$23:$G$25</c:f>
              <c:numCache>
                <c:formatCode>0%</c:formatCode>
                <c:ptCount val="3"/>
                <c:pt idx="0">
                  <c:v>1.25</c:v>
                </c:pt>
                <c:pt idx="1">
                  <c:v>0.84</c:v>
                </c:pt>
                <c:pt idx="2">
                  <c:v>0.28999999999999998</c:v>
                </c:pt>
              </c:numCache>
            </c:numRef>
          </c:val>
          <c:extLst>
            <c:ext xmlns:c16="http://schemas.microsoft.com/office/drawing/2014/chart" uri="{C3380CC4-5D6E-409C-BE32-E72D297353CC}">
              <c16:uniqueId val="{00000002-3863-4AD8-9BEB-F504EA4C6D8D}"/>
            </c:ext>
          </c:extLst>
        </c:ser>
        <c:dLbls>
          <c:showLegendKey val="0"/>
          <c:showVal val="0"/>
          <c:showCatName val="0"/>
          <c:showSerName val="0"/>
          <c:showPercent val="0"/>
          <c:showBubbleSize val="0"/>
        </c:dLbls>
        <c:gapWidth val="125"/>
        <c:overlap val="-27"/>
        <c:axId val="348356527"/>
        <c:axId val="348358191"/>
      </c:barChart>
      <c:catAx>
        <c:axId val="348356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48358191"/>
        <c:crosses val="autoZero"/>
        <c:auto val="1"/>
        <c:lblAlgn val="ctr"/>
        <c:lblOffset val="100"/>
        <c:noMultiLvlLbl val="0"/>
      </c:catAx>
      <c:valAx>
        <c:axId val="34835819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3483565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Sheet10!$J$22</c:f>
              <c:strCache>
                <c:ptCount val="1"/>
                <c:pt idx="0">
                  <c:v>伏立康唑</c:v>
                </c:pt>
              </c:strCache>
            </c:strRef>
          </c:tx>
          <c:spPr>
            <a:solidFill>
              <a:schemeClr val="accent3">
                <a:shade val="65000"/>
              </a:schemeClr>
            </a:solidFill>
            <a:ln>
              <a:noFill/>
            </a:ln>
            <a:effectLst/>
          </c:spPr>
          <c:invertIfNegative val="0"/>
          <c:cat>
            <c:strRef>
              <c:f>Sheet10!$I$23:$I$25</c:f>
              <c:strCache>
                <c:ptCount val="3"/>
                <c:pt idx="0">
                  <c:v>他克莫司</c:v>
                </c:pt>
                <c:pt idx="1">
                  <c:v>西罗莫司</c:v>
                </c:pt>
                <c:pt idx="2">
                  <c:v>环孢菌素</c:v>
                </c:pt>
              </c:strCache>
            </c:strRef>
          </c:cat>
          <c:val>
            <c:numRef>
              <c:f>Sheet10!$J$23:$J$25</c:f>
              <c:numCache>
                <c:formatCode>0%</c:formatCode>
                <c:ptCount val="3"/>
                <c:pt idx="0">
                  <c:v>1.17</c:v>
                </c:pt>
                <c:pt idx="1">
                  <c:v>11</c:v>
                </c:pt>
                <c:pt idx="2">
                  <c:v>0.13</c:v>
                </c:pt>
              </c:numCache>
            </c:numRef>
          </c:val>
          <c:extLst>
            <c:ext xmlns:c16="http://schemas.microsoft.com/office/drawing/2014/chart" uri="{C3380CC4-5D6E-409C-BE32-E72D297353CC}">
              <c16:uniqueId val="{00000000-3C9D-4704-B7DB-A6B276A39123}"/>
            </c:ext>
          </c:extLst>
        </c:ser>
        <c:ser>
          <c:idx val="2"/>
          <c:order val="1"/>
          <c:tx>
            <c:strRef>
              <c:f>Sheet10!$L$22</c:f>
              <c:strCache>
                <c:ptCount val="1"/>
                <c:pt idx="0">
                  <c:v>硫酸艾沙康唑</c:v>
                </c:pt>
              </c:strCache>
            </c:strRef>
          </c:tx>
          <c:spPr>
            <a:solidFill>
              <a:srgbClr val="9E4294"/>
            </a:solidFill>
            <a:ln>
              <a:noFill/>
            </a:ln>
            <a:effectLst/>
          </c:spPr>
          <c:invertIfNegative val="0"/>
          <c:cat>
            <c:strRef>
              <c:f>Sheet10!$I$23:$I$25</c:f>
              <c:strCache>
                <c:ptCount val="3"/>
                <c:pt idx="0">
                  <c:v>他克莫司</c:v>
                </c:pt>
                <c:pt idx="1">
                  <c:v>西罗莫司</c:v>
                </c:pt>
                <c:pt idx="2">
                  <c:v>环孢菌素</c:v>
                </c:pt>
              </c:strCache>
            </c:strRef>
          </c:cat>
          <c:val>
            <c:numRef>
              <c:f>Sheet10!$L$23:$L$25</c:f>
              <c:numCache>
                <c:formatCode>0%</c:formatCode>
                <c:ptCount val="3"/>
                <c:pt idx="0">
                  <c:v>0.42</c:v>
                </c:pt>
                <c:pt idx="1">
                  <c:v>0.56000000000000005</c:v>
                </c:pt>
                <c:pt idx="2">
                  <c:v>0.06</c:v>
                </c:pt>
              </c:numCache>
            </c:numRef>
          </c:val>
          <c:extLst>
            <c:ext xmlns:c16="http://schemas.microsoft.com/office/drawing/2014/chart" uri="{C3380CC4-5D6E-409C-BE32-E72D297353CC}">
              <c16:uniqueId val="{00000002-3C9D-4704-B7DB-A6B276A39123}"/>
            </c:ext>
          </c:extLst>
        </c:ser>
        <c:dLbls>
          <c:showLegendKey val="0"/>
          <c:showVal val="0"/>
          <c:showCatName val="0"/>
          <c:showSerName val="0"/>
          <c:showPercent val="0"/>
          <c:showBubbleSize val="0"/>
        </c:dLbls>
        <c:gapWidth val="219"/>
        <c:overlap val="-27"/>
        <c:axId val="279728223"/>
        <c:axId val="279729471"/>
      </c:barChart>
      <c:catAx>
        <c:axId val="279728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79729471"/>
        <c:crosses val="autoZero"/>
        <c:auto val="1"/>
        <c:lblAlgn val="ctr"/>
        <c:lblOffset val="100"/>
        <c:noMultiLvlLbl val="0"/>
      </c:catAx>
      <c:valAx>
        <c:axId val="27972947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79728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dPt>
            <c:idx val="0"/>
            <c:bubble3D val="0"/>
            <c:spPr>
              <a:solidFill>
                <a:srgbClr val="9E4294"/>
              </a:solidFill>
              <a:ln w="19050">
                <a:solidFill>
                  <a:schemeClr val="lt1"/>
                </a:solidFill>
              </a:ln>
              <a:effectLst/>
            </c:spPr>
            <c:extLst>
              <c:ext xmlns:c16="http://schemas.microsoft.com/office/drawing/2014/chart" uri="{C3380CC4-5D6E-409C-BE32-E72D297353CC}">
                <c16:uniqueId val="{00000001-1DAC-4B7C-AFED-273BF0B3EC30}"/>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1DAC-4B7C-AFED-273BF0B3EC30}"/>
              </c:ext>
            </c:extLst>
          </c:dPt>
          <c:val>
            <c:numRef>
              <c:f>Sheet1!$G$11:$G$12</c:f>
              <c:numCache>
                <c:formatCode>General</c:formatCode>
                <c:ptCount val="2"/>
                <c:pt idx="0">
                  <c:v>8</c:v>
                </c:pt>
                <c:pt idx="1">
                  <c:v>4</c:v>
                </c:pt>
              </c:numCache>
            </c:numRef>
          </c:val>
          <c:extLst>
            <c:ext xmlns:c16="http://schemas.microsoft.com/office/drawing/2014/chart" uri="{C3380CC4-5D6E-409C-BE32-E72D297353CC}">
              <c16:uniqueId val="{00000004-1DAC-4B7C-AFED-273BF0B3EC3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dPt>
            <c:idx val="0"/>
            <c:bubble3D val="0"/>
            <c:spPr>
              <a:solidFill>
                <a:srgbClr val="9E4294"/>
              </a:solidFill>
              <a:ln w="19050">
                <a:solidFill>
                  <a:schemeClr val="lt1"/>
                </a:solidFill>
              </a:ln>
              <a:effectLst/>
            </c:spPr>
            <c:extLst>
              <c:ext xmlns:c16="http://schemas.microsoft.com/office/drawing/2014/chart" uri="{C3380CC4-5D6E-409C-BE32-E72D297353CC}">
                <c16:uniqueId val="{00000001-0866-477E-AE27-B238945F4B54}"/>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0866-477E-AE27-B238945F4B54}"/>
              </c:ext>
            </c:extLst>
          </c:dPt>
          <c:val>
            <c:numRef>
              <c:f>Sheet1!$G$11:$G$12</c:f>
              <c:numCache>
                <c:formatCode>General</c:formatCode>
                <c:ptCount val="2"/>
                <c:pt idx="0">
                  <c:v>8</c:v>
                </c:pt>
                <c:pt idx="1">
                  <c:v>4</c:v>
                </c:pt>
              </c:numCache>
            </c:numRef>
          </c:val>
          <c:extLst>
            <c:ext xmlns:c16="http://schemas.microsoft.com/office/drawing/2014/chart" uri="{C3380CC4-5D6E-409C-BE32-E72D297353CC}">
              <c16:uniqueId val="{00000004-0866-477E-AE27-B238945F4B5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percentStacked"/>
        <c:varyColors val="0"/>
        <c:ser>
          <c:idx val="0"/>
          <c:order val="0"/>
          <c:tx>
            <c:strRef>
              <c:f>Sheet2!$A$11</c:f>
              <c:strCache>
                <c:ptCount val="1"/>
                <c:pt idx="0">
                  <c:v>念珠菌病</c:v>
                </c:pt>
              </c:strCache>
            </c:strRef>
          </c:tx>
          <c:spPr>
            <a:solidFill>
              <a:schemeClr val="accent3">
                <a:shade val="42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Sheet2!$B$11:$G$11</c:f>
              <c:numCache>
                <c:formatCode>General</c:formatCode>
                <c:ptCount val="6"/>
                <c:pt idx="0">
                  <c:v>164</c:v>
                </c:pt>
                <c:pt idx="1">
                  <c:v>255</c:v>
                </c:pt>
                <c:pt idx="2">
                  <c:v>76</c:v>
                </c:pt>
                <c:pt idx="3">
                  <c:v>56</c:v>
                </c:pt>
                <c:pt idx="4">
                  <c:v>48</c:v>
                </c:pt>
                <c:pt idx="5">
                  <c:v>19</c:v>
                </c:pt>
              </c:numCache>
            </c:numRef>
          </c:val>
          <c:extLst>
            <c:ext xmlns:c16="http://schemas.microsoft.com/office/drawing/2014/chart" uri="{C3380CC4-5D6E-409C-BE32-E72D297353CC}">
              <c16:uniqueId val="{00000000-9714-46F4-8F1C-8D1BC333BEC4}"/>
            </c:ext>
          </c:extLst>
        </c:ser>
        <c:ser>
          <c:idx val="1"/>
          <c:order val="1"/>
          <c:tx>
            <c:strRef>
              <c:f>Sheet2!$A$12</c:f>
              <c:strCache>
                <c:ptCount val="1"/>
                <c:pt idx="0">
                  <c:v>曲霉病</c:v>
                </c:pt>
              </c:strCache>
            </c:strRef>
          </c:tx>
          <c:spPr>
            <a:solidFill>
              <a:schemeClr val="accent2">
                <a:lumMod val="75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Sheet2!$B$12:$G$12</c:f>
              <c:numCache>
                <c:formatCode>General</c:formatCode>
                <c:ptCount val="6"/>
                <c:pt idx="0">
                  <c:v>47</c:v>
                </c:pt>
                <c:pt idx="1">
                  <c:v>42</c:v>
                </c:pt>
                <c:pt idx="2">
                  <c:v>5</c:v>
                </c:pt>
                <c:pt idx="3">
                  <c:v>109</c:v>
                </c:pt>
                <c:pt idx="4">
                  <c:v>23</c:v>
                </c:pt>
                <c:pt idx="5">
                  <c:v>0</c:v>
                </c:pt>
              </c:numCache>
            </c:numRef>
          </c:val>
          <c:extLst>
            <c:ext xmlns:c16="http://schemas.microsoft.com/office/drawing/2014/chart" uri="{C3380CC4-5D6E-409C-BE32-E72D297353CC}">
              <c16:uniqueId val="{00000001-9714-46F4-8F1C-8D1BC333BEC4}"/>
            </c:ext>
          </c:extLst>
        </c:ser>
        <c:ser>
          <c:idx val="2"/>
          <c:order val="2"/>
          <c:tx>
            <c:strRef>
              <c:f>Sheet2!$A$13</c:f>
              <c:strCache>
                <c:ptCount val="1"/>
                <c:pt idx="0">
                  <c:v>接合菌病</c:v>
                </c:pt>
              </c:strCache>
            </c:strRef>
          </c:tx>
          <c:spPr>
            <a:solidFill>
              <a:schemeClr val="accent2">
                <a:lumMod val="60000"/>
                <a:lumOff val="40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Sheet2!$B$13:$G$13</c:f>
              <c:numCache>
                <c:formatCode>General</c:formatCode>
                <c:ptCount val="6"/>
                <c:pt idx="0">
                  <c:v>8</c:v>
                </c:pt>
                <c:pt idx="1">
                  <c:v>9</c:v>
                </c:pt>
                <c:pt idx="2">
                  <c:v>0</c:v>
                </c:pt>
                <c:pt idx="3">
                  <c:v>8</c:v>
                </c:pt>
                <c:pt idx="4">
                  <c:v>3</c:v>
                </c:pt>
                <c:pt idx="5">
                  <c:v>0</c:v>
                </c:pt>
              </c:numCache>
            </c:numRef>
          </c:val>
          <c:extLst>
            <c:ext xmlns:c16="http://schemas.microsoft.com/office/drawing/2014/chart" uri="{C3380CC4-5D6E-409C-BE32-E72D297353CC}">
              <c16:uniqueId val="{00000002-9714-46F4-8F1C-8D1BC333BEC4}"/>
            </c:ext>
          </c:extLst>
        </c:ser>
        <c:ser>
          <c:idx val="3"/>
          <c:order val="3"/>
          <c:tx>
            <c:strRef>
              <c:f>Sheet2!$A$14</c:f>
              <c:strCache>
                <c:ptCount val="1"/>
                <c:pt idx="0">
                  <c:v>其他霉菌</c:v>
                </c:pt>
              </c:strCache>
            </c:strRef>
          </c:tx>
          <c:spPr>
            <a:solidFill>
              <a:schemeClr val="accent2">
                <a:lumMod val="40000"/>
                <a:lumOff val="60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Sheet2!$B$14:$G$14</c:f>
              <c:numCache>
                <c:formatCode>General</c:formatCode>
                <c:ptCount val="6"/>
                <c:pt idx="0">
                  <c:v>10</c:v>
                </c:pt>
                <c:pt idx="1">
                  <c:v>9</c:v>
                </c:pt>
                <c:pt idx="2">
                  <c:v>4</c:v>
                </c:pt>
                <c:pt idx="3">
                  <c:v>49</c:v>
                </c:pt>
                <c:pt idx="4">
                  <c:v>7</c:v>
                </c:pt>
                <c:pt idx="5">
                  <c:v>0</c:v>
                </c:pt>
              </c:numCache>
            </c:numRef>
          </c:val>
          <c:extLst>
            <c:ext xmlns:c16="http://schemas.microsoft.com/office/drawing/2014/chart" uri="{C3380CC4-5D6E-409C-BE32-E72D297353CC}">
              <c16:uniqueId val="{00000003-9714-46F4-8F1C-8D1BC333BEC4}"/>
            </c:ext>
          </c:extLst>
        </c:ser>
        <c:ser>
          <c:idx val="4"/>
          <c:order val="4"/>
          <c:tx>
            <c:strRef>
              <c:f>Sheet2!$A$15</c:f>
              <c:strCache>
                <c:ptCount val="1"/>
                <c:pt idx="0">
                  <c:v>未定种霉菌</c:v>
                </c:pt>
              </c:strCache>
            </c:strRef>
          </c:tx>
          <c:spPr>
            <a:solidFill>
              <a:schemeClr val="accent2">
                <a:lumMod val="20000"/>
                <a:lumOff val="80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Sheet2!$B$15:$G$15</c:f>
              <c:numCache>
                <c:formatCode>General</c:formatCode>
                <c:ptCount val="6"/>
                <c:pt idx="0">
                  <c:v>7</c:v>
                </c:pt>
                <c:pt idx="1">
                  <c:v>8</c:v>
                </c:pt>
                <c:pt idx="2">
                  <c:v>0</c:v>
                </c:pt>
                <c:pt idx="3">
                  <c:v>7</c:v>
                </c:pt>
                <c:pt idx="4">
                  <c:v>2</c:v>
                </c:pt>
                <c:pt idx="5">
                  <c:v>0</c:v>
                </c:pt>
              </c:numCache>
            </c:numRef>
          </c:val>
          <c:extLst>
            <c:ext xmlns:c16="http://schemas.microsoft.com/office/drawing/2014/chart" uri="{C3380CC4-5D6E-409C-BE32-E72D297353CC}">
              <c16:uniqueId val="{00000004-9714-46F4-8F1C-8D1BC333BEC4}"/>
            </c:ext>
          </c:extLst>
        </c:ser>
        <c:ser>
          <c:idx val="5"/>
          <c:order val="5"/>
          <c:tx>
            <c:strRef>
              <c:f>Sheet2!$A$16</c:f>
              <c:strCache>
                <c:ptCount val="1"/>
                <c:pt idx="0">
                  <c:v>隐球菌</c:v>
                </c:pt>
              </c:strCache>
            </c:strRef>
          </c:tx>
          <c:spPr>
            <a:solidFill>
              <a:schemeClr val="accent3">
                <a:tint val="94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Sheet2!$B$16:$G$16</c:f>
              <c:numCache>
                <c:formatCode>General</c:formatCode>
                <c:ptCount val="6"/>
                <c:pt idx="0">
                  <c:v>49</c:v>
                </c:pt>
                <c:pt idx="1">
                  <c:v>24</c:v>
                </c:pt>
                <c:pt idx="2">
                  <c:v>6</c:v>
                </c:pt>
                <c:pt idx="3">
                  <c:v>6</c:v>
                </c:pt>
                <c:pt idx="4">
                  <c:v>10</c:v>
                </c:pt>
                <c:pt idx="5">
                  <c:v>1</c:v>
                </c:pt>
              </c:numCache>
            </c:numRef>
          </c:val>
          <c:extLst>
            <c:ext xmlns:c16="http://schemas.microsoft.com/office/drawing/2014/chart" uri="{C3380CC4-5D6E-409C-BE32-E72D297353CC}">
              <c16:uniqueId val="{00000005-9714-46F4-8F1C-8D1BC333BEC4}"/>
            </c:ext>
          </c:extLst>
        </c:ser>
        <c:ser>
          <c:idx val="6"/>
          <c:order val="6"/>
          <c:tx>
            <c:strRef>
              <c:f>Sheet2!$A$17</c:f>
              <c:strCache>
                <c:ptCount val="1"/>
                <c:pt idx="0">
                  <c:v>地方性真菌</c:v>
                </c:pt>
              </c:strCache>
            </c:strRef>
          </c:tx>
          <c:spPr>
            <a:solidFill>
              <a:schemeClr val="accent3">
                <a:tint val="81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Sheet2!$B$17:$G$17</c:f>
              <c:numCache>
                <c:formatCode>General</c:formatCode>
                <c:ptCount val="6"/>
                <c:pt idx="0">
                  <c:v>33</c:v>
                </c:pt>
                <c:pt idx="1">
                  <c:v>17</c:v>
                </c:pt>
                <c:pt idx="2">
                  <c:v>8</c:v>
                </c:pt>
                <c:pt idx="3">
                  <c:v>3</c:v>
                </c:pt>
                <c:pt idx="4">
                  <c:v>3</c:v>
                </c:pt>
                <c:pt idx="5">
                  <c:v>0</c:v>
                </c:pt>
              </c:numCache>
            </c:numRef>
          </c:val>
          <c:extLst>
            <c:ext xmlns:c16="http://schemas.microsoft.com/office/drawing/2014/chart" uri="{C3380CC4-5D6E-409C-BE32-E72D297353CC}">
              <c16:uniqueId val="{00000006-9714-46F4-8F1C-8D1BC333BEC4}"/>
            </c:ext>
          </c:extLst>
        </c:ser>
        <c:ser>
          <c:idx val="7"/>
          <c:order val="7"/>
          <c:tx>
            <c:strRef>
              <c:f>Sheet2!$A$18</c:f>
              <c:strCache>
                <c:ptCount val="1"/>
                <c:pt idx="0">
                  <c:v>肺孢子虫病</c:v>
                </c:pt>
              </c:strCache>
            </c:strRef>
          </c:tx>
          <c:spPr>
            <a:solidFill>
              <a:schemeClr val="accent3">
                <a:tint val="69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Sheet2!$B$18:$G$18</c:f>
              <c:numCache>
                <c:formatCode>General</c:formatCode>
                <c:ptCount val="6"/>
                <c:pt idx="0">
                  <c:v>5</c:v>
                </c:pt>
                <c:pt idx="1">
                  <c:v>0</c:v>
                </c:pt>
                <c:pt idx="2">
                  <c:v>1</c:v>
                </c:pt>
                <c:pt idx="3">
                  <c:v>4</c:v>
                </c:pt>
                <c:pt idx="4">
                  <c:v>3</c:v>
                </c:pt>
                <c:pt idx="5">
                  <c:v>0</c:v>
                </c:pt>
              </c:numCache>
            </c:numRef>
          </c:val>
          <c:extLst>
            <c:ext xmlns:c16="http://schemas.microsoft.com/office/drawing/2014/chart" uri="{C3380CC4-5D6E-409C-BE32-E72D297353CC}">
              <c16:uniqueId val="{00000007-9714-46F4-8F1C-8D1BC333BEC4}"/>
            </c:ext>
          </c:extLst>
        </c:ser>
        <c:ser>
          <c:idx val="8"/>
          <c:order val="8"/>
          <c:tx>
            <c:strRef>
              <c:f>Sheet2!$A$19</c:f>
              <c:strCache>
                <c:ptCount val="1"/>
                <c:pt idx="0">
                  <c:v>其他酵母菌</c:v>
                </c:pt>
              </c:strCache>
            </c:strRef>
          </c:tx>
          <c:spPr>
            <a:solidFill>
              <a:schemeClr val="accent3">
                <a:tint val="56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Sheet2!$B$19:$G$19</c:f>
              <c:numCache>
                <c:formatCode>General</c:formatCode>
                <c:ptCount val="6"/>
                <c:pt idx="0">
                  <c:v>6</c:v>
                </c:pt>
                <c:pt idx="1">
                  <c:v>9</c:v>
                </c:pt>
                <c:pt idx="2">
                  <c:v>5</c:v>
                </c:pt>
                <c:pt idx="3">
                  <c:v>0</c:v>
                </c:pt>
                <c:pt idx="4">
                  <c:v>0</c:v>
                </c:pt>
                <c:pt idx="5">
                  <c:v>1</c:v>
                </c:pt>
              </c:numCache>
            </c:numRef>
          </c:val>
          <c:extLst>
            <c:ext xmlns:c16="http://schemas.microsoft.com/office/drawing/2014/chart" uri="{C3380CC4-5D6E-409C-BE32-E72D297353CC}">
              <c16:uniqueId val="{00000008-9714-46F4-8F1C-8D1BC333BEC4}"/>
            </c:ext>
          </c:extLst>
        </c:ser>
        <c:ser>
          <c:idx val="9"/>
          <c:order val="9"/>
          <c:tx>
            <c:strRef>
              <c:f>Sheet2!$A$20</c:f>
              <c:strCache>
                <c:ptCount val="1"/>
                <c:pt idx="0">
                  <c:v>非定种酵母</c:v>
                </c:pt>
              </c:strCache>
            </c:strRef>
          </c:tx>
          <c:spPr>
            <a:solidFill>
              <a:schemeClr val="accent3">
                <a:tint val="43000"/>
              </a:schemeClr>
            </a:solidFill>
            <a:ln>
              <a:noFill/>
            </a:ln>
            <a:effectLst/>
          </c:spPr>
          <c:invertIfNegative val="0"/>
          <c:cat>
            <c:strRef>
              <c:f>Sheet2!$B$10:$G$10</c:f>
              <c:strCache>
                <c:ptCount val="6"/>
                <c:pt idx="0">
                  <c:v>肾移植</c:v>
                </c:pt>
                <c:pt idx="1">
                  <c:v>肝移植</c:v>
                </c:pt>
                <c:pt idx="2">
                  <c:v>胰腺移植</c:v>
                </c:pt>
                <c:pt idx="3">
                  <c:v>肺移植</c:v>
                </c:pt>
                <c:pt idx="4">
                  <c:v>心脏移植</c:v>
                </c:pt>
                <c:pt idx="5">
                  <c:v>小肠</c:v>
                </c:pt>
              </c:strCache>
            </c:strRef>
          </c:cat>
          <c:val>
            <c:numRef>
              <c:f>Sheet2!$B$20:$G$20</c:f>
              <c:numCache>
                <c:formatCode>General</c:formatCode>
                <c:ptCount val="6"/>
                <c:pt idx="0">
                  <c:v>3</c:v>
                </c:pt>
                <c:pt idx="1">
                  <c:v>5</c:v>
                </c:pt>
                <c:pt idx="2">
                  <c:v>1</c:v>
                </c:pt>
                <c:pt idx="3">
                  <c:v>6</c:v>
                </c:pt>
                <c:pt idx="4">
                  <c:v>0</c:v>
                </c:pt>
                <c:pt idx="5">
                  <c:v>1</c:v>
                </c:pt>
              </c:numCache>
            </c:numRef>
          </c:val>
          <c:extLst>
            <c:ext xmlns:c16="http://schemas.microsoft.com/office/drawing/2014/chart" uri="{C3380CC4-5D6E-409C-BE32-E72D297353CC}">
              <c16:uniqueId val="{00000009-9714-46F4-8F1C-8D1BC333BEC4}"/>
            </c:ext>
          </c:extLst>
        </c:ser>
        <c:dLbls>
          <c:showLegendKey val="0"/>
          <c:showVal val="0"/>
          <c:showCatName val="0"/>
          <c:showSerName val="0"/>
          <c:showPercent val="0"/>
          <c:showBubbleSize val="0"/>
        </c:dLbls>
        <c:gapWidth val="150"/>
        <c:overlap val="100"/>
        <c:axId val="267973760"/>
        <c:axId val="267996640"/>
      </c:barChart>
      <c:catAx>
        <c:axId val="267973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67996640"/>
        <c:crosses val="autoZero"/>
        <c:auto val="1"/>
        <c:lblAlgn val="ctr"/>
        <c:lblOffset val="100"/>
        <c:noMultiLvlLbl val="0"/>
      </c:catAx>
      <c:valAx>
        <c:axId val="267996640"/>
        <c:scaling>
          <c:orientation val="minMax"/>
          <c:max val="1"/>
          <c:min val="0.2"/>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67973760"/>
        <c:crosses val="autoZero"/>
        <c:crossBetween val="between"/>
      </c:valAx>
      <c:spPr>
        <a:noFill/>
        <a:ln>
          <a:noFill/>
        </a:ln>
        <a:effectLst/>
      </c:spPr>
    </c:plotArea>
    <c:legend>
      <c:legendPos val="r"/>
      <c:layout>
        <c:manualLayout>
          <c:xMode val="edge"/>
          <c:yMode val="edge"/>
          <c:x val="0.91049503054806946"/>
          <c:y val="0.18670792280668422"/>
          <c:w val="8.9504969451930594E-2"/>
          <c:h val="0.6265838766049185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9E4294"/>
            </a:solidFill>
            <a:ln>
              <a:noFill/>
            </a:ln>
            <a:effectLst/>
          </c:spPr>
          <c:invertIfNegative val="0"/>
          <c:dLbls>
            <c:dLbl>
              <c:idx val="0"/>
              <c:numFmt formatCode="0.00%" sourceLinked="0"/>
              <c:spPr>
                <a:noFill/>
                <a:ln>
                  <a:noFill/>
                </a:ln>
                <a:effectLst/>
              </c:spPr>
              <c:txPr>
                <a:bodyPr rot="0" spcFirstLastPara="1" vertOverflow="ellipsis" vert="horz" wrap="square" lIns="38100" tIns="19050" rIns="38100" bIns="19050" anchor="ctr" anchorCtr="1">
                  <a:noAutofit/>
                </a:bodyPr>
                <a:lstStyle/>
                <a:p>
                  <a:pPr>
                    <a:defRPr sz="900" b="1"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extLst>
                <c:ext xmlns:c15="http://schemas.microsoft.com/office/drawing/2012/chart" uri="{CE6537A1-D6FC-4f65-9D91-7224C49458BB}">
                  <c15:layout>
                    <c:manualLayout>
                      <c:w val="0.39391696651418401"/>
                      <c:h val="0.14793392924486784"/>
                    </c:manualLayout>
                  </c15:layout>
                </c:ext>
                <c:ext xmlns:c16="http://schemas.microsoft.com/office/drawing/2014/chart" uri="{C3380CC4-5D6E-409C-BE32-E72D297353CC}">
                  <c16:uniqueId val="{00000002-89B1-4ADF-85DF-C6113512DE14}"/>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Sheet1!$A$5</c:f>
              <c:strCache>
                <c:ptCount val="1"/>
                <c:pt idx="0">
                  <c:v>毛霉菌</c:v>
                </c:pt>
              </c:strCache>
            </c:strRef>
          </c:cat>
          <c:val>
            <c:numRef>
              <c:f>Sheet1!$B$5</c:f>
              <c:numCache>
                <c:formatCode>0.00%</c:formatCode>
                <c:ptCount val="1"/>
                <c:pt idx="0">
                  <c:v>0.55600000000000005</c:v>
                </c:pt>
              </c:numCache>
            </c:numRef>
          </c:val>
          <c:extLst>
            <c:ext xmlns:c16="http://schemas.microsoft.com/office/drawing/2014/chart" uri="{C3380CC4-5D6E-409C-BE32-E72D297353CC}">
              <c16:uniqueId val="{00000000-89B1-4ADF-85DF-C6113512DE14}"/>
            </c:ext>
          </c:extLst>
        </c:ser>
        <c:dLbls>
          <c:showLegendKey val="0"/>
          <c:showVal val="0"/>
          <c:showCatName val="0"/>
          <c:showSerName val="0"/>
          <c:showPercent val="0"/>
          <c:showBubbleSize val="0"/>
        </c:dLbls>
        <c:gapWidth val="50"/>
        <c:overlap val="-27"/>
        <c:axId val="715645967"/>
        <c:axId val="715671343"/>
      </c:barChart>
      <c:catAx>
        <c:axId val="715645967"/>
        <c:scaling>
          <c:orientation val="minMax"/>
        </c:scaling>
        <c:delete val="1"/>
        <c:axPos val="b"/>
        <c:numFmt formatCode="General" sourceLinked="1"/>
        <c:majorTickMark val="none"/>
        <c:minorTickMark val="none"/>
        <c:tickLblPos val="nextTo"/>
        <c:crossAx val="715671343"/>
        <c:crosses val="autoZero"/>
        <c:auto val="1"/>
        <c:lblAlgn val="ctr"/>
        <c:lblOffset val="100"/>
        <c:noMultiLvlLbl val="0"/>
      </c:catAx>
      <c:valAx>
        <c:axId val="71567134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156459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rgbClr val="D3A9CF"/>
            </a:solidFill>
            <a:ln>
              <a:noFill/>
            </a:ln>
            <a:effectLst/>
          </c:spPr>
          <c:invertIfNegative val="0"/>
          <c:dPt>
            <c:idx val="1"/>
            <c:invertIfNegative val="0"/>
            <c:bubble3D val="0"/>
            <c:spPr>
              <a:solidFill>
                <a:srgbClr val="EFE1EE"/>
              </a:solidFill>
              <a:ln>
                <a:noFill/>
              </a:ln>
              <a:effectLst/>
            </c:spPr>
            <c:extLst>
              <c:ext xmlns:c16="http://schemas.microsoft.com/office/drawing/2014/chart" uri="{C3380CC4-5D6E-409C-BE32-E72D297353CC}">
                <c16:uniqueId val="{00000002-43F9-43AD-8E01-7E05985EC069}"/>
              </c:ext>
            </c:extLst>
          </c:dPt>
          <c:dPt>
            <c:idx val="2"/>
            <c:invertIfNegative val="0"/>
            <c:bubble3D val="0"/>
            <c:spPr>
              <a:solidFill>
                <a:schemeClr val="accent1">
                  <a:lumMod val="20000"/>
                  <a:lumOff val="80000"/>
                </a:schemeClr>
              </a:solidFill>
              <a:ln>
                <a:noFill/>
              </a:ln>
              <a:effectLst/>
            </c:spPr>
            <c:extLst>
              <c:ext xmlns:c16="http://schemas.microsoft.com/office/drawing/2014/chart" uri="{C3380CC4-5D6E-409C-BE32-E72D297353CC}">
                <c16:uniqueId val="{00000003-43F9-43AD-8E01-7E05985EC069}"/>
              </c:ext>
            </c:extLst>
          </c:dPt>
          <c:dPt>
            <c:idx val="3"/>
            <c:invertIfNegative val="0"/>
            <c:bubble3D val="0"/>
            <c:spPr>
              <a:solidFill>
                <a:schemeClr val="accent6">
                  <a:lumMod val="20000"/>
                  <a:lumOff val="80000"/>
                </a:schemeClr>
              </a:solidFill>
              <a:ln>
                <a:noFill/>
              </a:ln>
              <a:effectLst/>
            </c:spPr>
            <c:extLst>
              <c:ext xmlns:c16="http://schemas.microsoft.com/office/drawing/2014/chart" uri="{C3380CC4-5D6E-409C-BE32-E72D297353CC}">
                <c16:uniqueId val="{00000004-43F9-43AD-8E01-7E05985EC069}"/>
              </c:ext>
            </c:extLst>
          </c:dPt>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Sheet1!$A$7:$A$10</c:f>
              <c:strCache>
                <c:ptCount val="4"/>
                <c:pt idx="0">
                  <c:v>曲霉菌</c:v>
                </c:pt>
                <c:pt idx="1">
                  <c:v>非曲霉</c:v>
                </c:pt>
                <c:pt idx="2">
                  <c:v>念珠菌</c:v>
                </c:pt>
                <c:pt idx="3">
                  <c:v>隐球菌</c:v>
                </c:pt>
              </c:strCache>
            </c:strRef>
          </c:cat>
          <c:val>
            <c:numRef>
              <c:f>Sheet1!$B$7:$B$10</c:f>
              <c:numCache>
                <c:formatCode>0%</c:formatCode>
                <c:ptCount val="4"/>
                <c:pt idx="0">
                  <c:v>0.41</c:v>
                </c:pt>
                <c:pt idx="1">
                  <c:v>0.39</c:v>
                </c:pt>
                <c:pt idx="2">
                  <c:v>0.34</c:v>
                </c:pt>
                <c:pt idx="3">
                  <c:v>0.27</c:v>
                </c:pt>
              </c:numCache>
            </c:numRef>
          </c:val>
          <c:extLst>
            <c:ext xmlns:c16="http://schemas.microsoft.com/office/drawing/2014/chart" uri="{C3380CC4-5D6E-409C-BE32-E72D297353CC}">
              <c16:uniqueId val="{00000000-43F9-43AD-8E01-7E05985EC069}"/>
            </c:ext>
          </c:extLst>
        </c:ser>
        <c:dLbls>
          <c:showLegendKey val="0"/>
          <c:showVal val="0"/>
          <c:showCatName val="0"/>
          <c:showSerName val="0"/>
          <c:showPercent val="0"/>
          <c:showBubbleSize val="0"/>
        </c:dLbls>
        <c:gapWidth val="60"/>
        <c:overlap val="-27"/>
        <c:axId val="343236479"/>
        <c:axId val="343239807"/>
      </c:barChart>
      <c:catAx>
        <c:axId val="343236479"/>
        <c:scaling>
          <c:orientation val="minMax"/>
        </c:scaling>
        <c:delete val="1"/>
        <c:axPos val="b"/>
        <c:numFmt formatCode="General" sourceLinked="1"/>
        <c:majorTickMark val="none"/>
        <c:minorTickMark val="none"/>
        <c:tickLblPos val="nextTo"/>
        <c:crossAx val="343239807"/>
        <c:crosses val="autoZero"/>
        <c:auto val="1"/>
        <c:lblAlgn val="ctr"/>
        <c:lblOffset val="100"/>
        <c:noMultiLvlLbl val="0"/>
      </c:catAx>
      <c:valAx>
        <c:axId val="343239807"/>
        <c:scaling>
          <c:orientation val="minMax"/>
          <c:max val="0.60000000000000009"/>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432364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dPt>
            <c:idx val="0"/>
            <c:bubble3D val="0"/>
            <c:spPr>
              <a:solidFill>
                <a:srgbClr val="9E4294"/>
              </a:solidFill>
              <a:ln w="19050">
                <a:solidFill>
                  <a:schemeClr val="lt1"/>
                </a:solidFill>
              </a:ln>
              <a:effectLst/>
            </c:spPr>
            <c:extLst>
              <c:ext xmlns:c16="http://schemas.microsoft.com/office/drawing/2014/chart" uri="{C3380CC4-5D6E-409C-BE32-E72D297353CC}">
                <c16:uniqueId val="{00000001-0D73-4A29-81CE-8E93CF188EF7}"/>
              </c:ext>
            </c:extLst>
          </c:dPt>
          <c:dPt>
            <c:idx val="1"/>
            <c:bubble3D val="0"/>
            <c:spPr>
              <a:solidFill>
                <a:schemeClr val="accent3">
                  <a:tint val="77000"/>
                </a:schemeClr>
              </a:solidFill>
              <a:ln w="19050">
                <a:solidFill>
                  <a:schemeClr val="lt1"/>
                </a:solidFill>
              </a:ln>
              <a:effectLst/>
            </c:spPr>
            <c:extLst>
              <c:ext xmlns:c16="http://schemas.microsoft.com/office/drawing/2014/chart" uri="{C3380CC4-5D6E-409C-BE32-E72D297353CC}">
                <c16:uniqueId val="{00000003-0D73-4A29-81CE-8E93CF188EF7}"/>
              </c:ext>
            </c:extLst>
          </c:dPt>
          <c:cat>
            <c:strRef>
              <c:f>Sheet3!$A$22:$A$23</c:f>
              <c:strCache>
                <c:ptCount val="2"/>
                <c:pt idx="0">
                  <c:v>IPA</c:v>
                </c:pt>
                <c:pt idx="1">
                  <c:v>非IPA</c:v>
                </c:pt>
              </c:strCache>
            </c:strRef>
          </c:cat>
          <c:val>
            <c:numRef>
              <c:f>Sheet3!$B$22:$B$23</c:f>
              <c:numCache>
                <c:formatCode>General</c:formatCode>
                <c:ptCount val="2"/>
                <c:pt idx="0">
                  <c:v>11</c:v>
                </c:pt>
                <c:pt idx="1">
                  <c:v>21</c:v>
                </c:pt>
              </c:numCache>
            </c:numRef>
          </c:val>
          <c:extLst>
            <c:ext xmlns:c16="http://schemas.microsoft.com/office/drawing/2014/chart" uri="{C3380CC4-5D6E-409C-BE32-E72D297353CC}">
              <c16:uniqueId val="{00000004-0D73-4A29-81CE-8E93CF188EF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Sheet8!$C$3</c:f>
              <c:strCache>
                <c:ptCount val="1"/>
                <c:pt idx="0">
                  <c:v>粒细胞缺乏</c:v>
                </c:pt>
              </c:strCache>
            </c:strRef>
          </c:tx>
          <c:spPr>
            <a:solidFill>
              <a:srgbClr val="9E4294"/>
            </a:solidFill>
            <a:ln>
              <a:noFill/>
            </a:ln>
            <a:effectLst/>
          </c:spPr>
          <c:invertIfNegative val="0"/>
          <c:cat>
            <c:strRef>
              <c:f>Sheet8!$B$4:$B$15</c:f>
              <c:strCache>
                <c:ptCount val="12"/>
                <c:pt idx="0">
                  <c:v>大结节（直径≥1cm）</c:v>
                </c:pt>
                <c:pt idx="1">
                  <c:v>团块样实变</c:v>
                </c:pt>
                <c:pt idx="2">
                  <c:v>梗死样实变</c:v>
                </c:pt>
                <c:pt idx="3">
                  <c:v>晕轮征</c:v>
                </c:pt>
                <c:pt idx="4">
                  <c:v>小叶中央结节簇 ( &lt;1cm)</c:v>
                </c:pt>
                <c:pt idx="5">
                  <c:v>支气管周围实变</c:v>
                </c:pt>
                <c:pt idx="6">
                  <c:v>磨玻璃影（GGO）</c:v>
                </c:pt>
                <c:pt idx="7">
                  <c:v>平滑的支气管壁增厚</c:v>
                </c:pt>
                <c:pt idx="8">
                  <c:v>空气征</c:v>
                </c:pt>
                <c:pt idx="9">
                  <c:v>空腔病灶</c:v>
                </c:pt>
                <c:pt idx="10">
                  <c:v>低密度征</c:v>
                </c:pt>
                <c:pt idx="11">
                  <c:v>反晕征</c:v>
                </c:pt>
              </c:strCache>
            </c:strRef>
          </c:cat>
          <c:val>
            <c:numRef>
              <c:f>Sheet8!$C$4:$C$15</c:f>
              <c:numCache>
                <c:formatCode>General</c:formatCode>
                <c:ptCount val="12"/>
                <c:pt idx="0">
                  <c:v>20</c:v>
                </c:pt>
                <c:pt idx="1">
                  <c:v>100</c:v>
                </c:pt>
                <c:pt idx="2">
                  <c:v>20</c:v>
                </c:pt>
                <c:pt idx="3">
                  <c:v>80</c:v>
                </c:pt>
                <c:pt idx="4">
                  <c:v>20</c:v>
                </c:pt>
                <c:pt idx="5">
                  <c:v>40</c:v>
                </c:pt>
                <c:pt idx="6">
                  <c:v>80</c:v>
                </c:pt>
                <c:pt idx="7">
                  <c:v>0</c:v>
                </c:pt>
                <c:pt idx="8">
                  <c:v>20</c:v>
                </c:pt>
                <c:pt idx="9">
                  <c:v>60</c:v>
                </c:pt>
                <c:pt idx="10">
                  <c:v>60</c:v>
                </c:pt>
                <c:pt idx="11">
                  <c:v>80</c:v>
                </c:pt>
              </c:numCache>
            </c:numRef>
          </c:val>
          <c:extLst>
            <c:ext xmlns:c16="http://schemas.microsoft.com/office/drawing/2014/chart" uri="{C3380CC4-5D6E-409C-BE32-E72D297353CC}">
              <c16:uniqueId val="{00000000-3FFA-42D7-843E-2DC36A84F7B9}"/>
            </c:ext>
          </c:extLst>
        </c:ser>
        <c:ser>
          <c:idx val="1"/>
          <c:order val="1"/>
          <c:tx>
            <c:strRef>
              <c:f>Sheet8!$D$3</c:f>
              <c:strCache>
                <c:ptCount val="1"/>
                <c:pt idx="0">
                  <c:v>非粒细胞缺乏</c:v>
                </c:pt>
              </c:strCache>
            </c:strRef>
          </c:tx>
          <c:spPr>
            <a:solidFill>
              <a:schemeClr val="bg1">
                <a:lumMod val="75000"/>
              </a:schemeClr>
            </a:solidFill>
            <a:ln>
              <a:noFill/>
            </a:ln>
            <a:effectLst/>
          </c:spPr>
          <c:invertIfNegative val="0"/>
          <c:cat>
            <c:strRef>
              <c:f>Sheet8!$B$4:$B$15</c:f>
              <c:strCache>
                <c:ptCount val="12"/>
                <c:pt idx="0">
                  <c:v>大结节（直径≥1cm）</c:v>
                </c:pt>
                <c:pt idx="1">
                  <c:v>团块样实变</c:v>
                </c:pt>
                <c:pt idx="2">
                  <c:v>梗死样实变</c:v>
                </c:pt>
                <c:pt idx="3">
                  <c:v>晕轮征</c:v>
                </c:pt>
                <c:pt idx="4">
                  <c:v>小叶中央结节簇 ( &lt;1cm)</c:v>
                </c:pt>
                <c:pt idx="5">
                  <c:v>支气管周围实变</c:v>
                </c:pt>
                <c:pt idx="6">
                  <c:v>磨玻璃影（GGO）</c:v>
                </c:pt>
                <c:pt idx="7">
                  <c:v>平滑的支气管壁增厚</c:v>
                </c:pt>
                <c:pt idx="8">
                  <c:v>空气征</c:v>
                </c:pt>
                <c:pt idx="9">
                  <c:v>空腔病灶</c:v>
                </c:pt>
                <c:pt idx="10">
                  <c:v>低密度征</c:v>
                </c:pt>
                <c:pt idx="11">
                  <c:v>反晕征</c:v>
                </c:pt>
              </c:strCache>
            </c:strRef>
          </c:cat>
          <c:val>
            <c:numRef>
              <c:f>Sheet8!$D$4:$D$15</c:f>
              <c:numCache>
                <c:formatCode>General</c:formatCode>
                <c:ptCount val="12"/>
                <c:pt idx="0">
                  <c:v>47</c:v>
                </c:pt>
                <c:pt idx="1">
                  <c:v>47</c:v>
                </c:pt>
                <c:pt idx="2">
                  <c:v>11</c:v>
                </c:pt>
                <c:pt idx="3">
                  <c:v>37</c:v>
                </c:pt>
                <c:pt idx="4">
                  <c:v>32</c:v>
                </c:pt>
                <c:pt idx="5">
                  <c:v>16</c:v>
                </c:pt>
                <c:pt idx="6">
                  <c:v>32</c:v>
                </c:pt>
                <c:pt idx="7">
                  <c:v>5</c:v>
                </c:pt>
                <c:pt idx="8">
                  <c:v>11</c:v>
                </c:pt>
                <c:pt idx="9">
                  <c:v>26</c:v>
                </c:pt>
                <c:pt idx="10">
                  <c:v>37</c:v>
                </c:pt>
                <c:pt idx="11">
                  <c:v>47</c:v>
                </c:pt>
              </c:numCache>
            </c:numRef>
          </c:val>
          <c:extLst>
            <c:ext xmlns:c16="http://schemas.microsoft.com/office/drawing/2014/chart" uri="{C3380CC4-5D6E-409C-BE32-E72D297353CC}">
              <c16:uniqueId val="{00000001-3FFA-42D7-843E-2DC36A84F7B9}"/>
            </c:ext>
          </c:extLst>
        </c:ser>
        <c:dLbls>
          <c:showLegendKey val="0"/>
          <c:showVal val="0"/>
          <c:showCatName val="0"/>
          <c:showSerName val="0"/>
          <c:showPercent val="0"/>
          <c:showBubbleSize val="0"/>
        </c:dLbls>
        <c:gapWidth val="182"/>
        <c:axId val="1048355151"/>
        <c:axId val="1048350159"/>
      </c:barChart>
      <c:catAx>
        <c:axId val="104835515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1048350159"/>
        <c:crosses val="autoZero"/>
        <c:auto val="1"/>
        <c:lblAlgn val="ctr"/>
        <c:lblOffset val="100"/>
        <c:noMultiLvlLbl val="0"/>
      </c:catAx>
      <c:valAx>
        <c:axId val="1048350159"/>
        <c:scaling>
          <c:orientation val="minMax"/>
          <c:max val="100"/>
        </c:scaling>
        <c:delete val="0"/>
        <c:axPos val="t"/>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solidFill>
              <a:schemeClr val="accent1">
                <a:shade val="50000"/>
              </a:schemeClr>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10483551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Sheet5!$C$26</c:f>
              <c:strCache>
                <c:ptCount val="1"/>
                <c:pt idx="0">
                  <c:v>艾沙康唑</c:v>
                </c:pt>
              </c:strCache>
            </c:strRef>
          </c:tx>
          <c:spPr>
            <a:solidFill>
              <a:srgbClr val="9E4294"/>
            </a:solidFill>
            <a:ln>
              <a:noFill/>
            </a:ln>
            <a:effectLst/>
          </c:spPr>
          <c:invertIfNegative val="0"/>
          <c:dLbls>
            <c:dLbl>
              <c:idx val="0"/>
              <c:layout>
                <c:manualLayout>
                  <c:x val="-3.2520325203252036E-2"/>
                  <c:y val="4.589008833454856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1F7-4003-9095-46F7F20B694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Sheet5!$B$27:$B$30</c:f>
              <c:strCache>
                <c:ptCount val="4"/>
                <c:pt idx="0">
                  <c:v>总体反应率</c:v>
                </c:pt>
                <c:pt idx="1">
                  <c:v>临床反应率</c:v>
                </c:pt>
                <c:pt idx="2">
                  <c:v>真菌学反应率</c:v>
                </c:pt>
                <c:pt idx="3">
                  <c:v>影像学反应率</c:v>
                </c:pt>
              </c:strCache>
            </c:strRef>
          </c:cat>
          <c:val>
            <c:numRef>
              <c:f>Sheet5!$C$27:$C$30</c:f>
              <c:numCache>
                <c:formatCode>0%</c:formatCode>
                <c:ptCount val="4"/>
                <c:pt idx="0">
                  <c:v>0.35</c:v>
                </c:pt>
                <c:pt idx="1">
                  <c:v>0.62</c:v>
                </c:pt>
                <c:pt idx="2">
                  <c:v>0.38</c:v>
                </c:pt>
                <c:pt idx="3">
                  <c:v>0.28999999999999998</c:v>
                </c:pt>
              </c:numCache>
            </c:numRef>
          </c:val>
          <c:extLst>
            <c:ext xmlns:c16="http://schemas.microsoft.com/office/drawing/2014/chart" uri="{C3380CC4-5D6E-409C-BE32-E72D297353CC}">
              <c16:uniqueId val="{00000000-E1F7-4003-9095-46F7F20B6943}"/>
            </c:ext>
          </c:extLst>
        </c:ser>
        <c:ser>
          <c:idx val="1"/>
          <c:order val="1"/>
          <c:tx>
            <c:strRef>
              <c:f>Sheet5!$D$26</c:f>
              <c:strCache>
                <c:ptCount val="1"/>
                <c:pt idx="0">
                  <c:v>伏立康唑</c:v>
                </c:pt>
              </c:strCache>
            </c:strRef>
          </c:tx>
          <c:spPr>
            <a:solidFill>
              <a:schemeClr val="accent2">
                <a:lumMod val="20000"/>
                <a:lumOff val="80000"/>
              </a:schemeClr>
            </a:solidFill>
            <a:ln>
              <a:noFill/>
            </a:ln>
            <a:effectLst/>
          </c:spPr>
          <c:invertIfNegative val="0"/>
          <c:dPt>
            <c:idx val="0"/>
            <c:invertIfNegative val="0"/>
            <c:bubble3D val="0"/>
            <c:spPr>
              <a:solidFill>
                <a:srgbClr val="FFC000"/>
              </a:solidFill>
              <a:ln>
                <a:noFill/>
              </a:ln>
              <a:effectLst/>
            </c:spPr>
            <c:extLst>
              <c:ext xmlns:c16="http://schemas.microsoft.com/office/drawing/2014/chart" uri="{C3380CC4-5D6E-409C-BE32-E72D297353CC}">
                <c16:uniqueId val="{00000003-E1F7-4003-9095-46F7F20B6943}"/>
              </c:ext>
            </c:extLst>
          </c:dPt>
          <c:dLbls>
            <c:dLbl>
              <c:idx val="0"/>
              <c:layout>
                <c:manualLayout>
                  <c:x val="-3.6585365853658534E-2"/>
                  <c:y val="-5.572367869195184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1F7-4003-9095-46F7F20B6943}"/>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Sheet5!$B$27:$B$30</c:f>
              <c:strCache>
                <c:ptCount val="4"/>
                <c:pt idx="0">
                  <c:v>总体反应率</c:v>
                </c:pt>
                <c:pt idx="1">
                  <c:v>临床反应率</c:v>
                </c:pt>
                <c:pt idx="2">
                  <c:v>真菌学反应率</c:v>
                </c:pt>
                <c:pt idx="3">
                  <c:v>影像学反应率</c:v>
                </c:pt>
              </c:strCache>
            </c:strRef>
          </c:cat>
          <c:val>
            <c:numRef>
              <c:f>Sheet5!$D$27:$D$30</c:f>
              <c:numCache>
                <c:formatCode>0%</c:formatCode>
                <c:ptCount val="4"/>
                <c:pt idx="0">
                  <c:v>0.36</c:v>
                </c:pt>
                <c:pt idx="1">
                  <c:v>0.6</c:v>
                </c:pt>
                <c:pt idx="2">
                  <c:v>0.41</c:v>
                </c:pt>
                <c:pt idx="3">
                  <c:v>0.33</c:v>
                </c:pt>
              </c:numCache>
            </c:numRef>
          </c:val>
          <c:extLst>
            <c:ext xmlns:c16="http://schemas.microsoft.com/office/drawing/2014/chart" uri="{C3380CC4-5D6E-409C-BE32-E72D297353CC}">
              <c16:uniqueId val="{00000001-E1F7-4003-9095-46F7F20B6943}"/>
            </c:ext>
          </c:extLst>
        </c:ser>
        <c:dLbls>
          <c:showLegendKey val="0"/>
          <c:showVal val="0"/>
          <c:showCatName val="0"/>
          <c:showSerName val="0"/>
          <c:showPercent val="0"/>
          <c:showBubbleSize val="0"/>
        </c:dLbls>
        <c:gapWidth val="153"/>
        <c:axId val="267979584"/>
        <c:axId val="267989984"/>
      </c:barChart>
      <c:catAx>
        <c:axId val="267979584"/>
        <c:scaling>
          <c:orientation val="maxMin"/>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67989984"/>
        <c:crosses val="autoZero"/>
        <c:auto val="1"/>
        <c:lblAlgn val="ctr"/>
        <c:lblOffset val="100"/>
        <c:noMultiLvlLbl val="0"/>
      </c:catAx>
      <c:valAx>
        <c:axId val="267989984"/>
        <c:scaling>
          <c:orientation val="minMax"/>
          <c:max val="1"/>
        </c:scaling>
        <c:delete val="0"/>
        <c:axPos val="t"/>
        <c:numFmt formatCode="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267979584"/>
        <c:crosses val="autoZero"/>
        <c:crossBetween val="between"/>
      </c:valAx>
      <c:spPr>
        <a:noFill/>
        <a:ln>
          <a:noFill/>
        </a:ln>
        <a:effectLst/>
      </c:spPr>
    </c:plotArea>
    <c:legend>
      <c:legendPos val="r"/>
      <c:layout>
        <c:manualLayout>
          <c:xMode val="edge"/>
          <c:yMode val="edge"/>
          <c:x val="0.88425821010178607"/>
          <c:y val="0.80214635531265521"/>
          <c:w val="0.10546043787209526"/>
          <c:h val="0.1061328445829853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percentStacked"/>
        <c:varyColors val="0"/>
        <c:ser>
          <c:idx val="0"/>
          <c:order val="0"/>
          <c:tx>
            <c:strRef>
              <c:f>Sheet5!$D$10</c:f>
              <c:strCache>
                <c:ptCount val="1"/>
                <c:pt idx="0">
                  <c:v>完全反应</c:v>
                </c:pt>
              </c:strCache>
            </c:strRef>
          </c:tx>
          <c:spPr>
            <a:solidFill>
              <a:srgbClr val="9E4294"/>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0F2A-4408-9688-8E0CFE1A0C09}"/>
                </c:ext>
              </c:extLst>
            </c:dLbl>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Sheet5!$E$9:$G$9</c:f>
              <c:strCache>
                <c:ptCount val="3"/>
                <c:pt idx="0">
                  <c:v>42天</c:v>
                </c:pt>
                <c:pt idx="1">
                  <c:v>84天</c:v>
                </c:pt>
                <c:pt idx="2">
                  <c:v>治疗终点</c:v>
                </c:pt>
              </c:strCache>
            </c:strRef>
          </c:cat>
          <c:val>
            <c:numRef>
              <c:f>Sheet5!$E$10:$G$10</c:f>
              <c:numCache>
                <c:formatCode>0%</c:formatCode>
                <c:ptCount val="3"/>
                <c:pt idx="0">
                  <c:v>0</c:v>
                </c:pt>
                <c:pt idx="1">
                  <c:v>0.05</c:v>
                </c:pt>
                <c:pt idx="2">
                  <c:v>0.14000000000000001</c:v>
                </c:pt>
              </c:numCache>
            </c:numRef>
          </c:val>
          <c:extLst>
            <c:ext xmlns:c16="http://schemas.microsoft.com/office/drawing/2014/chart" uri="{C3380CC4-5D6E-409C-BE32-E72D297353CC}">
              <c16:uniqueId val="{00000001-0F2A-4408-9688-8E0CFE1A0C09}"/>
            </c:ext>
          </c:extLst>
        </c:ser>
        <c:ser>
          <c:idx val="1"/>
          <c:order val="1"/>
          <c:tx>
            <c:strRef>
              <c:f>Sheet5!$D$11</c:f>
              <c:strCache>
                <c:ptCount val="1"/>
                <c:pt idx="0">
                  <c:v>部分反应</c:v>
                </c:pt>
              </c:strCache>
            </c:strRef>
          </c:tx>
          <c:spPr>
            <a:solidFill>
              <a:srgbClr val="B166A9"/>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Sheet5!$E$9:$G$9</c:f>
              <c:strCache>
                <c:ptCount val="3"/>
                <c:pt idx="0">
                  <c:v>42天</c:v>
                </c:pt>
                <c:pt idx="1">
                  <c:v>84天</c:v>
                </c:pt>
                <c:pt idx="2">
                  <c:v>治疗终点</c:v>
                </c:pt>
              </c:strCache>
            </c:strRef>
          </c:cat>
          <c:val>
            <c:numRef>
              <c:f>Sheet5!$E$11:$G$11</c:f>
              <c:numCache>
                <c:formatCode>0%</c:formatCode>
                <c:ptCount val="3"/>
                <c:pt idx="0">
                  <c:v>0.11</c:v>
                </c:pt>
                <c:pt idx="1">
                  <c:v>0.14000000000000001</c:v>
                </c:pt>
                <c:pt idx="2">
                  <c:v>0.17</c:v>
                </c:pt>
              </c:numCache>
            </c:numRef>
          </c:val>
          <c:extLst>
            <c:ext xmlns:c16="http://schemas.microsoft.com/office/drawing/2014/chart" uri="{C3380CC4-5D6E-409C-BE32-E72D297353CC}">
              <c16:uniqueId val="{00000002-0F2A-4408-9688-8E0CFE1A0C09}"/>
            </c:ext>
          </c:extLst>
        </c:ser>
        <c:ser>
          <c:idx val="2"/>
          <c:order val="2"/>
          <c:tx>
            <c:strRef>
              <c:f>Sheet5!$D$12</c:f>
              <c:strCache>
                <c:ptCount val="1"/>
                <c:pt idx="0">
                  <c:v>临床稳定</c:v>
                </c:pt>
              </c:strCache>
            </c:strRef>
          </c:tx>
          <c:spPr>
            <a:solidFill>
              <a:srgbClr val="D3A9CF"/>
            </a:solidFill>
            <a:ln>
              <a:noFill/>
            </a:ln>
            <a:effectLst/>
          </c:spPr>
          <c:invertIfNegative val="0"/>
          <c:dLbls>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Sheet5!$E$9:$G$9</c:f>
              <c:strCache>
                <c:ptCount val="3"/>
                <c:pt idx="0">
                  <c:v>42天</c:v>
                </c:pt>
                <c:pt idx="1">
                  <c:v>84天</c:v>
                </c:pt>
                <c:pt idx="2">
                  <c:v>治疗终点</c:v>
                </c:pt>
              </c:strCache>
            </c:strRef>
          </c:cat>
          <c:val>
            <c:numRef>
              <c:f>Sheet5!$E$12:$G$12</c:f>
              <c:numCache>
                <c:formatCode>0%</c:formatCode>
                <c:ptCount val="3"/>
                <c:pt idx="0">
                  <c:v>0.43</c:v>
                </c:pt>
                <c:pt idx="1">
                  <c:v>0.3</c:v>
                </c:pt>
                <c:pt idx="2">
                  <c:v>0.28999999999999998</c:v>
                </c:pt>
              </c:numCache>
            </c:numRef>
          </c:val>
          <c:extLst>
            <c:ext xmlns:c16="http://schemas.microsoft.com/office/drawing/2014/chart" uri="{C3380CC4-5D6E-409C-BE32-E72D297353CC}">
              <c16:uniqueId val="{00000003-0F2A-4408-9688-8E0CFE1A0C09}"/>
            </c:ext>
          </c:extLst>
        </c:ser>
        <c:ser>
          <c:idx val="3"/>
          <c:order val="3"/>
          <c:tx>
            <c:strRef>
              <c:f>Sheet5!$D$13</c:f>
              <c:strCache>
                <c:ptCount val="1"/>
                <c:pt idx="0">
                  <c:v>疾病进展/死亡</c:v>
                </c:pt>
              </c:strCache>
            </c:strRef>
          </c:tx>
          <c:spPr>
            <a:solidFill>
              <a:schemeClr val="accent3">
                <a:tint val="77000"/>
              </a:schemeClr>
            </a:solidFill>
            <a:ln>
              <a:noFill/>
            </a:ln>
            <a:effectLst/>
          </c:spPr>
          <c:invertIfNegative val="0"/>
          <c:cat>
            <c:strRef>
              <c:f>Sheet5!$E$9:$G$9</c:f>
              <c:strCache>
                <c:ptCount val="3"/>
                <c:pt idx="0">
                  <c:v>42天</c:v>
                </c:pt>
                <c:pt idx="1">
                  <c:v>84天</c:v>
                </c:pt>
                <c:pt idx="2">
                  <c:v>治疗终点</c:v>
                </c:pt>
              </c:strCache>
            </c:strRef>
          </c:cat>
          <c:val>
            <c:numRef>
              <c:f>Sheet5!$E$13:$G$13</c:f>
              <c:numCache>
                <c:formatCode>0%</c:formatCode>
                <c:ptCount val="3"/>
                <c:pt idx="0">
                  <c:v>0.38</c:v>
                </c:pt>
                <c:pt idx="1">
                  <c:v>0.44</c:v>
                </c:pt>
                <c:pt idx="2">
                  <c:v>0.4</c:v>
                </c:pt>
              </c:numCache>
            </c:numRef>
          </c:val>
          <c:extLst>
            <c:ext xmlns:c16="http://schemas.microsoft.com/office/drawing/2014/chart" uri="{C3380CC4-5D6E-409C-BE32-E72D297353CC}">
              <c16:uniqueId val="{00000004-0F2A-4408-9688-8E0CFE1A0C09}"/>
            </c:ext>
          </c:extLst>
        </c:ser>
        <c:ser>
          <c:idx val="4"/>
          <c:order val="4"/>
          <c:tx>
            <c:strRef>
              <c:f>Sheet5!$D$14</c:f>
              <c:strCache>
                <c:ptCount val="1"/>
                <c:pt idx="0">
                  <c:v>失访</c:v>
                </c:pt>
              </c:strCache>
            </c:strRef>
          </c:tx>
          <c:spPr>
            <a:solidFill>
              <a:schemeClr val="accent3">
                <a:tint val="54000"/>
              </a:schemeClr>
            </a:solidFill>
            <a:ln>
              <a:noFill/>
            </a:ln>
            <a:effectLst/>
          </c:spPr>
          <c:invertIfNegative val="0"/>
          <c:cat>
            <c:strRef>
              <c:f>Sheet5!$E$9:$G$9</c:f>
              <c:strCache>
                <c:ptCount val="3"/>
                <c:pt idx="0">
                  <c:v>42天</c:v>
                </c:pt>
                <c:pt idx="1">
                  <c:v>84天</c:v>
                </c:pt>
                <c:pt idx="2">
                  <c:v>治疗终点</c:v>
                </c:pt>
              </c:strCache>
            </c:strRef>
          </c:cat>
          <c:val>
            <c:numRef>
              <c:f>Sheet5!$E$14:$G$14</c:f>
              <c:numCache>
                <c:formatCode>0%</c:formatCode>
                <c:ptCount val="3"/>
                <c:pt idx="0">
                  <c:v>0.08</c:v>
                </c:pt>
                <c:pt idx="1">
                  <c:v>0.08</c:v>
                </c:pt>
              </c:numCache>
            </c:numRef>
          </c:val>
          <c:extLst>
            <c:ext xmlns:c16="http://schemas.microsoft.com/office/drawing/2014/chart" uri="{C3380CC4-5D6E-409C-BE32-E72D297353CC}">
              <c16:uniqueId val="{00000005-0F2A-4408-9688-8E0CFE1A0C09}"/>
            </c:ext>
          </c:extLst>
        </c:ser>
        <c:dLbls>
          <c:showLegendKey val="0"/>
          <c:showVal val="0"/>
          <c:showCatName val="0"/>
          <c:showSerName val="0"/>
          <c:showPercent val="0"/>
          <c:showBubbleSize val="0"/>
        </c:dLbls>
        <c:gapWidth val="64"/>
        <c:overlap val="100"/>
        <c:axId val="912977824"/>
        <c:axId val="912978240"/>
      </c:barChart>
      <c:catAx>
        <c:axId val="9129778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912978240"/>
        <c:crosses val="autoZero"/>
        <c:auto val="1"/>
        <c:lblAlgn val="ctr"/>
        <c:lblOffset val="100"/>
        <c:noMultiLvlLbl val="0"/>
      </c:catAx>
      <c:valAx>
        <c:axId val="9129782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crossAx val="912977824"/>
        <c:crosses val="autoZero"/>
        <c:crossBetween val="between"/>
      </c:valAx>
      <c:spPr>
        <a:noFill/>
        <a:ln>
          <a:noFill/>
        </a:ln>
        <a:effectLst/>
      </c:spPr>
    </c:plotArea>
    <c:legend>
      <c:legendPos val="b"/>
      <c:layout>
        <c:manualLayout>
          <c:xMode val="edge"/>
          <c:yMode val="edge"/>
          <c:x val="4.1668074453152855E-2"/>
          <c:y val="0.89604440069991254"/>
          <c:w val="0.85259146976517464"/>
          <c:h val="7.7247635003910367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sz="700">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dPt>
            <c:idx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1-0214-4568-B545-CD5489A3666E}"/>
              </c:ext>
            </c:extLst>
          </c:dPt>
          <c:dPt>
            <c:idx val="1"/>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3-0214-4568-B545-CD5489A3666E}"/>
              </c:ext>
            </c:extLst>
          </c:dPt>
          <c:dPt>
            <c:idx val="2"/>
            <c:bubble3D val="0"/>
            <c:spPr>
              <a:solidFill>
                <a:schemeClr val="accent2">
                  <a:lumMod val="40000"/>
                  <a:lumOff val="60000"/>
                </a:schemeClr>
              </a:solidFill>
              <a:ln w="19050">
                <a:solidFill>
                  <a:schemeClr val="lt1"/>
                </a:solidFill>
              </a:ln>
              <a:effectLst/>
            </c:spPr>
            <c:extLst>
              <c:ext xmlns:c16="http://schemas.microsoft.com/office/drawing/2014/chart" uri="{C3380CC4-5D6E-409C-BE32-E72D297353CC}">
                <c16:uniqueId val="{00000005-0214-4568-B545-CD5489A3666E}"/>
              </c:ext>
            </c:extLst>
          </c:dPt>
          <c:dPt>
            <c:idx val="3"/>
            <c:bubble3D val="0"/>
            <c:spPr>
              <a:solidFill>
                <a:schemeClr val="accent3">
                  <a:tint val="58000"/>
                </a:schemeClr>
              </a:solidFill>
              <a:ln w="19050">
                <a:solidFill>
                  <a:schemeClr val="lt1"/>
                </a:solidFill>
              </a:ln>
              <a:effectLst/>
            </c:spPr>
            <c:extLst>
              <c:ext xmlns:c16="http://schemas.microsoft.com/office/drawing/2014/chart" uri="{C3380CC4-5D6E-409C-BE32-E72D297353CC}">
                <c16:uniqueId val="{00000007-0214-4568-B545-CD5489A3666E}"/>
              </c:ext>
            </c:extLst>
          </c:dPt>
          <c:cat>
            <c:strRef>
              <c:f>Sheet8!$C$21:$C$24</c:f>
              <c:strCache>
                <c:ptCount val="4"/>
                <c:pt idx="0">
                  <c:v>伏立康唑</c:v>
                </c:pt>
                <c:pt idx="1">
                  <c:v>两性霉素B雾化</c:v>
                </c:pt>
                <c:pt idx="2">
                  <c:v>棘白菌素</c:v>
                </c:pt>
                <c:pt idx="3">
                  <c:v>之前未接受抗真菌治疗</c:v>
                </c:pt>
              </c:strCache>
            </c:strRef>
          </c:cat>
          <c:val>
            <c:numRef>
              <c:f>Sheet8!$D$21:$D$24</c:f>
              <c:numCache>
                <c:formatCode>General</c:formatCode>
                <c:ptCount val="4"/>
                <c:pt idx="0">
                  <c:v>7</c:v>
                </c:pt>
                <c:pt idx="1">
                  <c:v>5</c:v>
                </c:pt>
                <c:pt idx="2">
                  <c:v>5</c:v>
                </c:pt>
                <c:pt idx="3">
                  <c:v>36</c:v>
                </c:pt>
              </c:numCache>
            </c:numRef>
          </c:val>
          <c:extLst>
            <c:ext xmlns:c16="http://schemas.microsoft.com/office/drawing/2014/chart" uri="{C3380CC4-5D6E-409C-BE32-E72D297353CC}">
              <c16:uniqueId val="{00000008-0214-4568-B545-CD5489A3666E}"/>
            </c:ext>
          </c:extLst>
        </c:ser>
        <c:dLbls>
          <c:showLegendKey val="0"/>
          <c:showVal val="0"/>
          <c:showCatName val="0"/>
          <c:showSerName val="0"/>
          <c:showPercent val="0"/>
          <c:showBubbleSize val="0"/>
          <c:showLeaderLines val="1"/>
        </c:dLbls>
        <c:firstSliceAng val="28"/>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10.xml><?xml version="1.0" encoding="utf-8"?>
<cs:colorStyle xmlns:cs="http://schemas.microsoft.com/office/drawing/2012/chartStyle" xmlns:a="http://schemas.openxmlformats.org/drawingml/2006/main" meth="withinLinear" id="16">
  <a:schemeClr val="accent3"/>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13.xml><?xml version="1.0" encoding="utf-8"?>
<cs:colorStyle xmlns:cs="http://schemas.microsoft.com/office/drawing/2012/chartStyle" xmlns:a="http://schemas.openxmlformats.org/drawingml/2006/main" meth="withinLinear" id="16">
  <a:schemeClr val="accent3"/>
</cs:colorStyle>
</file>

<file path=ppt/charts/colors14.xml><?xml version="1.0" encoding="utf-8"?>
<cs:colorStyle xmlns:cs="http://schemas.microsoft.com/office/drawing/2012/chartStyle" xmlns:a="http://schemas.openxmlformats.org/drawingml/2006/main" meth="withinLinear" id="14">
  <a:schemeClr val="accent1"/>
</cs:colorStyle>
</file>

<file path=ppt/charts/colors15.xml><?xml version="1.0" encoding="utf-8"?>
<cs:colorStyle xmlns:cs="http://schemas.microsoft.com/office/drawing/2012/chartStyle" xmlns:a="http://schemas.openxmlformats.org/drawingml/2006/main" meth="withinLinear" id="16">
  <a:schemeClr val="accent3"/>
</cs:colorStyle>
</file>

<file path=ppt/charts/colors16.xml><?xml version="1.0" encoding="utf-8"?>
<cs:colorStyle xmlns:cs="http://schemas.microsoft.com/office/drawing/2012/chartStyle" xmlns:a="http://schemas.openxmlformats.org/drawingml/2006/main" meth="withinLinear" id="16">
  <a:schemeClr val="accent3"/>
</cs:colorStyle>
</file>

<file path=ppt/charts/colors17.xml><?xml version="1.0" encoding="utf-8"?>
<cs:colorStyle xmlns:cs="http://schemas.microsoft.com/office/drawing/2012/chartStyle" xmlns:a="http://schemas.openxmlformats.org/drawingml/2006/main" meth="withinLinear" id="16">
  <a:schemeClr val="accent3"/>
</cs:colorStyle>
</file>

<file path=ppt/charts/colors18.xml><?xml version="1.0" encoding="utf-8"?>
<cs:colorStyle xmlns:cs="http://schemas.microsoft.com/office/drawing/2012/chartStyle" xmlns:a="http://schemas.openxmlformats.org/drawingml/2006/main" meth="withinLinear" id="16">
  <a:schemeClr val="accent3"/>
</cs:colorStyle>
</file>

<file path=ppt/charts/colors19.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withinLinear" id="16">
  <a:schemeClr val="accent3"/>
</cs:colorStyle>
</file>

<file path=ppt/charts/colors20.xml><?xml version="1.0" encoding="utf-8"?>
<cs:colorStyle xmlns:cs="http://schemas.microsoft.com/office/drawing/2012/chartStyle" xmlns:a="http://schemas.openxmlformats.org/drawingml/2006/main" meth="withinLinear" id="16">
  <a:schemeClr val="accent3"/>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6">
  <a:schemeClr val="accent3"/>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6">
  <a:schemeClr val="accent3"/>
</cs:colorStyle>
</file>

<file path=ppt/charts/colors9.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5781D2-176B-452C-AC7D-F033168E0BBB}" type="datetimeFigureOut">
              <a:rPr lang="zh-CN" altLang="en-US" smtClean="0"/>
              <a:t>2022/12/15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3A811-B8D2-431D-A5BB-1F0736C8D8DE}" type="slidenum">
              <a:rPr lang="zh-CN" altLang="en-US" smtClean="0"/>
              <a:t>‹#›</a:t>
            </a:fld>
            <a:endParaRPr lang="zh-CN" altLang="en-US"/>
          </a:p>
        </p:txBody>
      </p:sp>
    </p:spTree>
    <p:extLst>
      <p:ext uri="{BB962C8B-B14F-4D97-AF65-F5344CB8AC3E}">
        <p14:creationId xmlns:p14="http://schemas.microsoft.com/office/powerpoint/2010/main" val="28541839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a:t>
            </a:fld>
            <a:endParaRPr lang="zh-CN" altLang="en-US"/>
          </a:p>
        </p:txBody>
      </p:sp>
    </p:spTree>
    <p:extLst>
      <p:ext uri="{BB962C8B-B14F-4D97-AF65-F5344CB8AC3E}">
        <p14:creationId xmlns:p14="http://schemas.microsoft.com/office/powerpoint/2010/main" val="3723024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10</a:t>
            </a:fld>
            <a:endParaRPr lang="zh-CN" altLang="en-US"/>
          </a:p>
        </p:txBody>
      </p:sp>
    </p:spTree>
    <p:extLst>
      <p:ext uri="{BB962C8B-B14F-4D97-AF65-F5344CB8AC3E}">
        <p14:creationId xmlns:p14="http://schemas.microsoft.com/office/powerpoint/2010/main" val="3694996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11</a:t>
            </a:fld>
            <a:endParaRPr lang="zh-CN" altLang="en-US"/>
          </a:p>
        </p:txBody>
      </p:sp>
    </p:spTree>
    <p:extLst>
      <p:ext uri="{BB962C8B-B14F-4D97-AF65-F5344CB8AC3E}">
        <p14:creationId xmlns:p14="http://schemas.microsoft.com/office/powerpoint/2010/main" val="2116333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12</a:t>
            </a:fld>
            <a:endParaRPr lang="zh-CN" altLang="en-US"/>
          </a:p>
        </p:txBody>
      </p:sp>
    </p:spTree>
    <p:extLst>
      <p:ext uri="{BB962C8B-B14F-4D97-AF65-F5344CB8AC3E}">
        <p14:creationId xmlns:p14="http://schemas.microsoft.com/office/powerpoint/2010/main" val="1725946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13</a:t>
            </a:fld>
            <a:endParaRPr lang="zh-CN" altLang="en-US"/>
          </a:p>
        </p:txBody>
      </p:sp>
    </p:spTree>
    <p:extLst>
      <p:ext uri="{BB962C8B-B14F-4D97-AF65-F5344CB8AC3E}">
        <p14:creationId xmlns:p14="http://schemas.microsoft.com/office/powerpoint/2010/main" val="1463661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14</a:t>
            </a:fld>
            <a:endParaRPr lang="zh-CN" altLang="en-US"/>
          </a:p>
        </p:txBody>
      </p:sp>
    </p:spTree>
    <p:extLst>
      <p:ext uri="{BB962C8B-B14F-4D97-AF65-F5344CB8AC3E}">
        <p14:creationId xmlns:p14="http://schemas.microsoft.com/office/powerpoint/2010/main" val="2416866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15</a:t>
            </a:fld>
            <a:endParaRPr lang="zh-CN" altLang="en-US"/>
          </a:p>
        </p:txBody>
      </p:sp>
    </p:spTree>
    <p:extLst>
      <p:ext uri="{BB962C8B-B14F-4D97-AF65-F5344CB8AC3E}">
        <p14:creationId xmlns:p14="http://schemas.microsoft.com/office/powerpoint/2010/main" val="1336580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16</a:t>
            </a:fld>
            <a:endParaRPr lang="zh-CN" altLang="en-US"/>
          </a:p>
        </p:txBody>
      </p:sp>
    </p:spTree>
    <p:extLst>
      <p:ext uri="{BB962C8B-B14F-4D97-AF65-F5344CB8AC3E}">
        <p14:creationId xmlns:p14="http://schemas.microsoft.com/office/powerpoint/2010/main" val="2887644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17</a:t>
            </a:fld>
            <a:endParaRPr lang="zh-CN" altLang="en-US"/>
          </a:p>
        </p:txBody>
      </p:sp>
    </p:spTree>
    <p:extLst>
      <p:ext uri="{BB962C8B-B14F-4D97-AF65-F5344CB8AC3E}">
        <p14:creationId xmlns:p14="http://schemas.microsoft.com/office/powerpoint/2010/main" val="1930563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18</a:t>
            </a:fld>
            <a:endParaRPr lang="zh-CN" altLang="en-US"/>
          </a:p>
        </p:txBody>
      </p:sp>
    </p:spTree>
    <p:extLst>
      <p:ext uri="{BB962C8B-B14F-4D97-AF65-F5344CB8AC3E}">
        <p14:creationId xmlns:p14="http://schemas.microsoft.com/office/powerpoint/2010/main" val="3386218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19</a:t>
            </a:fld>
            <a:endParaRPr lang="zh-CN" altLang="en-US"/>
          </a:p>
        </p:txBody>
      </p:sp>
    </p:spTree>
    <p:extLst>
      <p:ext uri="{BB962C8B-B14F-4D97-AF65-F5344CB8AC3E}">
        <p14:creationId xmlns:p14="http://schemas.microsoft.com/office/powerpoint/2010/main" val="1233914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a:t>
            </a:fld>
            <a:endParaRPr lang="zh-CN" altLang="en-US"/>
          </a:p>
        </p:txBody>
      </p:sp>
    </p:spTree>
    <p:extLst>
      <p:ext uri="{BB962C8B-B14F-4D97-AF65-F5344CB8AC3E}">
        <p14:creationId xmlns:p14="http://schemas.microsoft.com/office/powerpoint/2010/main" val="544616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20</a:t>
            </a:fld>
            <a:endParaRPr lang="zh-CN" altLang="en-US"/>
          </a:p>
        </p:txBody>
      </p:sp>
    </p:spTree>
    <p:extLst>
      <p:ext uri="{BB962C8B-B14F-4D97-AF65-F5344CB8AC3E}">
        <p14:creationId xmlns:p14="http://schemas.microsoft.com/office/powerpoint/2010/main" val="2153611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21</a:t>
            </a:fld>
            <a:endParaRPr lang="zh-CN" altLang="en-US"/>
          </a:p>
        </p:txBody>
      </p:sp>
    </p:spTree>
    <p:extLst>
      <p:ext uri="{BB962C8B-B14F-4D97-AF65-F5344CB8AC3E}">
        <p14:creationId xmlns:p14="http://schemas.microsoft.com/office/powerpoint/2010/main" val="197721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22</a:t>
            </a:fld>
            <a:endParaRPr lang="zh-CN" altLang="en-US"/>
          </a:p>
        </p:txBody>
      </p:sp>
    </p:spTree>
    <p:extLst>
      <p:ext uri="{BB962C8B-B14F-4D97-AF65-F5344CB8AC3E}">
        <p14:creationId xmlns:p14="http://schemas.microsoft.com/office/powerpoint/2010/main" val="1535476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23</a:t>
            </a:fld>
            <a:endParaRPr lang="zh-CN" altLang="en-US"/>
          </a:p>
        </p:txBody>
      </p:sp>
    </p:spTree>
    <p:extLst>
      <p:ext uri="{BB962C8B-B14F-4D97-AF65-F5344CB8AC3E}">
        <p14:creationId xmlns:p14="http://schemas.microsoft.com/office/powerpoint/2010/main" val="41788381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24</a:t>
            </a:fld>
            <a:endParaRPr lang="zh-CN" altLang="en-US"/>
          </a:p>
        </p:txBody>
      </p:sp>
    </p:spTree>
    <p:extLst>
      <p:ext uri="{BB962C8B-B14F-4D97-AF65-F5344CB8AC3E}">
        <p14:creationId xmlns:p14="http://schemas.microsoft.com/office/powerpoint/2010/main" val="56298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25</a:t>
            </a:fld>
            <a:endParaRPr lang="zh-CN" altLang="en-US"/>
          </a:p>
        </p:txBody>
      </p:sp>
    </p:spTree>
    <p:extLst>
      <p:ext uri="{BB962C8B-B14F-4D97-AF65-F5344CB8AC3E}">
        <p14:creationId xmlns:p14="http://schemas.microsoft.com/office/powerpoint/2010/main" val="4078834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26</a:t>
            </a:fld>
            <a:endParaRPr lang="zh-CN" altLang="en-US"/>
          </a:p>
        </p:txBody>
      </p:sp>
    </p:spTree>
    <p:extLst>
      <p:ext uri="{BB962C8B-B14F-4D97-AF65-F5344CB8AC3E}">
        <p14:creationId xmlns:p14="http://schemas.microsoft.com/office/powerpoint/2010/main" val="41072960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27</a:t>
            </a:fld>
            <a:endParaRPr lang="zh-CN" altLang="en-US"/>
          </a:p>
        </p:txBody>
      </p:sp>
    </p:spTree>
    <p:extLst>
      <p:ext uri="{BB962C8B-B14F-4D97-AF65-F5344CB8AC3E}">
        <p14:creationId xmlns:p14="http://schemas.microsoft.com/office/powerpoint/2010/main" val="1722973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28</a:t>
            </a:fld>
            <a:endParaRPr lang="zh-CN" altLang="en-US"/>
          </a:p>
        </p:txBody>
      </p:sp>
    </p:spTree>
    <p:extLst>
      <p:ext uri="{BB962C8B-B14F-4D97-AF65-F5344CB8AC3E}">
        <p14:creationId xmlns:p14="http://schemas.microsoft.com/office/powerpoint/2010/main" val="2652160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29</a:t>
            </a:fld>
            <a:endParaRPr lang="zh-CN" altLang="en-US"/>
          </a:p>
        </p:txBody>
      </p:sp>
    </p:spTree>
    <p:extLst>
      <p:ext uri="{BB962C8B-B14F-4D97-AF65-F5344CB8AC3E}">
        <p14:creationId xmlns:p14="http://schemas.microsoft.com/office/powerpoint/2010/main" val="2769487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3</a:t>
            </a:fld>
            <a:endParaRPr lang="zh-CN" altLang="en-US"/>
          </a:p>
        </p:txBody>
      </p:sp>
    </p:spTree>
    <p:extLst>
      <p:ext uri="{BB962C8B-B14F-4D97-AF65-F5344CB8AC3E}">
        <p14:creationId xmlns:p14="http://schemas.microsoft.com/office/powerpoint/2010/main" val="3225300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30</a:t>
            </a:fld>
            <a:endParaRPr lang="zh-CN" altLang="en-US"/>
          </a:p>
        </p:txBody>
      </p:sp>
    </p:spTree>
    <p:extLst>
      <p:ext uri="{BB962C8B-B14F-4D97-AF65-F5344CB8AC3E}">
        <p14:creationId xmlns:p14="http://schemas.microsoft.com/office/powerpoint/2010/main" val="4144101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31</a:t>
            </a:fld>
            <a:endParaRPr lang="zh-CN" altLang="en-US"/>
          </a:p>
        </p:txBody>
      </p:sp>
    </p:spTree>
    <p:extLst>
      <p:ext uri="{BB962C8B-B14F-4D97-AF65-F5344CB8AC3E}">
        <p14:creationId xmlns:p14="http://schemas.microsoft.com/office/powerpoint/2010/main" val="3467211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32</a:t>
            </a:fld>
            <a:endParaRPr lang="zh-CN" altLang="en-US"/>
          </a:p>
        </p:txBody>
      </p:sp>
    </p:spTree>
    <p:extLst>
      <p:ext uri="{BB962C8B-B14F-4D97-AF65-F5344CB8AC3E}">
        <p14:creationId xmlns:p14="http://schemas.microsoft.com/office/powerpoint/2010/main" val="37365060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33</a:t>
            </a:fld>
            <a:endParaRPr lang="zh-CN" altLang="en-US"/>
          </a:p>
        </p:txBody>
      </p:sp>
    </p:spTree>
    <p:extLst>
      <p:ext uri="{BB962C8B-B14F-4D97-AF65-F5344CB8AC3E}">
        <p14:creationId xmlns:p14="http://schemas.microsoft.com/office/powerpoint/2010/main" val="23958846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34</a:t>
            </a:fld>
            <a:endParaRPr lang="zh-CN" altLang="en-US"/>
          </a:p>
        </p:txBody>
      </p:sp>
    </p:spTree>
    <p:extLst>
      <p:ext uri="{BB962C8B-B14F-4D97-AF65-F5344CB8AC3E}">
        <p14:creationId xmlns:p14="http://schemas.microsoft.com/office/powerpoint/2010/main" val="2640003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35</a:t>
            </a:fld>
            <a:endParaRPr lang="zh-CN" altLang="en-US"/>
          </a:p>
        </p:txBody>
      </p:sp>
    </p:spTree>
    <p:extLst>
      <p:ext uri="{BB962C8B-B14F-4D97-AF65-F5344CB8AC3E}">
        <p14:creationId xmlns:p14="http://schemas.microsoft.com/office/powerpoint/2010/main" val="2582662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36</a:t>
            </a:fld>
            <a:endParaRPr lang="zh-CN" altLang="en-US"/>
          </a:p>
        </p:txBody>
      </p:sp>
    </p:spTree>
    <p:extLst>
      <p:ext uri="{BB962C8B-B14F-4D97-AF65-F5344CB8AC3E}">
        <p14:creationId xmlns:p14="http://schemas.microsoft.com/office/powerpoint/2010/main" val="2003553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37</a:t>
            </a:fld>
            <a:endParaRPr lang="zh-CN" altLang="en-US"/>
          </a:p>
        </p:txBody>
      </p:sp>
    </p:spTree>
    <p:extLst>
      <p:ext uri="{BB962C8B-B14F-4D97-AF65-F5344CB8AC3E}">
        <p14:creationId xmlns:p14="http://schemas.microsoft.com/office/powerpoint/2010/main" val="3166091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38</a:t>
            </a:fld>
            <a:endParaRPr lang="zh-CN" altLang="en-US"/>
          </a:p>
        </p:txBody>
      </p:sp>
    </p:spTree>
    <p:extLst>
      <p:ext uri="{BB962C8B-B14F-4D97-AF65-F5344CB8AC3E}">
        <p14:creationId xmlns:p14="http://schemas.microsoft.com/office/powerpoint/2010/main" val="1603267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39</a:t>
            </a:fld>
            <a:endParaRPr lang="zh-CN" altLang="en-US"/>
          </a:p>
        </p:txBody>
      </p:sp>
    </p:spTree>
    <p:extLst>
      <p:ext uri="{BB962C8B-B14F-4D97-AF65-F5344CB8AC3E}">
        <p14:creationId xmlns:p14="http://schemas.microsoft.com/office/powerpoint/2010/main" val="2567331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4</a:t>
            </a:fld>
            <a:endParaRPr lang="zh-CN" altLang="en-US"/>
          </a:p>
        </p:txBody>
      </p:sp>
    </p:spTree>
    <p:extLst>
      <p:ext uri="{BB962C8B-B14F-4D97-AF65-F5344CB8AC3E}">
        <p14:creationId xmlns:p14="http://schemas.microsoft.com/office/powerpoint/2010/main" val="2336182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40</a:t>
            </a:fld>
            <a:endParaRPr lang="zh-CN" altLang="en-US"/>
          </a:p>
        </p:txBody>
      </p:sp>
    </p:spTree>
    <p:extLst>
      <p:ext uri="{BB962C8B-B14F-4D97-AF65-F5344CB8AC3E}">
        <p14:creationId xmlns:p14="http://schemas.microsoft.com/office/powerpoint/2010/main" val="2901823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5</a:t>
            </a:fld>
            <a:endParaRPr lang="zh-CN" altLang="en-US"/>
          </a:p>
        </p:txBody>
      </p:sp>
    </p:spTree>
    <p:extLst>
      <p:ext uri="{BB962C8B-B14F-4D97-AF65-F5344CB8AC3E}">
        <p14:creationId xmlns:p14="http://schemas.microsoft.com/office/powerpoint/2010/main" val="2322894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6</a:t>
            </a:fld>
            <a:endParaRPr lang="zh-CN" altLang="en-US"/>
          </a:p>
        </p:txBody>
      </p:sp>
    </p:spTree>
    <p:extLst>
      <p:ext uri="{BB962C8B-B14F-4D97-AF65-F5344CB8AC3E}">
        <p14:creationId xmlns:p14="http://schemas.microsoft.com/office/powerpoint/2010/main" val="4050165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283A811-B8D2-431D-A5BB-1F0736C8D8DE}" type="slidenum">
              <a:rPr lang="zh-CN" altLang="en-US" smtClean="0"/>
              <a:t>7</a:t>
            </a:fld>
            <a:endParaRPr lang="zh-CN" altLang="en-US"/>
          </a:p>
        </p:txBody>
      </p:sp>
    </p:spTree>
    <p:extLst>
      <p:ext uri="{BB962C8B-B14F-4D97-AF65-F5344CB8AC3E}">
        <p14:creationId xmlns:p14="http://schemas.microsoft.com/office/powerpoint/2010/main" val="20508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8</a:t>
            </a:fld>
            <a:endParaRPr lang="zh-CN" altLang="en-US"/>
          </a:p>
        </p:txBody>
      </p:sp>
    </p:spTree>
    <p:extLst>
      <p:ext uri="{BB962C8B-B14F-4D97-AF65-F5344CB8AC3E}">
        <p14:creationId xmlns:p14="http://schemas.microsoft.com/office/powerpoint/2010/main" val="3607936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283A811-B8D2-431D-A5BB-1F0736C8D8DE}" type="slidenum">
              <a:rPr lang="zh-CN" altLang="en-US" smtClean="0"/>
              <a:t>9</a:t>
            </a:fld>
            <a:endParaRPr lang="zh-CN" altLang="en-US"/>
          </a:p>
        </p:txBody>
      </p:sp>
    </p:spTree>
    <p:extLst>
      <p:ext uri="{BB962C8B-B14F-4D97-AF65-F5344CB8AC3E}">
        <p14:creationId xmlns:p14="http://schemas.microsoft.com/office/powerpoint/2010/main" val="1463964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7F3100-7B86-47A9-B16E-88DAD3FC82D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7B8F1BD-7658-4059-B254-5D43BB44AC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2AC6A1-95D0-4C20-A627-9F056EDFFF23}"/>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91A255F3-82EB-48FD-BCE9-6CFD47934B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2E41A9-461D-4B55-8820-E31EBE16A6D1}"/>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78687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E7533-E61A-476C-859E-AE1E8DCFD1F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2938781-9E2F-44C2-931F-0E23748E3FA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2AF6946-65B4-4661-83A8-E11096EEF1D5}"/>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65A30D41-3509-40C5-A142-C6C13348C2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CA1625-A334-4A58-A3D0-B42117C36952}"/>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417134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C777322-2D43-4356-B53A-DE6B9526A87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6E9C49-8D43-45D9-A556-03A845A149F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4EDD04-C653-44EB-83AC-8407E2FD0641}"/>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1D09A57F-FE85-44D3-8044-6D2239CBC0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B0F222-ACEB-402C-BDE5-97E1A9E50340}"/>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2311782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D57BED-3ADE-48D6-A547-B90EEC682F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157AAB6-0932-483A-9F75-090CE4BFB4F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D3A41C-90ED-45E9-9E7A-BED03B9718F3}"/>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6B4AD57D-9DE6-4B2D-BF4B-CD61350CDC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949DAE-9521-4976-A814-5BB9F6A606D6}"/>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353919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9E172-DFCB-4929-96E7-193DC7EA897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560AE28-C540-485E-8BDB-523C01F613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A3D6333-0E54-4CB0-91D9-09A957471096}"/>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02F1DD0F-C634-4F80-8496-01E0319AE2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2E38AE-93B5-4282-8170-C240703612F5}"/>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1987848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7DD26-7D0C-412F-BE6F-F18B7611629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215F360-75BC-4FE3-A3A7-F66F5995199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74E85CA-6910-4578-B8BC-E3AE0AA50D8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E3E1456-532C-42D8-8E1F-6D2984F21321}"/>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6" name="页脚占位符 5">
            <a:extLst>
              <a:ext uri="{FF2B5EF4-FFF2-40B4-BE49-F238E27FC236}">
                <a16:creationId xmlns:a16="http://schemas.microsoft.com/office/drawing/2014/main" id="{C1070F36-5537-4FC6-B058-D37B1778002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304AFB4-EECB-4811-A165-DC48276E80B0}"/>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1563050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B1180-2CF1-47BF-A20E-8CDF928EF29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9770B09-5BD1-495E-90B3-DB797D50BF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FEA6B6A5-B28B-434C-8F81-047C482B9ED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44F4878-CB95-4508-9A45-9F115D8C02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658BC06-C66A-467D-AE5E-173385CA4E0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0330643D-68D5-4E1B-92C5-A668907A9364}"/>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8" name="页脚占位符 7">
            <a:extLst>
              <a:ext uri="{FF2B5EF4-FFF2-40B4-BE49-F238E27FC236}">
                <a16:creationId xmlns:a16="http://schemas.microsoft.com/office/drawing/2014/main" id="{C2008210-CBF2-428A-95D2-41C092BC3EC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10740FB-DE0D-40F7-AB5B-67CC8BB5C2DE}"/>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1128219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D92F9-F90C-40CC-A6BE-A72F6063E9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F3AD361-70F7-42AF-BC6C-31107D31D69E}"/>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4" name="页脚占位符 3">
            <a:extLst>
              <a:ext uri="{FF2B5EF4-FFF2-40B4-BE49-F238E27FC236}">
                <a16:creationId xmlns:a16="http://schemas.microsoft.com/office/drawing/2014/main" id="{7D17DDCA-F1A8-45BA-8E90-1DF86591832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A1E2058-D939-4F99-8AF9-A4DD3A48EFB1}"/>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212822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1B316D3-B334-47A2-A67A-F157DB92A1E3}"/>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3" name="页脚占位符 2">
            <a:extLst>
              <a:ext uri="{FF2B5EF4-FFF2-40B4-BE49-F238E27FC236}">
                <a16:creationId xmlns:a16="http://schemas.microsoft.com/office/drawing/2014/main" id="{E48D3EB7-5D8E-49F5-8C5D-378A48ABA51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456A8CC-88C7-4AAC-97E5-00FA640DCD0D}"/>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2037139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76E16-5492-4945-85A3-EE590C411E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018B96-DE50-49E5-9386-37AEDAE7BE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C96368A-2BB4-4802-8829-5EE33F9BBA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EF279CB-6A8A-47DD-8082-AF22D1C29B77}"/>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6" name="页脚占位符 5">
            <a:extLst>
              <a:ext uri="{FF2B5EF4-FFF2-40B4-BE49-F238E27FC236}">
                <a16:creationId xmlns:a16="http://schemas.microsoft.com/office/drawing/2014/main" id="{1745BC6A-5908-46BE-AD4E-A489F7EC4A8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FE78FA-DB77-4908-B87F-A112F1D405B8}"/>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312239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AF2B7-0DBC-4996-9690-939F33B8314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CD45506-F341-4AF5-8CC2-0885F1AB6D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FAC6293-5BF9-4248-AAD8-CF8C57F639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CB4EAA5-D548-45DE-945C-CB4CC5DA0346}"/>
              </a:ext>
            </a:extLst>
          </p:cNvPr>
          <p:cNvSpPr>
            <a:spLocks noGrp="1"/>
          </p:cNvSpPr>
          <p:nvPr>
            <p:ph type="dt" sz="half" idx="10"/>
          </p:nvPr>
        </p:nvSpPr>
        <p:spPr/>
        <p:txBody>
          <a:bodyPr/>
          <a:lstStyle/>
          <a:p>
            <a:fld id="{4F1819CD-3A2C-43F4-8C8C-22AF91D51FDD}" type="datetimeFigureOut">
              <a:rPr lang="zh-CN" altLang="en-US" smtClean="0"/>
              <a:t>2022/12/15</a:t>
            </a:fld>
            <a:endParaRPr lang="zh-CN" altLang="en-US"/>
          </a:p>
        </p:txBody>
      </p:sp>
      <p:sp>
        <p:nvSpPr>
          <p:cNvPr id="6" name="页脚占位符 5">
            <a:extLst>
              <a:ext uri="{FF2B5EF4-FFF2-40B4-BE49-F238E27FC236}">
                <a16:creationId xmlns:a16="http://schemas.microsoft.com/office/drawing/2014/main" id="{1BFB9061-BE9F-4689-93F9-AA70E69D66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A248385-DAEB-4970-B595-97761404F789}"/>
              </a:ext>
            </a:extLst>
          </p:cNvPr>
          <p:cNvSpPr>
            <a:spLocks noGrp="1"/>
          </p:cNvSpPr>
          <p:nvPr>
            <p:ph type="sldNum" sz="quarter" idx="12"/>
          </p:nvPr>
        </p:nvSpPr>
        <p:spPr/>
        <p:txBody>
          <a:bodyPr/>
          <a:lstStyle/>
          <a:p>
            <a:fld id="{F104C236-D280-462C-9FBF-A1EA99635F49}" type="slidenum">
              <a:rPr lang="zh-CN" altLang="en-US" smtClean="0"/>
              <a:t>‹#›</a:t>
            </a:fld>
            <a:endParaRPr lang="zh-CN" altLang="en-US"/>
          </a:p>
        </p:txBody>
      </p:sp>
    </p:spTree>
    <p:extLst>
      <p:ext uri="{BB962C8B-B14F-4D97-AF65-F5344CB8AC3E}">
        <p14:creationId xmlns:p14="http://schemas.microsoft.com/office/powerpoint/2010/main" val="538658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对象 6" hidden="1">
            <a:extLst>
              <a:ext uri="{FF2B5EF4-FFF2-40B4-BE49-F238E27FC236}">
                <a16:creationId xmlns:a16="http://schemas.microsoft.com/office/drawing/2014/main" id="{00C64737-32D7-440A-B9CB-7DB00222907E}"/>
              </a:ext>
            </a:extLst>
          </p:cNvPr>
          <p:cNvGraphicFramePr>
            <a:graphicFrameLocks noChangeAspect="1"/>
          </p:cNvGraphicFramePr>
          <p:nvPr userDrawn="1">
            <p:custDataLst>
              <p:tags r:id="rId14"/>
            </p:custDataLst>
            <p:extLst>
              <p:ext uri="{D42A27DB-BD31-4B8C-83A1-F6EECF244321}">
                <p14:modId xmlns:p14="http://schemas.microsoft.com/office/powerpoint/2010/main" val="28473167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9" name="think-cell 幻灯片" r:id="rId15" imgW="530" imgH="531" progId="TCLayout.ActiveDocument.1">
                  <p:embed/>
                </p:oleObj>
              </mc:Choice>
              <mc:Fallback>
                <p:oleObj name="think-cell 幻灯片" r:id="rId15" imgW="530" imgH="531" progId="TCLayout.ActiveDocument.1">
                  <p:embed/>
                  <p:pic>
                    <p:nvPicPr>
                      <p:cNvPr id="7" name="对象 6" hidden="1">
                        <a:extLst>
                          <a:ext uri="{FF2B5EF4-FFF2-40B4-BE49-F238E27FC236}">
                            <a16:creationId xmlns:a16="http://schemas.microsoft.com/office/drawing/2014/main" id="{00C64737-32D7-440A-B9CB-7DB00222907E}"/>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标题占位符 1">
            <a:extLst>
              <a:ext uri="{FF2B5EF4-FFF2-40B4-BE49-F238E27FC236}">
                <a16:creationId xmlns:a16="http://schemas.microsoft.com/office/drawing/2014/main" id="{63D3C662-CD06-44E3-AA3D-55ED5A1B8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7540FF7-6626-4619-8092-54C6ED87B1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87E02D-7901-4F86-8D22-8D43A86D0B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1819CD-3A2C-43F4-8C8C-22AF91D51FDD}" type="datetimeFigureOut">
              <a:rPr lang="zh-CN" altLang="en-US" smtClean="0"/>
              <a:t>2022/12/15</a:t>
            </a:fld>
            <a:endParaRPr lang="zh-CN" altLang="en-US"/>
          </a:p>
        </p:txBody>
      </p:sp>
      <p:sp>
        <p:nvSpPr>
          <p:cNvPr id="5" name="页脚占位符 4">
            <a:extLst>
              <a:ext uri="{FF2B5EF4-FFF2-40B4-BE49-F238E27FC236}">
                <a16:creationId xmlns:a16="http://schemas.microsoft.com/office/drawing/2014/main" id="{F4D4B850-FAD7-450F-BDED-224FAB7A64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B0BFE0D-5F05-4504-9550-4BEA62F57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4C236-D280-462C-9FBF-A1EA99635F49}" type="slidenum">
              <a:rPr lang="zh-CN" altLang="en-US" smtClean="0"/>
              <a:t>‹#›</a:t>
            </a:fld>
            <a:endParaRPr lang="zh-CN" altLang="en-US"/>
          </a:p>
        </p:txBody>
      </p:sp>
      <p:pic>
        <p:nvPicPr>
          <p:cNvPr id="9" name="Picture 6" descr="Pfizer logo and symbol, meaning, history, PNG">
            <a:extLst>
              <a:ext uri="{FF2B5EF4-FFF2-40B4-BE49-F238E27FC236}">
                <a16:creationId xmlns:a16="http://schemas.microsoft.com/office/drawing/2014/main" id="{25A185E6-6875-42FE-862D-919B46FEA791}"/>
              </a:ext>
            </a:extLst>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1097511" y="6356350"/>
            <a:ext cx="713489" cy="401338"/>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C1084629-F0EB-4C31-BBD9-D89621AE694F}"/>
              </a:ext>
            </a:extLst>
          </p:cNvPr>
          <p:cNvSpPr txBox="1"/>
          <p:nvPr userDrawn="1"/>
        </p:nvSpPr>
        <p:spPr>
          <a:xfrm rot="16200000">
            <a:off x="10160579" y="3136135"/>
            <a:ext cx="3685624" cy="246221"/>
          </a:xfrm>
          <a:prstGeom prst="rect">
            <a:avLst/>
          </a:prstGeom>
          <a:noFill/>
        </p:spPr>
        <p:txBody>
          <a:bodyPr wrap="none" rtlCol="0">
            <a:spAutoFit/>
          </a:bodyPr>
          <a:lstStyle/>
          <a:p>
            <a:pPr algn="ctr"/>
            <a:r>
              <a:rPr lang="zh-CN" altLang="en-US" sz="500" dirty="0">
                <a:latin typeface="微软雅黑" panose="020B0503020204020204" pitchFamily="34" charset="-122"/>
                <a:ea typeface="微软雅黑" panose="020B0503020204020204" pitchFamily="34" charset="-122"/>
              </a:rPr>
              <a:t>幻灯所涉及内容仅涉及学术交流，严禁用于任何涉及版权的商业行为</a:t>
            </a:r>
            <a:endParaRPr lang="en-US" altLang="zh-CN" sz="500" dirty="0">
              <a:latin typeface="微软雅黑" panose="020B0503020204020204" pitchFamily="34" charset="-122"/>
              <a:ea typeface="微软雅黑" panose="020B0503020204020204" pitchFamily="34" charset="-122"/>
            </a:endParaRPr>
          </a:p>
          <a:p>
            <a:pPr algn="ctr"/>
            <a:r>
              <a:rPr lang="en-US" altLang="zh-CN" sz="500" dirty="0">
                <a:latin typeface="微软雅黑" panose="020B0503020204020204" pitchFamily="34" charset="-122"/>
                <a:ea typeface="微软雅黑" panose="020B0503020204020204" pitchFamily="34" charset="-122"/>
              </a:rPr>
              <a:t>Only for academic discussion . Forbidden for any commercial purpose using ,which potentially involved copyright</a:t>
            </a:r>
            <a:endParaRPr lang="zh-CN" altLang="en-US" sz="5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B776D1FB-3353-4935-8AC2-76B92E67E7A4}"/>
              </a:ext>
            </a:extLst>
          </p:cNvPr>
          <p:cNvSpPr txBox="1"/>
          <p:nvPr userDrawn="1"/>
        </p:nvSpPr>
        <p:spPr>
          <a:xfrm>
            <a:off x="8296275" y="6448425"/>
            <a:ext cx="2743200" cy="215444"/>
          </a:xfrm>
          <a:prstGeom prst="rect">
            <a:avLst/>
          </a:prstGeom>
          <a:noFill/>
        </p:spPr>
        <p:txBody>
          <a:bodyPr wrap="square" rtlCol="0">
            <a:spAutoFit/>
          </a:bodyPr>
          <a:lstStyle/>
          <a:p>
            <a:pPr algn="r"/>
            <a:r>
              <a:rPr lang="en-US" altLang="zh-CN" sz="800" b="0" i="0" dirty="0">
                <a:solidFill>
                  <a:srgbClr val="303030"/>
                </a:solidFill>
                <a:effectLst/>
                <a:latin typeface="Arial" panose="020B0604020202020204" pitchFamily="34" charset="0"/>
              </a:rPr>
              <a:t>PP-CRB-CHN-0417 Expiration Date: 2024-12-14</a:t>
            </a:r>
            <a:endParaRPr lang="zh-CN" altLang="en-US" sz="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79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16.xml"/><Relationship Id="rId7" Type="http://schemas.openxmlformats.org/officeDocument/2006/relationships/oleObject" Target="../embeddings/oleObject12.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26.wmf"/><Relationship Id="rId5" Type="http://schemas.openxmlformats.org/officeDocument/2006/relationships/oleObject" Target="../embeddings/oleObject11.bin"/><Relationship Id="rId4" Type="http://schemas.openxmlformats.org/officeDocument/2006/relationships/image" Target="../media/image3.png"/><Relationship Id="rId9"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20.xml"/><Relationship Id="rId7" Type="http://schemas.openxmlformats.org/officeDocument/2006/relationships/image" Target="../media/image28.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13.bin"/><Relationship Id="rId11" Type="http://schemas.openxmlformats.org/officeDocument/2006/relationships/image" Target="../media/image30.wmf"/><Relationship Id="rId5" Type="http://schemas.openxmlformats.org/officeDocument/2006/relationships/image" Target="../media/image31.png"/><Relationship Id="rId10" Type="http://schemas.openxmlformats.org/officeDocument/2006/relationships/oleObject" Target="../embeddings/oleObject15.bin"/><Relationship Id="rId4" Type="http://schemas.openxmlformats.org/officeDocument/2006/relationships/image" Target="../media/image3.png"/><Relationship Id="rId9" Type="http://schemas.openxmlformats.org/officeDocument/2006/relationships/image" Target="../media/image29.w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32.wmf"/><Relationship Id="rId4" Type="http://schemas.openxmlformats.org/officeDocument/2006/relationships/oleObject" Target="../embeddings/oleObject16.bin"/></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chart" Target="../charts/chart8.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36.wmf"/><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oleObject" Target="../embeddings/oleObject17.bin"/><Relationship Id="rId5" Type="http://schemas.openxmlformats.org/officeDocument/2006/relationships/image" Target="../media/image3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chart" Target="../charts/chart10.xml"/><Relationship Id="rId4" Type="http://schemas.openxmlformats.org/officeDocument/2006/relationships/chart" Target="../charts/chart9.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chart" Target="../charts/chart12.xml"/><Relationship Id="rId4" Type="http://schemas.openxmlformats.org/officeDocument/2006/relationships/chart" Target="../charts/chart11.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5.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chart" Target="../charts/char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7.gi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chart" Target="../charts/chart14.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38.wmf"/><Relationship Id="rId5" Type="http://schemas.openxmlformats.org/officeDocument/2006/relationships/oleObject" Target="../embeddings/oleObject18.bin"/><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chart" Target="../charts/chart16.xml"/><Relationship Id="rId4" Type="http://schemas.openxmlformats.org/officeDocument/2006/relationships/chart" Target="../charts/char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chart" Target="../charts/chart18.xml"/><Relationship Id="rId4" Type="http://schemas.openxmlformats.org/officeDocument/2006/relationships/chart" Target="../charts/chart1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chart" Target="../charts/chart20.xml"/><Relationship Id="rId4" Type="http://schemas.openxmlformats.org/officeDocument/2006/relationships/chart" Target="../charts/char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tags" Target="../tags/tag3.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5.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6.bin"/><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notesSlide" Target="../notesSlides/notesSlide7.xml"/><Relationship Id="rId7" Type="http://schemas.openxmlformats.org/officeDocument/2006/relationships/chart" Target="../charts/chart3.xml"/><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11.wmf"/><Relationship Id="rId5" Type="http://schemas.openxmlformats.org/officeDocument/2006/relationships/oleObject" Target="../embeddings/oleObject7.bin"/><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8.xml"/><Relationship Id="rId7" Type="http://schemas.openxmlformats.org/officeDocument/2006/relationships/image" Target="../media/image12.wmf"/><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13.png"/><Relationship Id="rId10" Type="http://schemas.openxmlformats.org/officeDocument/2006/relationships/image" Target="../media/image16.jpeg"/><Relationship Id="rId4" Type="http://schemas.openxmlformats.org/officeDocument/2006/relationships/image" Target="../media/image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9.xml"/><Relationship Id="rId7" Type="http://schemas.openxmlformats.org/officeDocument/2006/relationships/image" Target="../media/image17.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9.bin"/><Relationship Id="rId5" Type="http://schemas.openxmlformats.org/officeDocument/2006/relationships/chart" Target="../charts/chart5.xml"/><Relationship Id="rId4" Type="http://schemas.openxmlformats.org/officeDocument/2006/relationships/image" Target="../media/image3.png"/><Relationship Id="rId9" Type="http://schemas.openxmlformats.org/officeDocument/2006/relationships/image" Target="../media/image1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7B59063D-8E04-4733-B43C-0AB1855B5E99}"/>
              </a:ext>
            </a:extLst>
          </p:cNvPr>
          <p:cNvSpPr/>
          <p:nvPr/>
        </p:nvSpPr>
        <p:spPr>
          <a:xfrm>
            <a:off x="1017943" y="1670485"/>
            <a:ext cx="3304702" cy="328636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圆角 12">
            <a:extLst>
              <a:ext uri="{FF2B5EF4-FFF2-40B4-BE49-F238E27FC236}">
                <a16:creationId xmlns:a16="http://schemas.microsoft.com/office/drawing/2014/main" id="{DFB025C9-CCFA-420C-B789-42FCBC977480}"/>
              </a:ext>
            </a:extLst>
          </p:cNvPr>
          <p:cNvSpPr/>
          <p:nvPr/>
        </p:nvSpPr>
        <p:spPr>
          <a:xfrm>
            <a:off x="781050" y="2591628"/>
            <a:ext cx="10169212" cy="1477925"/>
          </a:xfrm>
          <a:prstGeom prst="roundRect">
            <a:avLst>
              <a:gd name="adj" fmla="val 48561"/>
            </a:avLst>
          </a:prstGeom>
          <a:gradFill flip="none" rotWithShape="1">
            <a:gsLst>
              <a:gs pos="55000">
                <a:srgbClr val="9E4294"/>
              </a:gs>
              <a:gs pos="100000">
                <a:srgbClr val="FF696A">
                  <a:tint val="23500"/>
                  <a:satMod val="1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grpSp>
        <p:nvGrpSpPr>
          <p:cNvPr id="2" name="组合 1">
            <a:extLst>
              <a:ext uri="{FF2B5EF4-FFF2-40B4-BE49-F238E27FC236}">
                <a16:creationId xmlns:a16="http://schemas.microsoft.com/office/drawing/2014/main" id="{5B3BA40B-6E8E-44A8-901D-F4B746672CC5}"/>
              </a:ext>
            </a:extLst>
          </p:cNvPr>
          <p:cNvGrpSpPr/>
          <p:nvPr/>
        </p:nvGrpSpPr>
        <p:grpSpPr>
          <a:xfrm>
            <a:off x="1543336" y="2963659"/>
            <a:ext cx="6387161" cy="749610"/>
            <a:chOff x="6221334" y="2976229"/>
            <a:chExt cx="6387161" cy="749610"/>
          </a:xfrm>
        </p:grpSpPr>
        <p:sp>
          <p:nvSpPr>
            <p:cNvPr id="12" name="文本框 11">
              <a:extLst>
                <a:ext uri="{FF2B5EF4-FFF2-40B4-BE49-F238E27FC236}">
                  <a16:creationId xmlns:a16="http://schemas.microsoft.com/office/drawing/2014/main" id="{EF286E9B-FF99-43BB-8073-5BA26E00A8B0}"/>
                </a:ext>
              </a:extLst>
            </p:cNvPr>
            <p:cNvSpPr txBox="1"/>
            <p:nvPr/>
          </p:nvSpPr>
          <p:spPr>
            <a:xfrm>
              <a:off x="6221334" y="2976229"/>
              <a:ext cx="6032421" cy="461665"/>
            </a:xfrm>
            <a:prstGeom prst="rect">
              <a:avLst/>
            </a:prstGeom>
            <a:noFill/>
          </p:spPr>
          <p:txBody>
            <a:bodyPr wrap="none" rtlCol="0">
              <a:spAutoFit/>
            </a:bodyPr>
            <a:lstStyle/>
            <a:p>
              <a:pPr algn="ctr"/>
              <a:r>
                <a:rPr lang="zh-CN" altLang="en-US" sz="2400" b="1"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实体器官移植患者抗真菌感染管理研究进展</a:t>
              </a:r>
            </a:p>
          </p:txBody>
        </p:sp>
        <p:sp>
          <p:nvSpPr>
            <p:cNvPr id="15" name="文本框 14">
              <a:extLst>
                <a:ext uri="{FF2B5EF4-FFF2-40B4-BE49-F238E27FC236}">
                  <a16:creationId xmlns:a16="http://schemas.microsoft.com/office/drawing/2014/main" id="{76FE8C4F-E5E2-480B-92A1-9A1D33B1ACB5}"/>
                </a:ext>
              </a:extLst>
            </p:cNvPr>
            <p:cNvSpPr txBox="1"/>
            <p:nvPr/>
          </p:nvSpPr>
          <p:spPr>
            <a:xfrm>
              <a:off x="6296562" y="3464229"/>
              <a:ext cx="6311933" cy="261610"/>
            </a:xfrm>
            <a:prstGeom prst="rect">
              <a:avLst/>
            </a:prstGeom>
            <a:noFill/>
          </p:spPr>
          <p:txBody>
            <a:bodyPr wrap="square" rtlCol="0">
              <a:spAutoFit/>
            </a:bodyPr>
            <a:lstStyle/>
            <a:p>
              <a:r>
                <a:rPr lang="en-US" altLang="zh-CN" sz="1100" dirty="0">
                  <a:solidFill>
                    <a:schemeClr val="bg1">
                      <a:lumMod val="85000"/>
                    </a:schemeClr>
                  </a:solidFill>
                  <a:latin typeface="Arial Black" panose="020B0A04020102020204" pitchFamily="34" charset="0"/>
                </a:rPr>
                <a:t>Advance in invasive fungal diseases for in Solid Organ Transplant receipt</a:t>
              </a:r>
              <a:endParaRPr lang="zh-CN" altLang="en-US" sz="1100" dirty="0">
                <a:solidFill>
                  <a:schemeClr val="bg1">
                    <a:lumMod val="85000"/>
                  </a:schemeClr>
                </a:solidFill>
                <a:latin typeface="Arial Black" panose="020B0A04020102020204" pitchFamily="34" charset="0"/>
              </a:endParaRPr>
            </a:p>
          </p:txBody>
        </p:sp>
      </p:grpSp>
      <p:pic>
        <p:nvPicPr>
          <p:cNvPr id="8" name="图片 7" descr="徽标, 公司名称&#10;&#10;描述已自动生成">
            <a:extLst>
              <a:ext uri="{FF2B5EF4-FFF2-40B4-BE49-F238E27FC236}">
                <a16:creationId xmlns:a16="http://schemas.microsoft.com/office/drawing/2014/main" id="{DFAEE82F-4C79-4999-B36F-71667A507989}"/>
              </a:ext>
            </a:extLst>
          </p:cNvPr>
          <p:cNvPicPr>
            <a:picLocks noChangeAspect="1"/>
          </p:cNvPicPr>
          <p:nvPr/>
        </p:nvPicPr>
        <p:blipFill rotWithShape="1">
          <a:blip r:embed="rId3">
            <a:extLst>
              <a:ext uri="{28A0092B-C50C-407E-A947-70E740481C1C}">
                <a14:useLocalDpi xmlns:a14="http://schemas.microsoft.com/office/drawing/2010/main" val="0"/>
              </a:ext>
            </a:extLst>
          </a:blip>
          <a:srcRect t="27873" b="29309"/>
          <a:stretch/>
        </p:blipFill>
        <p:spPr>
          <a:xfrm>
            <a:off x="11016036" y="27070"/>
            <a:ext cx="967486" cy="301842"/>
          </a:xfrm>
          <a:prstGeom prst="rect">
            <a:avLst/>
          </a:prstGeom>
        </p:spPr>
      </p:pic>
      <p:pic>
        <p:nvPicPr>
          <p:cNvPr id="9" name="图片 8">
            <a:extLst>
              <a:ext uri="{FF2B5EF4-FFF2-40B4-BE49-F238E27FC236}">
                <a16:creationId xmlns:a16="http://schemas.microsoft.com/office/drawing/2014/main" id="{B4BA6744-3E5C-4B17-BF69-91BF6B31319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71407" y="22731"/>
            <a:ext cx="564709" cy="301841"/>
          </a:xfrm>
          <a:prstGeom prst="rect">
            <a:avLst/>
          </a:prstGeom>
        </p:spPr>
      </p:pic>
    </p:spTree>
    <p:extLst>
      <p:ext uri="{BB962C8B-B14F-4D97-AF65-F5344CB8AC3E}">
        <p14:creationId xmlns:p14="http://schemas.microsoft.com/office/powerpoint/2010/main" val="814058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4289726" y="3070249"/>
            <a:ext cx="4801314"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侵袭性霉菌感染的诊断和鉴别诊断</a:t>
            </a:r>
            <a:endParaRPr lang="en-US" altLang="zh-CN" sz="24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26C11C3-B7DF-450D-82E4-D1E04F7B71BB}"/>
              </a:ext>
            </a:extLst>
          </p:cNvPr>
          <p:cNvSpPr txBox="1"/>
          <p:nvPr/>
        </p:nvSpPr>
        <p:spPr>
          <a:xfrm>
            <a:off x="4205751" y="3525994"/>
            <a:ext cx="5422575" cy="307777"/>
          </a:xfrm>
          <a:prstGeom prst="rect">
            <a:avLst/>
          </a:prstGeom>
          <a:noFill/>
        </p:spPr>
        <p:txBody>
          <a:bodyPr wrap="none" rtlCol="0">
            <a:spAutoFit/>
          </a:bodyPr>
          <a:lstStyle/>
          <a:p>
            <a:r>
              <a:rPr lang="en-US" altLang="zh-CN" sz="1400" b="1" dirty="0">
                <a:solidFill>
                  <a:schemeClr val="bg1">
                    <a:lumMod val="50000"/>
                  </a:schemeClr>
                </a:solidFill>
                <a:latin typeface="微软雅黑" panose="020B0503020204020204" pitchFamily="34" charset="-122"/>
                <a:ea typeface="微软雅黑" panose="020B0503020204020204" pitchFamily="34" charset="-122"/>
              </a:rPr>
              <a:t>Diagnosis and differentiation of invasive mold infection </a:t>
            </a:r>
          </a:p>
        </p:txBody>
      </p:sp>
      <p:sp>
        <p:nvSpPr>
          <p:cNvPr id="13" name="文本框 12">
            <a:extLst>
              <a:ext uri="{FF2B5EF4-FFF2-40B4-BE49-F238E27FC236}">
                <a16:creationId xmlns:a16="http://schemas.microsoft.com/office/drawing/2014/main" id="{3C3ED8D5-D4A4-487F-B86C-6998507FE1E1}"/>
              </a:ext>
            </a:extLst>
          </p:cNvPr>
          <p:cNvSpPr txBox="1"/>
          <p:nvPr/>
        </p:nvSpPr>
        <p:spPr>
          <a:xfrm>
            <a:off x="3524198" y="3113014"/>
            <a:ext cx="500458" cy="707886"/>
          </a:xfrm>
          <a:prstGeom prst="rect">
            <a:avLst/>
          </a:prstGeom>
          <a:solidFill>
            <a:srgbClr val="9E4294"/>
          </a:solidFill>
        </p:spPr>
        <p:txBody>
          <a:bodyPr wrap="non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2</a:t>
            </a:r>
          </a:p>
        </p:txBody>
      </p:sp>
    </p:spTree>
    <p:extLst>
      <p:ext uri="{BB962C8B-B14F-4D97-AF65-F5344CB8AC3E}">
        <p14:creationId xmlns:p14="http://schemas.microsoft.com/office/powerpoint/2010/main" val="333296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55809" y="346730"/>
            <a:ext cx="968726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BAL-GM</a:t>
            </a:r>
            <a:r>
              <a:rPr lang="zh-CN" altLang="en-US" sz="2000" b="1" dirty="0">
                <a:latin typeface="微软雅黑" panose="020B0503020204020204" pitchFamily="34" charset="-122"/>
                <a:ea typeface="微软雅黑" panose="020B0503020204020204" pitchFamily="34" charset="-122"/>
              </a:rPr>
              <a:t>是实体器官移植患者侵袭性曲霉病的重要诊断手段，阳性折点取</a:t>
            </a:r>
            <a:r>
              <a:rPr lang="en-CA" altLang="zh-CN" sz="2000" b="1" dirty="0">
                <a:latin typeface="微软雅黑" panose="020B0503020204020204" pitchFamily="34" charset="-122"/>
                <a:ea typeface="微软雅黑" panose="020B0503020204020204" pitchFamily="34" charset="-122"/>
              </a:rPr>
              <a:t>ODI ≥1.0 </a:t>
            </a:r>
            <a:endParaRPr lang="en-US" altLang="zh-CN" sz="2000" b="1" dirty="0">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73A21105-2990-45E2-88E5-06D2F7180251}"/>
              </a:ext>
            </a:extLst>
          </p:cNvPr>
          <p:cNvSpPr txBox="1"/>
          <p:nvPr/>
        </p:nvSpPr>
        <p:spPr>
          <a:xfrm>
            <a:off x="538713" y="6208055"/>
            <a:ext cx="3789366" cy="338554"/>
          </a:xfrm>
          <a:prstGeom prst="rect">
            <a:avLst/>
          </a:prstGeom>
          <a:noFill/>
        </p:spPr>
        <p:txBody>
          <a:bodyPr wrap="square">
            <a:spAutoFit/>
          </a:bodyPr>
          <a:lstStyle/>
          <a:p>
            <a:r>
              <a:rPr lang="en-US" altLang="zh-CN" sz="800" dirty="0"/>
              <a:t>13. Shahid Husain  , Jose F Camargo. Clin Transplant. 2019 Sep;33(9):e13544.</a:t>
            </a:r>
            <a:endParaRPr lang="fr-FR" altLang="zh-CN" sz="800" dirty="0"/>
          </a:p>
          <a:p>
            <a:endParaRPr lang="en-US" altLang="zh-CN" sz="800" dirty="0"/>
          </a:p>
        </p:txBody>
      </p:sp>
      <p:pic>
        <p:nvPicPr>
          <p:cNvPr id="36" name="图片 35" descr="徽标, 公司名称&#10;&#10;描述已自动生成">
            <a:extLst>
              <a:ext uri="{FF2B5EF4-FFF2-40B4-BE49-F238E27FC236}">
                <a16:creationId xmlns:a16="http://schemas.microsoft.com/office/drawing/2014/main" id="{4727933F-89E3-4C28-97FA-7697335179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5" name="文本框 4">
            <a:extLst>
              <a:ext uri="{FF2B5EF4-FFF2-40B4-BE49-F238E27FC236}">
                <a16:creationId xmlns:a16="http://schemas.microsoft.com/office/drawing/2014/main" id="{3207F3DF-7118-411E-8F87-8750B643FC87}"/>
              </a:ext>
            </a:extLst>
          </p:cNvPr>
          <p:cNvSpPr txBox="1"/>
          <p:nvPr/>
        </p:nvSpPr>
        <p:spPr>
          <a:xfrm>
            <a:off x="623407" y="1017641"/>
            <a:ext cx="11118253" cy="700576"/>
          </a:xfrm>
          <a:prstGeom prst="rect">
            <a:avLst/>
          </a:prstGeom>
          <a:solidFill>
            <a:schemeClr val="bg1"/>
          </a:solidFill>
        </p:spPr>
        <p:txBody>
          <a:bodyPr wrap="square" rtlCol="0">
            <a:spAutoFit/>
          </a:bodyPr>
          <a:lstStyle/>
          <a:p>
            <a:pPr marL="285750" indent="-285750" algn="l">
              <a:lnSpc>
                <a:spcPct val="150000"/>
              </a:lnSpc>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2019</a:t>
            </a:r>
            <a:r>
              <a:rPr lang="zh-CN" altLang="en-US" sz="1400" dirty="0">
                <a:latin typeface="微软雅黑" panose="020B0503020204020204" pitchFamily="34" charset="-122"/>
                <a:ea typeface="微软雅黑" panose="020B0503020204020204" pitchFamily="34" charset="-122"/>
              </a:rPr>
              <a:t>年美国移植学会（</a:t>
            </a:r>
            <a:r>
              <a:rPr lang="en-US" altLang="zh-CN" sz="1400" dirty="0">
                <a:latin typeface="微软雅黑" panose="020B0503020204020204" pitchFamily="34" charset="-122"/>
                <a:ea typeface="微软雅黑" panose="020B0503020204020204" pitchFamily="34" charset="-122"/>
              </a:rPr>
              <a:t>AST</a:t>
            </a:r>
            <a:r>
              <a:rPr lang="zh-CN" altLang="en-US" sz="1400" dirty="0">
                <a:latin typeface="微软雅黑" panose="020B0503020204020204" pitchFamily="34" charset="-122"/>
                <a:ea typeface="微软雅黑" panose="020B0503020204020204" pitchFamily="34" charset="-122"/>
              </a:rPr>
              <a:t>）发布了实体器官移植患者侵袭性曲霉病临床指南</a:t>
            </a:r>
            <a:r>
              <a:rPr lang="en-US" altLang="zh-CN" sz="1400" baseline="30000" dirty="0">
                <a:latin typeface="微软雅黑" panose="020B0503020204020204" pitchFamily="34" charset="-122"/>
                <a:ea typeface="微软雅黑" panose="020B0503020204020204" pitchFamily="34" charset="-122"/>
              </a:rPr>
              <a:t>13</a:t>
            </a:r>
            <a:r>
              <a:rPr lang="zh-CN" altLang="en-US" sz="1400" dirty="0">
                <a:latin typeface="微软雅黑" panose="020B0503020204020204" pitchFamily="34" charset="-122"/>
                <a:ea typeface="微软雅黑" panose="020B0503020204020204" pitchFamily="34" charset="-122"/>
              </a:rPr>
              <a:t>，指南基于实体器官移植患者中不同诊断手段的循证证据对于</a:t>
            </a:r>
            <a:r>
              <a:rPr lang="en-US" altLang="zh-CN" sz="1400" dirty="0">
                <a:latin typeface="微软雅黑" panose="020B0503020204020204" pitchFamily="34" charset="-122"/>
                <a:ea typeface="微软雅黑" panose="020B0503020204020204" pitchFamily="34" charset="-122"/>
              </a:rPr>
              <a:t>SOT</a:t>
            </a:r>
            <a:r>
              <a:rPr lang="zh-CN" altLang="en-US" sz="1400" dirty="0">
                <a:latin typeface="微软雅黑" panose="020B0503020204020204" pitchFamily="34" charset="-122"/>
                <a:ea typeface="微软雅黑" panose="020B0503020204020204" pitchFamily="34" charset="-122"/>
              </a:rPr>
              <a:t>患者侵袭性曲霉病的临床和实验室诊断给予以下推荐：</a:t>
            </a:r>
            <a:endParaRPr lang="zh-CN" altLang="en-US" sz="1400" b="1"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D17503B6-FAA6-466C-A388-C58553FB72FC}"/>
              </a:ext>
            </a:extLst>
          </p:cNvPr>
          <p:cNvSpPr txBox="1"/>
          <p:nvPr/>
        </p:nvSpPr>
        <p:spPr>
          <a:xfrm>
            <a:off x="1028048" y="3190840"/>
            <a:ext cx="10181370" cy="1993238"/>
          </a:xfrm>
          <a:prstGeom prst="rect">
            <a:avLst/>
          </a:prstGeom>
          <a:solidFill>
            <a:schemeClr val="bg1"/>
          </a:solidFill>
        </p:spPr>
        <p:txBody>
          <a:bodyPr wrap="square">
            <a:spAutoFit/>
          </a:bodyPr>
          <a:lstStyle/>
          <a:p>
            <a:pPr algn="l">
              <a:lnSpc>
                <a:spcPct val="150000"/>
              </a:lnSpc>
            </a:pPr>
            <a:r>
              <a:rPr lang="en-US" altLang="zh-CN" sz="1400" b="0" i="0" u="none" strike="noStrike" baseline="0" dirty="0">
                <a:latin typeface="微软雅黑" panose="020B0503020204020204" pitchFamily="34" charset="-122"/>
                <a:ea typeface="微软雅黑" panose="020B0503020204020204" pitchFamily="34" charset="-122"/>
              </a:rPr>
              <a:t>• </a:t>
            </a:r>
            <a:r>
              <a:rPr lang="zh-CN" altLang="en-US" sz="1400" b="0" i="0" u="none" strike="noStrike" baseline="0" dirty="0">
                <a:latin typeface="微软雅黑" panose="020B0503020204020204" pitchFamily="34" charset="-122"/>
                <a:ea typeface="微软雅黑" panose="020B0503020204020204" pitchFamily="34" charset="-122"/>
              </a:rPr>
              <a:t>不推荐血清</a:t>
            </a:r>
            <a:r>
              <a:rPr lang="en-US" altLang="zh-CN" sz="1400" b="0" i="0" u="none" strike="noStrike" baseline="0" dirty="0">
                <a:latin typeface="微软雅黑" panose="020B0503020204020204" pitchFamily="34" charset="-122"/>
                <a:ea typeface="微软雅黑" panose="020B0503020204020204" pitchFamily="34" charset="-122"/>
              </a:rPr>
              <a:t>GM </a:t>
            </a:r>
            <a:r>
              <a:rPr lang="zh-CN" altLang="en-US" sz="1400" b="0" i="0" u="none" strike="noStrike" baseline="0" dirty="0">
                <a:latin typeface="微软雅黑" panose="020B0503020204020204" pitchFamily="34" charset="-122"/>
                <a:ea typeface="微软雅黑" panose="020B0503020204020204" pitchFamily="34" charset="-122"/>
              </a:rPr>
              <a:t>用于实体器官移植患者侵袭性曲霉病的诊断</a:t>
            </a:r>
            <a:r>
              <a:rPr lang="en-US" altLang="zh-CN" sz="1400" b="0" i="0" u="none" strike="noStrike" baseline="0" dirty="0">
                <a:latin typeface="微软雅黑" panose="020B0503020204020204" pitchFamily="34" charset="-122"/>
                <a:ea typeface="微软雅黑" panose="020B0503020204020204" pitchFamily="34" charset="-122"/>
              </a:rPr>
              <a:t> (</a:t>
            </a:r>
            <a:r>
              <a:rPr lang="zh-CN" altLang="en-US" sz="1400" b="0" i="0" u="none" strike="noStrike" baseline="0" dirty="0">
                <a:latin typeface="微软雅黑" panose="020B0503020204020204" pitchFamily="34" charset="-122"/>
                <a:ea typeface="微软雅黑" panose="020B0503020204020204" pitchFamily="34" charset="-122"/>
              </a:rPr>
              <a:t>强推荐，中等证据等级</a:t>
            </a:r>
            <a:r>
              <a:rPr lang="en-US" altLang="zh-CN" sz="1400" b="0" i="0" u="none" strike="noStrike" baseline="0" dirty="0">
                <a:latin typeface="微软雅黑" panose="020B0503020204020204" pitchFamily="34" charset="-122"/>
                <a:ea typeface="微软雅黑" panose="020B0503020204020204" pitchFamily="34" charset="-122"/>
              </a:rPr>
              <a:t>)</a:t>
            </a:r>
          </a:p>
          <a:p>
            <a:pPr algn="l">
              <a:lnSpc>
                <a:spcPct val="150000"/>
              </a:lnSpc>
            </a:pPr>
            <a:r>
              <a:rPr lang="en-US" altLang="zh-CN" sz="1400" b="1" i="0" u="none" strike="noStrike" baseline="0" dirty="0">
                <a:solidFill>
                  <a:srgbClr val="9E4294"/>
                </a:solidFill>
                <a:latin typeface="微软雅黑" panose="020B0503020204020204" pitchFamily="34" charset="-122"/>
                <a:ea typeface="微软雅黑" panose="020B0503020204020204" pitchFamily="34" charset="-122"/>
              </a:rPr>
              <a:t>• BAL-GM </a:t>
            </a:r>
            <a:r>
              <a:rPr lang="zh-CN" altLang="en-US" sz="1400" b="1" i="0" u="none" strike="noStrike" baseline="0" dirty="0">
                <a:solidFill>
                  <a:srgbClr val="9E4294"/>
                </a:solidFill>
                <a:latin typeface="微软雅黑" panose="020B0503020204020204" pitchFamily="34" charset="-122"/>
                <a:ea typeface="微软雅黑" panose="020B0503020204020204" pitchFamily="34" charset="-122"/>
              </a:rPr>
              <a:t>是实体器官移植患者侵袭性肺曲霉病诊断的优选标本和诊断工具</a:t>
            </a:r>
            <a:r>
              <a:rPr lang="en-US" altLang="zh-CN" sz="1400" b="1" i="0" u="none" strike="noStrike" baseline="0" dirty="0">
                <a:solidFill>
                  <a:srgbClr val="9E4294"/>
                </a:solidFill>
                <a:latin typeface="微软雅黑" panose="020B0503020204020204" pitchFamily="34" charset="-122"/>
                <a:ea typeface="微软雅黑" panose="020B0503020204020204" pitchFamily="34" charset="-122"/>
              </a:rPr>
              <a:t> </a:t>
            </a:r>
            <a:r>
              <a:rPr lang="en-CA" altLang="zh-CN" sz="1400" b="1" i="0" u="none" strike="noStrike" baseline="0" dirty="0">
                <a:solidFill>
                  <a:srgbClr val="9E4294"/>
                </a:solidFill>
                <a:latin typeface="微软雅黑" panose="020B0503020204020204" pitchFamily="34" charset="-122"/>
                <a:ea typeface="微软雅黑" panose="020B0503020204020204" pitchFamily="34" charset="-122"/>
              </a:rPr>
              <a:t>(</a:t>
            </a:r>
            <a:r>
              <a:rPr lang="zh-CN" altLang="en-US" sz="1400" b="1" i="0" u="none" strike="noStrike" baseline="0" dirty="0">
                <a:solidFill>
                  <a:srgbClr val="9E4294"/>
                </a:solidFill>
                <a:latin typeface="微软雅黑" panose="020B0503020204020204" pitchFamily="34" charset="-122"/>
                <a:ea typeface="微软雅黑" panose="020B0503020204020204" pitchFamily="34" charset="-122"/>
              </a:rPr>
              <a:t>强推荐，高证据等级</a:t>
            </a:r>
            <a:r>
              <a:rPr lang="en-CA" altLang="zh-CN" sz="1400" b="1" i="0" u="none" strike="noStrike" baseline="0" dirty="0">
                <a:solidFill>
                  <a:srgbClr val="9E4294"/>
                </a:solidFill>
                <a:latin typeface="微软雅黑" panose="020B0503020204020204" pitchFamily="34" charset="-122"/>
                <a:ea typeface="微软雅黑" panose="020B0503020204020204" pitchFamily="34" charset="-122"/>
              </a:rPr>
              <a:t>)</a:t>
            </a:r>
          </a:p>
          <a:p>
            <a:pPr algn="l">
              <a:lnSpc>
                <a:spcPct val="150000"/>
              </a:lnSpc>
            </a:pPr>
            <a:r>
              <a:rPr lang="en-US" altLang="zh-CN" sz="1400" b="1" i="0" u="none" strike="noStrike" baseline="0" dirty="0">
                <a:solidFill>
                  <a:srgbClr val="9E4294"/>
                </a:solidFill>
                <a:latin typeface="微软雅黑" panose="020B0503020204020204" pitchFamily="34" charset="-122"/>
                <a:ea typeface="微软雅黑" panose="020B0503020204020204" pitchFamily="34" charset="-122"/>
              </a:rPr>
              <a:t>• </a:t>
            </a:r>
            <a:r>
              <a:rPr lang="zh-CN" altLang="en-US" sz="1400" b="1" i="0" u="none" strike="noStrike" baseline="0" dirty="0">
                <a:solidFill>
                  <a:srgbClr val="9E4294"/>
                </a:solidFill>
                <a:latin typeface="微软雅黑" panose="020B0503020204020204" pitchFamily="34" charset="-122"/>
                <a:ea typeface="微软雅黑" panose="020B0503020204020204" pitchFamily="34" charset="-122"/>
              </a:rPr>
              <a:t>取</a:t>
            </a:r>
            <a:r>
              <a:rPr lang="en-US" altLang="zh-CN" sz="1400" b="1" dirty="0">
                <a:solidFill>
                  <a:srgbClr val="9E4294"/>
                </a:solidFill>
                <a:latin typeface="微软雅黑" panose="020B0503020204020204" pitchFamily="34" charset="-122"/>
                <a:ea typeface="微软雅黑" panose="020B0503020204020204" pitchFamily="34" charset="-122"/>
              </a:rPr>
              <a:t> ODI </a:t>
            </a:r>
            <a:r>
              <a:rPr lang="en-US" altLang="zh-CN" sz="1400" b="1" i="0" u="none" strike="noStrike" baseline="0" dirty="0">
                <a:solidFill>
                  <a:srgbClr val="9E4294"/>
                </a:solidFill>
                <a:latin typeface="微软雅黑" panose="020B0503020204020204" pitchFamily="34" charset="-122"/>
                <a:ea typeface="微软雅黑" panose="020B0503020204020204" pitchFamily="34" charset="-122"/>
              </a:rPr>
              <a:t>≥1.0 </a:t>
            </a:r>
            <a:r>
              <a:rPr lang="zh-CN" altLang="en-US" sz="1400" b="1" i="0" u="none" strike="noStrike" baseline="0" dirty="0">
                <a:solidFill>
                  <a:srgbClr val="9E4294"/>
                </a:solidFill>
                <a:latin typeface="微软雅黑" panose="020B0503020204020204" pitchFamily="34" charset="-122"/>
                <a:ea typeface="微软雅黑" panose="020B0503020204020204" pitchFamily="34" charset="-122"/>
              </a:rPr>
              <a:t>作为</a:t>
            </a:r>
            <a:r>
              <a:rPr lang="en-US" altLang="zh-CN" sz="1400" b="1" dirty="0">
                <a:solidFill>
                  <a:srgbClr val="9E4294"/>
                </a:solidFill>
                <a:latin typeface="微软雅黑" panose="020B0503020204020204" pitchFamily="34" charset="-122"/>
                <a:ea typeface="微软雅黑" panose="020B0503020204020204" pitchFamily="34" charset="-122"/>
              </a:rPr>
              <a:t>BAL-GM</a:t>
            </a:r>
            <a:r>
              <a:rPr lang="zh-CN" altLang="en-US" sz="1400" b="1" i="0" u="none" strike="noStrike" baseline="0" dirty="0">
                <a:solidFill>
                  <a:srgbClr val="9E4294"/>
                </a:solidFill>
                <a:latin typeface="微软雅黑" panose="020B0503020204020204" pitchFamily="34" charset="-122"/>
                <a:ea typeface="微软雅黑" panose="020B0503020204020204" pitchFamily="34" charset="-122"/>
              </a:rPr>
              <a:t>联合其他诊断方法（如 胸部</a:t>
            </a:r>
            <a:r>
              <a:rPr lang="en-US" altLang="zh-CN" sz="1400" b="1" i="0" u="none" strike="noStrike" baseline="0" dirty="0">
                <a:solidFill>
                  <a:srgbClr val="9E4294"/>
                </a:solidFill>
                <a:latin typeface="微软雅黑" panose="020B0503020204020204" pitchFamily="34" charset="-122"/>
                <a:ea typeface="微软雅黑" panose="020B0503020204020204" pitchFamily="34" charset="-122"/>
              </a:rPr>
              <a:t>CT</a:t>
            </a:r>
            <a:r>
              <a:rPr lang="zh-CN" altLang="en-US" sz="1400" b="1" i="0" u="none" strike="noStrike" baseline="0" dirty="0">
                <a:solidFill>
                  <a:srgbClr val="9E4294"/>
                </a:solidFill>
                <a:latin typeface="微软雅黑" panose="020B0503020204020204" pitchFamily="34" charset="-122"/>
                <a:ea typeface="微软雅黑" panose="020B0503020204020204" pitchFamily="34" charset="-122"/>
              </a:rPr>
              <a:t>，培养）用于肺和非肺部移植患者侵袭性曲霉病诊断的阳性折点</a:t>
            </a:r>
            <a:r>
              <a:rPr lang="en-US" altLang="zh-CN" sz="1400" b="1" i="0" u="none" strike="noStrike" baseline="0" dirty="0">
                <a:solidFill>
                  <a:srgbClr val="9E4294"/>
                </a:solidFill>
                <a:latin typeface="微软雅黑" panose="020B0503020204020204" pitchFamily="34" charset="-122"/>
                <a:ea typeface="微软雅黑" panose="020B0503020204020204" pitchFamily="34" charset="-122"/>
              </a:rPr>
              <a:t>(</a:t>
            </a:r>
            <a:r>
              <a:rPr lang="zh-CN" altLang="en-US" sz="1400" b="1" i="0" u="none" strike="noStrike" baseline="0" dirty="0">
                <a:solidFill>
                  <a:srgbClr val="9E4294"/>
                </a:solidFill>
                <a:latin typeface="微软雅黑" panose="020B0503020204020204" pitchFamily="34" charset="-122"/>
                <a:ea typeface="微软雅黑" panose="020B0503020204020204" pitchFamily="34" charset="-122"/>
              </a:rPr>
              <a:t>强推荐，中等证据等级</a:t>
            </a:r>
            <a:r>
              <a:rPr lang="en-US" altLang="zh-CN" sz="1400" b="1" i="0" u="none" strike="noStrike" baseline="0" dirty="0">
                <a:solidFill>
                  <a:srgbClr val="9E4294"/>
                </a:solidFill>
                <a:latin typeface="微软雅黑" panose="020B0503020204020204" pitchFamily="34" charset="-122"/>
                <a:ea typeface="微软雅黑" panose="020B0503020204020204" pitchFamily="34" charset="-122"/>
              </a:rPr>
              <a:t>)</a:t>
            </a:r>
          </a:p>
          <a:p>
            <a:pPr algn="l">
              <a:lnSpc>
                <a:spcPct val="150000"/>
              </a:lnSpc>
            </a:pPr>
            <a:r>
              <a:rPr lang="en-US" altLang="zh-CN" sz="1400" b="0" i="0" u="none" strike="noStrike" baseline="0" dirty="0">
                <a:latin typeface="微软雅黑" panose="020B0503020204020204" pitchFamily="34" charset="-122"/>
                <a:ea typeface="微软雅黑" panose="020B0503020204020204" pitchFamily="34" charset="-122"/>
              </a:rPr>
              <a:t>• </a:t>
            </a:r>
            <a:r>
              <a:rPr lang="zh-CN" altLang="en-US" sz="1400" b="0" i="0" u="none" strike="noStrike" baseline="0" dirty="0">
                <a:latin typeface="微软雅黑" panose="020B0503020204020204" pitchFamily="34" charset="-122"/>
                <a:ea typeface="微软雅黑" panose="020B0503020204020204" pitchFamily="34" charset="-122"/>
              </a:rPr>
              <a:t>标准化</a:t>
            </a:r>
            <a:r>
              <a:rPr lang="zh-CN" altLang="en-US" sz="1400" dirty="0">
                <a:latin typeface="微软雅黑" panose="020B0503020204020204" pitchFamily="34" charset="-122"/>
                <a:ea typeface="微软雅黑" panose="020B0503020204020204" pitchFamily="34" charset="-122"/>
              </a:rPr>
              <a:t>的</a:t>
            </a:r>
            <a:r>
              <a:rPr lang="en-US" altLang="zh-CN" sz="1400" b="0" i="0" u="none" strike="noStrike" baseline="0" dirty="0">
                <a:latin typeface="微软雅黑" panose="020B0503020204020204" pitchFamily="34" charset="-122"/>
                <a:ea typeface="微软雅黑" panose="020B0503020204020204" pitchFamily="34" charset="-122"/>
              </a:rPr>
              <a:t>BAL </a:t>
            </a:r>
            <a:r>
              <a:rPr lang="zh-CN" altLang="en-US" sz="1400" dirty="0">
                <a:latin typeface="微软雅黑" panose="020B0503020204020204" pitchFamily="34" charset="-122"/>
                <a:ea typeface="微软雅黑" panose="020B0503020204020204" pitchFamily="34" charset="-122"/>
              </a:rPr>
              <a:t>曲霉</a:t>
            </a:r>
            <a:r>
              <a:rPr lang="en-US" altLang="zh-CN" sz="1400" dirty="0">
                <a:latin typeface="微软雅黑" panose="020B0503020204020204" pitchFamily="34" charset="-122"/>
                <a:ea typeface="微软雅黑" panose="020B0503020204020204" pitchFamily="34" charset="-122"/>
              </a:rPr>
              <a:t> PCR</a:t>
            </a:r>
            <a:r>
              <a:rPr lang="zh-CN" altLang="en-US" sz="1400" dirty="0">
                <a:latin typeface="微软雅黑" panose="020B0503020204020204" pitchFamily="34" charset="-122"/>
                <a:ea typeface="微软雅黑" panose="020B0503020204020204" pitchFamily="34" charset="-122"/>
              </a:rPr>
              <a:t>监测</a:t>
            </a:r>
            <a:r>
              <a:rPr lang="zh-CN" altLang="en-US" sz="1400" b="0" i="0" u="none" strike="noStrike" baseline="0" dirty="0">
                <a:latin typeface="微软雅黑" panose="020B0503020204020204" pitchFamily="34" charset="-122"/>
                <a:ea typeface="微软雅黑" panose="020B0503020204020204" pitchFamily="34" charset="-122"/>
              </a:rPr>
              <a:t>可用于与其他诊断方法（如 胸部</a:t>
            </a:r>
            <a:r>
              <a:rPr lang="en-US" altLang="zh-CN" sz="1400" b="0" i="0" u="none" strike="noStrike" baseline="0" dirty="0">
                <a:latin typeface="微软雅黑" panose="020B0503020204020204" pitchFamily="34" charset="-122"/>
                <a:ea typeface="微软雅黑" panose="020B0503020204020204" pitchFamily="34" charset="-122"/>
              </a:rPr>
              <a:t>CT</a:t>
            </a:r>
            <a:r>
              <a:rPr lang="zh-CN" altLang="en-US" sz="1400" b="0" i="0" u="none" strike="noStrike" baseline="0" dirty="0">
                <a:latin typeface="微软雅黑" panose="020B0503020204020204" pitchFamily="34" charset="-122"/>
                <a:ea typeface="微软雅黑" panose="020B0503020204020204" pitchFamily="34" charset="-122"/>
              </a:rPr>
              <a:t>，</a:t>
            </a:r>
            <a:r>
              <a:rPr lang="en-US" altLang="zh-CN" sz="1400" b="0" i="0" u="none" strike="noStrike" baseline="0" dirty="0">
                <a:latin typeface="微软雅黑" panose="020B0503020204020204" pitchFamily="34" charset="-122"/>
                <a:ea typeface="微软雅黑" panose="020B0503020204020204" pitchFamily="34" charset="-122"/>
              </a:rPr>
              <a:t>BAL-GM</a:t>
            </a:r>
            <a:r>
              <a:rPr lang="zh-CN" altLang="en-US" sz="1400" b="0" i="0" u="none" strike="noStrike" baseline="0" dirty="0">
                <a:latin typeface="微软雅黑" panose="020B0503020204020204" pitchFamily="34" charset="-122"/>
                <a:ea typeface="微软雅黑" panose="020B0503020204020204" pitchFamily="34" charset="-122"/>
              </a:rPr>
              <a:t>，培养）侵袭性曲霉病联合 </a:t>
            </a:r>
            <a:r>
              <a:rPr lang="en-CA" altLang="zh-CN" sz="1400" b="0" i="0" u="none" strike="noStrike" baseline="0" dirty="0">
                <a:latin typeface="微软雅黑" panose="020B0503020204020204" pitchFamily="34" charset="-122"/>
                <a:ea typeface="微软雅黑" panose="020B0503020204020204" pitchFamily="34" charset="-122"/>
              </a:rPr>
              <a:t>(</a:t>
            </a:r>
            <a:r>
              <a:rPr lang="zh-CN" altLang="en-US" sz="1400" b="0" i="0" u="none" strike="noStrike" baseline="0" dirty="0">
                <a:latin typeface="微软雅黑" panose="020B0503020204020204" pitchFamily="34" charset="-122"/>
                <a:ea typeface="微软雅黑" panose="020B0503020204020204" pitchFamily="34" charset="-122"/>
              </a:rPr>
              <a:t>强推荐，低证据等级</a:t>
            </a:r>
            <a:r>
              <a:rPr lang="en-CA" altLang="zh-CN" sz="1400" b="0" i="0" u="none" strike="noStrike" baseline="0" dirty="0">
                <a:latin typeface="微软雅黑" panose="020B0503020204020204" pitchFamily="34" charset="-122"/>
                <a:ea typeface="微软雅黑" panose="020B0503020204020204" pitchFamily="34" charset="-122"/>
              </a:rPr>
              <a:t>)</a:t>
            </a:r>
          </a:p>
          <a:p>
            <a:pPr algn="l">
              <a:lnSpc>
                <a:spcPct val="150000"/>
              </a:lnSpc>
            </a:pPr>
            <a:r>
              <a:rPr lang="en-US" altLang="zh-CN" sz="1400" b="0" i="0" u="none" strike="noStrike" baseline="0" dirty="0">
                <a:latin typeface="微软雅黑" panose="020B0503020204020204" pitchFamily="34" charset="-122"/>
                <a:ea typeface="微软雅黑" panose="020B0503020204020204" pitchFamily="34" charset="-122"/>
              </a:rPr>
              <a:t>• </a:t>
            </a:r>
            <a:r>
              <a:rPr lang="zh-CN" altLang="en-US" sz="1400" b="0" i="0" u="none" strike="noStrike" baseline="0" dirty="0">
                <a:latin typeface="微软雅黑" panose="020B0503020204020204" pitchFamily="34" charset="-122"/>
                <a:ea typeface="微软雅黑" panose="020B0503020204020204" pitchFamily="34" charset="-122"/>
              </a:rPr>
              <a:t>血清或</a:t>
            </a:r>
            <a:r>
              <a:rPr lang="en-US" altLang="zh-CN" sz="1400" dirty="0">
                <a:latin typeface="微软雅黑" panose="020B0503020204020204" pitchFamily="34" charset="-122"/>
                <a:ea typeface="微软雅黑" panose="020B0503020204020204" pitchFamily="34" charset="-122"/>
              </a:rPr>
              <a:t>BAL</a:t>
            </a:r>
            <a:r>
              <a:rPr lang="en-US" altLang="zh-CN" sz="1400" b="0" i="0" u="none" strike="noStrike" baseline="0" dirty="0">
                <a:latin typeface="微软雅黑" panose="020B0503020204020204" pitchFamily="34" charset="-122"/>
                <a:ea typeface="微软雅黑" panose="020B0503020204020204" pitchFamily="34" charset="-122"/>
              </a:rPr>
              <a:t> β-D-</a:t>
            </a:r>
            <a:r>
              <a:rPr lang="zh-CN" altLang="en-US" sz="1400" b="0" i="0" u="none" strike="noStrike" baseline="0" dirty="0">
                <a:latin typeface="微软雅黑" panose="020B0503020204020204" pitchFamily="34" charset="-122"/>
                <a:ea typeface="微软雅黑" panose="020B0503020204020204" pitchFamily="34" charset="-122"/>
              </a:rPr>
              <a:t>葡聚糖抗原监测不推荐用于肺部和肝脏移植患者侵袭性曲霉病的早期筛查和诊断</a:t>
            </a:r>
            <a:r>
              <a:rPr lang="en-CA" altLang="zh-CN" sz="1400" b="0" i="0" u="none" strike="noStrike" baseline="0" dirty="0">
                <a:latin typeface="微软雅黑" panose="020B0503020204020204" pitchFamily="34" charset="-122"/>
                <a:ea typeface="微软雅黑" panose="020B0503020204020204" pitchFamily="34" charset="-122"/>
              </a:rPr>
              <a:t>(</a:t>
            </a:r>
            <a:r>
              <a:rPr lang="zh-CN" altLang="en-US" sz="1400" b="0" i="0" u="none" strike="noStrike" baseline="0" dirty="0">
                <a:latin typeface="微软雅黑" panose="020B0503020204020204" pitchFamily="34" charset="-122"/>
                <a:ea typeface="微软雅黑" panose="020B0503020204020204" pitchFamily="34" charset="-122"/>
              </a:rPr>
              <a:t>强推荐，低证据等级</a:t>
            </a:r>
            <a:r>
              <a:rPr lang="en-CA" altLang="zh-CN" sz="1400" b="0" i="0" u="none" strike="noStrike" baseline="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895C531F-3823-40A9-8381-CE3B1CD6388B}"/>
              </a:ext>
            </a:extLst>
          </p:cNvPr>
          <p:cNvCxnSpPr>
            <a:cxnSpLocks/>
          </p:cNvCxnSpPr>
          <p:nvPr/>
        </p:nvCxnSpPr>
        <p:spPr>
          <a:xfrm>
            <a:off x="1028048" y="2906493"/>
            <a:ext cx="10552073"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A7BF2D37-7A8F-452F-8648-BDB9AFC4202F}"/>
              </a:ext>
            </a:extLst>
          </p:cNvPr>
          <p:cNvCxnSpPr>
            <a:cxnSpLocks/>
          </p:cNvCxnSpPr>
          <p:nvPr/>
        </p:nvCxnSpPr>
        <p:spPr>
          <a:xfrm>
            <a:off x="912366" y="5554958"/>
            <a:ext cx="10552073" cy="0"/>
          </a:xfrm>
          <a:prstGeom prst="line">
            <a:avLst/>
          </a:prstGeom>
        </p:spPr>
        <p:style>
          <a:lnRef idx="1">
            <a:schemeClr val="dk1"/>
          </a:lnRef>
          <a:fillRef idx="0">
            <a:schemeClr val="dk1"/>
          </a:fillRef>
          <a:effectRef idx="0">
            <a:schemeClr val="dk1"/>
          </a:effectRef>
          <a:fontRef idx="minor">
            <a:schemeClr val="tx1"/>
          </a:fontRef>
        </p:style>
      </p:cxnSp>
      <p:sp>
        <p:nvSpPr>
          <p:cNvPr id="12" name="文本框 11">
            <a:extLst>
              <a:ext uri="{FF2B5EF4-FFF2-40B4-BE49-F238E27FC236}">
                <a16:creationId xmlns:a16="http://schemas.microsoft.com/office/drawing/2014/main" id="{2C564C12-093A-4177-92CC-9A94798A4983}"/>
              </a:ext>
            </a:extLst>
          </p:cNvPr>
          <p:cNvSpPr txBox="1"/>
          <p:nvPr/>
        </p:nvSpPr>
        <p:spPr>
          <a:xfrm>
            <a:off x="4529443" y="2503282"/>
            <a:ext cx="3752498" cy="307777"/>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SOT</a:t>
            </a:r>
            <a:r>
              <a:rPr lang="zh-CN" altLang="en-US" sz="1400" b="1" dirty="0">
                <a:latin typeface="微软雅黑" panose="020B0503020204020204" pitchFamily="34" charset="-122"/>
                <a:ea typeface="微软雅黑" panose="020B0503020204020204" pitchFamily="34" charset="-122"/>
              </a:rPr>
              <a:t>患者侵袭性曲霉病诊断推荐</a:t>
            </a:r>
          </a:p>
        </p:txBody>
      </p:sp>
      <p:pic>
        <p:nvPicPr>
          <p:cNvPr id="16386" name="Picture 2" descr="Guidelines and Opinions | American Society of Transplantation">
            <a:extLst>
              <a:ext uri="{FF2B5EF4-FFF2-40B4-BE49-F238E27FC236}">
                <a16:creationId xmlns:a16="http://schemas.microsoft.com/office/drawing/2014/main" id="{E61BB08E-1CEF-42C3-A541-BF2CA8053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398" y="1962577"/>
            <a:ext cx="2960087" cy="512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9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122687" y="334012"/>
            <a:ext cx="957415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磨玻璃影（</a:t>
            </a:r>
            <a:r>
              <a:rPr lang="en-US" altLang="zh-CN" sz="2000" b="1" dirty="0">
                <a:latin typeface="微软雅黑" panose="020B0503020204020204" pitchFamily="34" charset="-122"/>
                <a:ea typeface="微软雅黑" panose="020B0503020204020204" pitchFamily="34" charset="-122"/>
              </a:rPr>
              <a:t>GGO</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不规则结节是实体器官移植患者伴发</a:t>
            </a:r>
            <a:r>
              <a:rPr lang="en-US" altLang="zh-CN" sz="2000" b="1" dirty="0">
                <a:latin typeface="微软雅黑" panose="020B0503020204020204" pitchFamily="34" charset="-122"/>
                <a:ea typeface="微软雅黑" panose="020B0503020204020204" pitchFamily="34" charset="-122"/>
              </a:rPr>
              <a:t>IPA</a:t>
            </a:r>
            <a:r>
              <a:rPr lang="zh-CN" altLang="en-US" sz="2000" b="1" dirty="0">
                <a:latin typeface="微软雅黑" panose="020B0503020204020204" pitchFamily="34" charset="-122"/>
                <a:ea typeface="微软雅黑" panose="020B0503020204020204" pitchFamily="34" charset="-122"/>
              </a:rPr>
              <a:t>最常见的肺部影像表现</a:t>
            </a:r>
          </a:p>
        </p:txBody>
      </p:sp>
      <p:sp>
        <p:nvSpPr>
          <p:cNvPr id="96" name="文本框 95">
            <a:extLst>
              <a:ext uri="{FF2B5EF4-FFF2-40B4-BE49-F238E27FC236}">
                <a16:creationId xmlns:a16="http://schemas.microsoft.com/office/drawing/2014/main" id="{73A21105-2990-45E2-88E5-06D2F7180251}"/>
              </a:ext>
            </a:extLst>
          </p:cNvPr>
          <p:cNvSpPr txBox="1"/>
          <p:nvPr/>
        </p:nvSpPr>
        <p:spPr>
          <a:xfrm>
            <a:off x="538713" y="6208055"/>
            <a:ext cx="5219536" cy="338554"/>
          </a:xfrm>
          <a:prstGeom prst="rect">
            <a:avLst/>
          </a:prstGeom>
          <a:noFill/>
        </p:spPr>
        <p:txBody>
          <a:bodyPr wrap="square">
            <a:spAutoFit/>
          </a:bodyPr>
          <a:lstStyle/>
          <a:p>
            <a:r>
              <a:rPr lang="en-US" altLang="zh-CN" sz="800" dirty="0"/>
              <a:t>18.</a:t>
            </a:r>
            <a:r>
              <a:rPr lang="en-US" altLang="zh-CN" sz="800" dirty="0">
                <a:latin typeface="AdvP436137"/>
              </a:rPr>
              <a:t> </a:t>
            </a:r>
            <a:r>
              <a:rPr lang="en-US" altLang="zh-CN" sz="800" dirty="0" err="1">
                <a:latin typeface="AdvP436137"/>
              </a:rPr>
              <a:t>Koray</a:t>
            </a:r>
            <a:r>
              <a:rPr lang="en-US" altLang="zh-CN" sz="800" dirty="0">
                <a:latin typeface="AdvP436137"/>
              </a:rPr>
              <a:t> </a:t>
            </a:r>
            <a:r>
              <a:rPr lang="en-US" altLang="zh-CN" sz="800" dirty="0" err="1">
                <a:latin typeface="AdvP436137"/>
              </a:rPr>
              <a:t>Hekimoglu</a:t>
            </a:r>
            <a:r>
              <a:rPr lang="zh-CN" altLang="en-US" sz="800" dirty="0">
                <a:latin typeface="AdvP436137"/>
              </a:rPr>
              <a:t>，</a:t>
            </a:r>
            <a:r>
              <a:rPr lang="en-US" altLang="zh-CN" sz="800" dirty="0">
                <a:latin typeface="AdvP436137"/>
              </a:rPr>
              <a:t>et al. Experimental and Clinical Transplantation (2019) 1: 216-219</a:t>
            </a:r>
            <a:endParaRPr lang="pt-BR" altLang="zh-CN" sz="800" dirty="0"/>
          </a:p>
          <a:p>
            <a:endParaRPr lang="en-US" altLang="zh-CN" sz="800" dirty="0"/>
          </a:p>
        </p:txBody>
      </p:sp>
      <p:pic>
        <p:nvPicPr>
          <p:cNvPr id="36" name="图片 35" descr="徽标, 公司名称&#10;&#10;描述已自动生成">
            <a:extLst>
              <a:ext uri="{FF2B5EF4-FFF2-40B4-BE49-F238E27FC236}">
                <a16:creationId xmlns:a16="http://schemas.microsoft.com/office/drawing/2014/main" id="{4727933F-89E3-4C28-97FA-7697335179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pic>
        <p:nvPicPr>
          <p:cNvPr id="5" name="图片 4">
            <a:extLst>
              <a:ext uri="{FF2B5EF4-FFF2-40B4-BE49-F238E27FC236}">
                <a16:creationId xmlns:a16="http://schemas.microsoft.com/office/drawing/2014/main" id="{0781A66D-6DE7-4CCD-9A24-B6AE766D52AF}"/>
              </a:ext>
            </a:extLst>
          </p:cNvPr>
          <p:cNvPicPr>
            <a:picLocks noChangeAspect="1"/>
          </p:cNvPicPr>
          <p:nvPr/>
        </p:nvPicPr>
        <p:blipFill>
          <a:blip r:embed="rId4"/>
          <a:stretch>
            <a:fillRect/>
          </a:stretch>
        </p:blipFill>
        <p:spPr>
          <a:xfrm>
            <a:off x="1026574" y="2838868"/>
            <a:ext cx="2484000" cy="2185500"/>
          </a:xfrm>
          <a:prstGeom prst="rect">
            <a:avLst/>
          </a:prstGeom>
        </p:spPr>
      </p:pic>
      <p:sp>
        <p:nvSpPr>
          <p:cNvPr id="6" name="文本框 5">
            <a:extLst>
              <a:ext uri="{FF2B5EF4-FFF2-40B4-BE49-F238E27FC236}">
                <a16:creationId xmlns:a16="http://schemas.microsoft.com/office/drawing/2014/main" id="{A0F3D204-B3BA-44B4-BE10-8FA08C3245C4}"/>
              </a:ext>
            </a:extLst>
          </p:cNvPr>
          <p:cNvSpPr txBox="1"/>
          <p:nvPr/>
        </p:nvSpPr>
        <p:spPr>
          <a:xfrm>
            <a:off x="938596" y="5225669"/>
            <a:ext cx="2659956" cy="561692"/>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如图所示：一个</a:t>
            </a:r>
            <a:r>
              <a:rPr lang="en-US" altLang="zh-CN" sz="1000" dirty="0">
                <a:latin typeface="微软雅黑" panose="020B0503020204020204" pitchFamily="34" charset="-122"/>
                <a:ea typeface="微软雅黑" panose="020B0503020204020204" pitchFamily="34" charset="-122"/>
              </a:rPr>
              <a:t>52</a:t>
            </a:r>
            <a:r>
              <a:rPr lang="zh-CN" altLang="en-US" sz="1000" dirty="0">
                <a:latin typeface="微软雅黑" panose="020B0503020204020204" pitchFamily="34" charset="-122"/>
                <a:ea typeface="微软雅黑" panose="020B0503020204020204" pitchFamily="34" charset="-122"/>
              </a:rPr>
              <a:t>岁男性患者在肝移植术后</a:t>
            </a:r>
            <a:r>
              <a:rPr lang="en-US" altLang="zh-CN" sz="1000" dirty="0">
                <a:latin typeface="微软雅黑" panose="020B0503020204020204" pitchFamily="34" charset="-122"/>
                <a:ea typeface="微软雅黑" panose="020B0503020204020204" pitchFamily="34" charset="-122"/>
              </a:rPr>
              <a:t>2</a:t>
            </a:r>
            <a:r>
              <a:rPr lang="zh-CN" altLang="en-US" sz="1000" dirty="0">
                <a:latin typeface="微软雅黑" panose="020B0503020204020204" pitchFamily="34" charset="-122"/>
                <a:ea typeface="微软雅黑" panose="020B0503020204020204" pitchFamily="34" charset="-122"/>
              </a:rPr>
              <a:t>周获得肺部</a:t>
            </a:r>
            <a:r>
              <a:rPr lang="en-US" altLang="zh-CN" sz="1000" dirty="0">
                <a:latin typeface="微软雅黑" panose="020B0503020204020204" pitchFamily="34" charset="-122"/>
                <a:ea typeface="微软雅黑" panose="020B0503020204020204" pitchFamily="34" charset="-122"/>
              </a:rPr>
              <a:t>CT</a:t>
            </a:r>
            <a:r>
              <a:rPr lang="zh-CN" altLang="en-US" sz="1000" dirty="0">
                <a:latin typeface="微软雅黑" panose="020B0503020204020204" pitchFamily="34" charset="-122"/>
                <a:ea typeface="微软雅黑" panose="020B0503020204020204" pitchFamily="34" charset="-122"/>
              </a:rPr>
              <a:t>图像，右肺上叶显示由于侵袭性肺曲霉病导致的</a:t>
            </a:r>
            <a:r>
              <a:rPr lang="zh-CN" altLang="en-US" sz="1050" b="1" dirty="0">
                <a:latin typeface="微软雅黑" panose="020B0503020204020204" pitchFamily="34" charset="-122"/>
                <a:ea typeface="微软雅黑" panose="020B0503020204020204" pitchFamily="34" charset="-122"/>
              </a:rPr>
              <a:t>不规则结节样浸润</a:t>
            </a:r>
            <a:endParaRPr lang="zh-CN" altLang="en-US" sz="10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B91E4D0-EF00-42A5-99AC-65475D69815C}"/>
              </a:ext>
            </a:extLst>
          </p:cNvPr>
          <p:cNvPicPr>
            <a:picLocks noChangeAspect="1"/>
          </p:cNvPicPr>
          <p:nvPr/>
        </p:nvPicPr>
        <p:blipFill rotWithShape="1">
          <a:blip r:embed="rId5"/>
          <a:srcRect t="8899" b="12668"/>
          <a:stretch/>
        </p:blipFill>
        <p:spPr>
          <a:xfrm>
            <a:off x="4154596" y="2773789"/>
            <a:ext cx="2853769" cy="2330438"/>
          </a:xfrm>
          <a:prstGeom prst="rect">
            <a:avLst/>
          </a:prstGeom>
        </p:spPr>
      </p:pic>
      <p:sp>
        <p:nvSpPr>
          <p:cNvPr id="8" name="文本框 7">
            <a:extLst>
              <a:ext uri="{FF2B5EF4-FFF2-40B4-BE49-F238E27FC236}">
                <a16:creationId xmlns:a16="http://schemas.microsoft.com/office/drawing/2014/main" id="{B6CA73C4-6304-4ECB-9A04-91F12043673A}"/>
              </a:ext>
            </a:extLst>
          </p:cNvPr>
          <p:cNvSpPr txBox="1"/>
          <p:nvPr/>
        </p:nvSpPr>
        <p:spPr>
          <a:xfrm>
            <a:off x="4267829" y="5213225"/>
            <a:ext cx="2740536" cy="561692"/>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如图所示：一个</a:t>
            </a:r>
            <a:r>
              <a:rPr lang="en-US" altLang="zh-CN" sz="1000" dirty="0">
                <a:latin typeface="微软雅黑" panose="020B0503020204020204" pitchFamily="34" charset="-122"/>
                <a:ea typeface="微软雅黑" panose="020B0503020204020204" pitchFamily="34" charset="-122"/>
              </a:rPr>
              <a:t>55</a:t>
            </a:r>
            <a:r>
              <a:rPr lang="zh-CN" altLang="en-US" sz="1000" dirty="0">
                <a:latin typeface="微软雅黑" panose="020B0503020204020204" pitchFamily="34" charset="-122"/>
                <a:ea typeface="微软雅黑" panose="020B0503020204020204" pitchFamily="34" charset="-122"/>
              </a:rPr>
              <a:t>岁男性肝移植术后肺部</a:t>
            </a:r>
            <a:r>
              <a:rPr lang="en-US" altLang="zh-CN" sz="1000" dirty="0">
                <a:latin typeface="微软雅黑" panose="020B0503020204020204" pitchFamily="34" charset="-122"/>
                <a:ea typeface="微软雅黑" panose="020B0503020204020204" pitchFamily="34" charset="-122"/>
              </a:rPr>
              <a:t>CT</a:t>
            </a:r>
            <a:r>
              <a:rPr lang="zh-CN" altLang="en-US" sz="1000" dirty="0">
                <a:latin typeface="微软雅黑" panose="020B0503020204020204" pitchFamily="34" charset="-122"/>
                <a:ea typeface="微软雅黑" panose="020B0503020204020204" pitchFamily="34" charset="-122"/>
              </a:rPr>
              <a:t>影像学表现。左肺上叶显示由于侵袭性肺曲霉病导致的</a:t>
            </a:r>
            <a:r>
              <a:rPr lang="zh-CN" altLang="en-US" sz="1050" b="1" dirty="0">
                <a:latin typeface="微软雅黑" panose="020B0503020204020204" pitchFamily="34" charset="-122"/>
                <a:ea typeface="微软雅黑" panose="020B0503020204020204" pitchFamily="34" charset="-122"/>
              </a:rPr>
              <a:t>空腔（圆圈）和磨玻璃影（箭头）</a:t>
            </a:r>
            <a:endParaRPr lang="zh-CN" altLang="en-US" sz="1000"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657E231E-4EAA-4A64-ACDF-0F3E01B48FA4}"/>
              </a:ext>
            </a:extLst>
          </p:cNvPr>
          <p:cNvPicPr>
            <a:picLocks noChangeAspect="1"/>
          </p:cNvPicPr>
          <p:nvPr/>
        </p:nvPicPr>
        <p:blipFill rotWithShape="1">
          <a:blip r:embed="rId6"/>
          <a:srcRect t="13720" b="16432"/>
          <a:stretch/>
        </p:blipFill>
        <p:spPr>
          <a:xfrm>
            <a:off x="7624979" y="2732919"/>
            <a:ext cx="3853121" cy="2371307"/>
          </a:xfrm>
          <a:prstGeom prst="rect">
            <a:avLst/>
          </a:prstGeom>
        </p:spPr>
      </p:pic>
      <p:sp>
        <p:nvSpPr>
          <p:cNvPr id="10" name="文本框 9">
            <a:extLst>
              <a:ext uri="{FF2B5EF4-FFF2-40B4-BE49-F238E27FC236}">
                <a16:creationId xmlns:a16="http://schemas.microsoft.com/office/drawing/2014/main" id="{2F8E0A34-6722-4618-B88C-A0A98759EC2B}"/>
              </a:ext>
            </a:extLst>
          </p:cNvPr>
          <p:cNvSpPr txBox="1"/>
          <p:nvPr/>
        </p:nvSpPr>
        <p:spPr>
          <a:xfrm>
            <a:off x="7624978" y="5225669"/>
            <a:ext cx="3853121" cy="553998"/>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如图所示：一个</a:t>
            </a:r>
            <a:r>
              <a:rPr lang="en-US" altLang="zh-CN" sz="1000" dirty="0">
                <a:latin typeface="微软雅黑" panose="020B0503020204020204" pitchFamily="34" charset="-122"/>
                <a:ea typeface="微软雅黑" panose="020B0503020204020204" pitchFamily="34" charset="-122"/>
              </a:rPr>
              <a:t>43</a:t>
            </a:r>
            <a:r>
              <a:rPr lang="zh-CN" altLang="en-US" sz="1000" dirty="0">
                <a:latin typeface="微软雅黑" panose="020B0503020204020204" pitchFamily="34" charset="-122"/>
                <a:ea typeface="微软雅黑" panose="020B0503020204020204" pitchFamily="34" charset="-122"/>
              </a:rPr>
              <a:t>岁男性肝移植术后</a:t>
            </a:r>
            <a:r>
              <a:rPr lang="en-US" altLang="zh-CN" sz="1000" dirty="0">
                <a:latin typeface="微软雅黑" panose="020B0503020204020204" pitchFamily="34" charset="-122"/>
                <a:ea typeface="微软雅黑" panose="020B0503020204020204" pitchFamily="34" charset="-122"/>
              </a:rPr>
              <a:t>CT</a:t>
            </a:r>
            <a:r>
              <a:rPr lang="zh-CN" altLang="en-US" sz="1000" dirty="0">
                <a:latin typeface="微软雅黑" panose="020B0503020204020204" pitchFamily="34" charset="-122"/>
                <a:ea typeface="微软雅黑" panose="020B0503020204020204" pitchFamily="34" charset="-122"/>
              </a:rPr>
              <a:t>影像学表现。</a:t>
            </a:r>
            <a:r>
              <a:rPr lang="en-US" altLang="zh-CN" sz="1000" dirty="0">
                <a:latin typeface="微软雅黑" panose="020B0503020204020204" pitchFamily="34" charset="-122"/>
                <a:ea typeface="微软雅黑" panose="020B0503020204020204" pitchFamily="34" charset="-122"/>
              </a:rPr>
              <a:t>A</a:t>
            </a:r>
            <a:r>
              <a:rPr lang="zh-CN" altLang="en-US" sz="1000" dirty="0">
                <a:latin typeface="微软雅黑" panose="020B0503020204020204" pitchFamily="34" charset="-122"/>
                <a:ea typeface="微软雅黑" panose="020B0503020204020204" pitchFamily="34" charset="-122"/>
              </a:rPr>
              <a:t>）移植后</a:t>
            </a:r>
            <a:r>
              <a:rPr lang="en-US" altLang="zh-CN" sz="1000" dirty="0">
                <a:latin typeface="微软雅黑" panose="020B0503020204020204" pitchFamily="34" charset="-122"/>
                <a:ea typeface="微软雅黑" panose="020B0503020204020204" pitchFamily="34" charset="-122"/>
              </a:rPr>
              <a:t>3</a:t>
            </a:r>
            <a:r>
              <a:rPr lang="zh-CN" altLang="en-US" sz="1000" dirty="0">
                <a:latin typeface="微软雅黑" panose="020B0503020204020204" pitchFamily="34" charset="-122"/>
                <a:ea typeface="微软雅黑" panose="020B0503020204020204" pitchFamily="34" charset="-122"/>
              </a:rPr>
              <a:t>周由于侵袭性肺曲霉病导致的不规则浸润。 </a:t>
            </a:r>
            <a:r>
              <a:rPr lang="en-US" altLang="zh-CN" sz="1000" dirty="0">
                <a:latin typeface="微软雅黑" panose="020B0503020204020204" pitchFamily="34" charset="-122"/>
                <a:ea typeface="微软雅黑" panose="020B0503020204020204" pitchFamily="34" charset="-122"/>
              </a:rPr>
              <a:t>B) </a:t>
            </a:r>
            <a:r>
              <a:rPr lang="zh-CN" altLang="en-US" sz="1000" dirty="0">
                <a:latin typeface="微软雅黑" panose="020B0503020204020204" pitchFamily="34" charset="-122"/>
                <a:ea typeface="微软雅黑" panose="020B0503020204020204" pitchFamily="34" charset="-122"/>
              </a:rPr>
              <a:t>由于感染的进展转变为空洞</a:t>
            </a:r>
            <a:endParaRPr lang="zh-CN" altLang="en-US" sz="10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F93AB38-F296-4132-8036-017F91D8970A}"/>
              </a:ext>
            </a:extLst>
          </p:cNvPr>
          <p:cNvSpPr txBox="1"/>
          <p:nvPr/>
        </p:nvSpPr>
        <p:spPr>
          <a:xfrm>
            <a:off x="538713" y="1061226"/>
            <a:ext cx="10894946" cy="130074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土耳其学者</a:t>
            </a:r>
            <a:r>
              <a:rPr lang="en-US" altLang="zh-CN" sz="1200" dirty="0" err="1">
                <a:latin typeface="微软雅黑" panose="020B0503020204020204" pitchFamily="34" charset="-122"/>
                <a:ea typeface="微软雅黑" panose="020B0503020204020204" pitchFamily="34" charset="-122"/>
              </a:rPr>
              <a:t>Koray</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Hekimoglu</a:t>
            </a:r>
            <a:r>
              <a:rPr lang="zh-CN" altLang="en-US" sz="1200" dirty="0">
                <a:latin typeface="微软雅黑" panose="020B0503020204020204" pitchFamily="34" charset="-122"/>
                <a:ea typeface="微软雅黑" panose="020B0503020204020204" pitchFamily="34" charset="-122"/>
              </a:rPr>
              <a:t>等人</a:t>
            </a:r>
            <a:r>
              <a:rPr lang="en-US" altLang="zh-CN" sz="1200" baseline="30000" dirty="0">
                <a:latin typeface="微软雅黑" panose="020B0503020204020204" pitchFamily="34" charset="-122"/>
                <a:ea typeface="微软雅黑" panose="020B0503020204020204" pitchFamily="34" charset="-122"/>
              </a:rPr>
              <a:t>18</a:t>
            </a:r>
            <a:r>
              <a:rPr lang="zh-CN" altLang="en-US" sz="1200" dirty="0">
                <a:latin typeface="微软雅黑" panose="020B0503020204020204" pitchFamily="34" charset="-122"/>
                <a:ea typeface="微软雅黑" panose="020B0503020204020204" pitchFamily="34" charset="-122"/>
              </a:rPr>
              <a:t>对作者医学中心</a:t>
            </a:r>
            <a:r>
              <a:rPr lang="en-US" altLang="zh-CN" sz="1200" dirty="0">
                <a:latin typeface="微软雅黑" panose="020B0503020204020204" pitchFamily="34" charset="-122"/>
                <a:ea typeface="微软雅黑" panose="020B0503020204020204" pitchFamily="34" charset="-122"/>
              </a:rPr>
              <a:t>2011</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月</a:t>
            </a:r>
            <a:r>
              <a:rPr lang="en-US" altLang="zh-CN" sz="1200" dirty="0">
                <a:latin typeface="微软雅黑" panose="020B0503020204020204" pitchFamily="34" charset="-122"/>
                <a:ea typeface="微软雅黑" panose="020B0503020204020204" pitchFamily="34" charset="-122"/>
              </a:rPr>
              <a:t>-2016</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9</a:t>
            </a:r>
            <a:r>
              <a:rPr lang="zh-CN" altLang="en-US" sz="1200" dirty="0">
                <a:latin typeface="微软雅黑" panose="020B0503020204020204" pitchFamily="34" charset="-122"/>
                <a:ea typeface="微软雅黑" panose="020B0503020204020204" pitchFamily="34" charset="-122"/>
              </a:rPr>
              <a:t>月，开展的</a:t>
            </a:r>
            <a:r>
              <a:rPr lang="en-US" altLang="zh-CN" sz="1200" dirty="0">
                <a:latin typeface="微软雅黑" panose="020B0503020204020204" pitchFamily="34" charset="-122"/>
                <a:ea typeface="微软雅黑" panose="020B0503020204020204" pitchFamily="34" charset="-122"/>
              </a:rPr>
              <a:t>784</a:t>
            </a:r>
            <a:r>
              <a:rPr lang="zh-CN" altLang="en-US" sz="1200" dirty="0">
                <a:latin typeface="微软雅黑" panose="020B0503020204020204" pitchFamily="34" charset="-122"/>
                <a:ea typeface="微软雅黑" panose="020B0503020204020204" pitchFamily="34" charset="-122"/>
              </a:rPr>
              <a:t>例实体器官移植患者进行回顾性分析（其中包含 </a:t>
            </a:r>
            <a:r>
              <a:rPr lang="en-US" altLang="zh-CN" sz="1200" dirty="0">
                <a:latin typeface="微软雅黑" panose="020B0503020204020204" pitchFamily="34" charset="-122"/>
                <a:ea typeface="微软雅黑" panose="020B0503020204020204" pitchFamily="34" charset="-122"/>
              </a:rPr>
              <a:t>550</a:t>
            </a:r>
            <a:r>
              <a:rPr lang="zh-CN" altLang="en-US" sz="1200" dirty="0">
                <a:latin typeface="微软雅黑" panose="020B0503020204020204" pitchFamily="34" charset="-122"/>
                <a:ea typeface="微软雅黑" panose="020B0503020204020204" pitchFamily="34" charset="-122"/>
              </a:rPr>
              <a:t>例肾移植，</a:t>
            </a:r>
            <a:r>
              <a:rPr lang="en-US" altLang="zh-CN" sz="1200" dirty="0">
                <a:latin typeface="微软雅黑" panose="020B0503020204020204" pitchFamily="34" charset="-122"/>
                <a:ea typeface="微软雅黑" panose="020B0503020204020204" pitchFamily="34" charset="-122"/>
              </a:rPr>
              <a:t>164</a:t>
            </a:r>
            <a:r>
              <a:rPr lang="zh-CN" altLang="en-US" sz="1200" dirty="0">
                <a:latin typeface="微软雅黑" panose="020B0503020204020204" pitchFamily="34" charset="-122"/>
                <a:ea typeface="微软雅黑" panose="020B0503020204020204" pitchFamily="34" charset="-122"/>
              </a:rPr>
              <a:t>例肝移植和</a:t>
            </a:r>
            <a:r>
              <a:rPr lang="en-US" altLang="zh-CN" sz="1200" dirty="0">
                <a:latin typeface="微软雅黑" panose="020B0503020204020204" pitchFamily="34" charset="-122"/>
                <a:ea typeface="微软雅黑" panose="020B0503020204020204" pitchFamily="34" charset="-122"/>
              </a:rPr>
              <a:t>67</a:t>
            </a:r>
            <a:r>
              <a:rPr lang="zh-CN" altLang="en-US" sz="1200" dirty="0">
                <a:latin typeface="微软雅黑" panose="020B0503020204020204" pitchFamily="34" charset="-122"/>
                <a:ea typeface="微软雅黑" panose="020B0503020204020204" pitchFamily="34" charset="-122"/>
              </a:rPr>
              <a:t>例心脏移植）。其中</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位患者确证为侵袭性肺曲霉病，</a:t>
            </a:r>
            <a:r>
              <a:rPr lang="zh-CN" altLang="en-US" sz="1400" b="1" dirty="0">
                <a:latin typeface="微软雅黑" panose="020B0503020204020204" pitchFamily="34" charset="-122"/>
                <a:ea typeface="微软雅黑" panose="020B0503020204020204" pitchFamily="34" charset="-122"/>
              </a:rPr>
              <a:t>作者对患者的肺部影像学表现进行了分析：最为常见的</a:t>
            </a:r>
            <a:r>
              <a:rPr lang="en-US" altLang="zh-CN" sz="1400" b="1" dirty="0">
                <a:latin typeface="微软雅黑" panose="020B0503020204020204" pitchFamily="34" charset="-122"/>
                <a:ea typeface="微软雅黑" panose="020B0503020204020204" pitchFamily="34" charset="-122"/>
              </a:rPr>
              <a:t>CT</a:t>
            </a:r>
            <a:r>
              <a:rPr lang="zh-CN" altLang="en-US" sz="1400" b="1" dirty="0">
                <a:latin typeface="微软雅黑" panose="020B0503020204020204" pitchFamily="34" charset="-122"/>
                <a:ea typeface="微软雅黑" panose="020B0503020204020204" pitchFamily="34" charset="-122"/>
              </a:rPr>
              <a:t>影像学类型是磨玻璃影（</a:t>
            </a:r>
            <a:r>
              <a:rPr lang="en-US" altLang="zh-CN" sz="1400" b="1" dirty="0">
                <a:latin typeface="微软雅黑" panose="020B0503020204020204" pitchFamily="34" charset="-122"/>
                <a:ea typeface="微软雅黑" panose="020B0503020204020204" pitchFamily="34" charset="-122"/>
              </a:rPr>
              <a:t>GGO</a:t>
            </a:r>
            <a:r>
              <a:rPr lang="zh-CN" altLang="en-US" sz="1400" b="1" dirty="0">
                <a:latin typeface="微软雅黑" panose="020B0503020204020204" pitchFamily="34" charset="-122"/>
                <a:ea typeface="微软雅黑" panose="020B0503020204020204" pitchFamily="34" charset="-122"/>
              </a:rPr>
              <a:t>）和不规则的结节，约占总患者的</a:t>
            </a:r>
            <a:r>
              <a:rPr lang="en-US" altLang="zh-CN" sz="1400" b="1" dirty="0">
                <a:latin typeface="微软雅黑" panose="020B0503020204020204" pitchFamily="34" charset="-122"/>
                <a:ea typeface="微软雅黑" panose="020B0503020204020204" pitchFamily="34" charset="-122"/>
              </a:rPr>
              <a:t>80%</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12/15</a:t>
            </a:r>
            <a:r>
              <a:rPr lang="zh-CN" altLang="en-US" sz="1400" b="1" dirty="0">
                <a:latin typeface="微软雅黑" panose="020B0503020204020204" pitchFamily="34" charset="-122"/>
                <a:ea typeface="微软雅黑" panose="020B0503020204020204" pitchFamily="34" charset="-122"/>
              </a:rPr>
              <a:t>）；其后依次是规则的结节（</a:t>
            </a:r>
            <a:r>
              <a:rPr lang="en-US" altLang="zh-CN" sz="1400" b="1" dirty="0">
                <a:latin typeface="微软雅黑" panose="020B0503020204020204" pitchFamily="34" charset="-122"/>
                <a:ea typeface="微软雅黑" panose="020B0503020204020204" pitchFamily="34" charset="-122"/>
              </a:rPr>
              <a:t>73%</a:t>
            </a:r>
            <a:r>
              <a:rPr lang="zh-CN" altLang="en-US" sz="1400" b="1" dirty="0">
                <a:latin typeface="微软雅黑" panose="020B0503020204020204" pitchFamily="34" charset="-122"/>
                <a:ea typeface="微软雅黑" panose="020B0503020204020204" pitchFamily="34" charset="-122"/>
              </a:rPr>
              <a:t>）和肺段实变和空洞（</a:t>
            </a:r>
            <a:r>
              <a:rPr lang="en-US" altLang="zh-CN" sz="1400" b="1" dirty="0">
                <a:latin typeface="微软雅黑" panose="020B0503020204020204" pitchFamily="34" charset="-122"/>
                <a:ea typeface="微软雅黑" panose="020B0503020204020204" pitchFamily="34" charset="-122"/>
              </a:rPr>
              <a:t>26%</a:t>
            </a:r>
            <a:r>
              <a:rPr lang="zh-CN" altLang="en-US" sz="1400" b="1" dirty="0">
                <a:latin typeface="微软雅黑" panose="020B0503020204020204" pitchFamily="34" charset="-122"/>
                <a:ea typeface="微软雅黑" panose="020B0503020204020204" pitchFamily="34" charset="-122"/>
              </a:rPr>
              <a:t>）；树丫征 （</a:t>
            </a:r>
            <a:r>
              <a:rPr lang="en-US" altLang="zh-CN" sz="1400" b="1" dirty="0">
                <a:latin typeface="微软雅黑" panose="020B0503020204020204" pitchFamily="34" charset="-122"/>
                <a:ea typeface="微软雅黑" panose="020B0503020204020204" pitchFamily="34" charset="-122"/>
              </a:rPr>
              <a:t>20%</a:t>
            </a:r>
            <a:r>
              <a:rPr lang="zh-CN" altLang="en-US" sz="14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其中</a:t>
            </a:r>
            <a:r>
              <a:rPr lang="en-US" altLang="zh-CN" sz="12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位患者的（规则</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不规则的）结节周围伴有晕征（</a:t>
            </a:r>
            <a:r>
              <a:rPr lang="en-US" altLang="zh-CN" sz="1200" dirty="0">
                <a:latin typeface="微软雅黑" panose="020B0503020204020204" pitchFamily="34" charset="-122"/>
                <a:ea typeface="微软雅黑" panose="020B0503020204020204" pitchFamily="34" charset="-122"/>
              </a:rPr>
              <a:t>Halo Sign</a:t>
            </a:r>
            <a:r>
              <a:rPr lang="zh-CN" altLang="en-US" sz="1200" dirty="0">
                <a:latin typeface="微软雅黑" panose="020B0503020204020204" pitchFamily="34" charset="-122"/>
                <a:ea typeface="微软雅黑" panose="020B0503020204020204" pitchFamily="34" charset="-122"/>
              </a:rPr>
              <a:t>）</a:t>
            </a:r>
          </a:p>
        </p:txBody>
      </p:sp>
      <p:cxnSp>
        <p:nvCxnSpPr>
          <p:cNvPr id="3" name="直接连接符 2">
            <a:extLst>
              <a:ext uri="{FF2B5EF4-FFF2-40B4-BE49-F238E27FC236}">
                <a16:creationId xmlns:a16="http://schemas.microsoft.com/office/drawing/2014/main" id="{CE45FCB1-DFA7-43EB-A5C6-48993040FFE2}"/>
              </a:ext>
            </a:extLst>
          </p:cNvPr>
          <p:cNvCxnSpPr/>
          <p:nvPr/>
        </p:nvCxnSpPr>
        <p:spPr>
          <a:xfrm>
            <a:off x="938596" y="2520934"/>
            <a:ext cx="10539503" cy="0"/>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A6B3B2E2-7038-497E-A7A8-F8B404BA450D}"/>
              </a:ext>
            </a:extLst>
          </p:cNvPr>
          <p:cNvCxnSpPr/>
          <p:nvPr/>
        </p:nvCxnSpPr>
        <p:spPr>
          <a:xfrm>
            <a:off x="938596" y="6022015"/>
            <a:ext cx="1053950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5163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122687" y="334012"/>
            <a:ext cx="957993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气道标本曲霉培养阳性在不同</a:t>
            </a:r>
            <a:r>
              <a:rPr lang="en-US" altLang="zh-CN" sz="2000" b="1" dirty="0">
                <a:latin typeface="微软雅黑" panose="020B0503020204020204" pitchFamily="34" charset="-122"/>
                <a:ea typeface="微软雅黑" panose="020B0503020204020204" pitchFamily="34" charset="-122"/>
              </a:rPr>
              <a:t>SOT</a:t>
            </a:r>
            <a:r>
              <a:rPr lang="zh-CN" altLang="en-US" sz="2000" b="1" dirty="0">
                <a:latin typeface="微软雅黑" panose="020B0503020204020204" pitchFamily="34" charset="-122"/>
                <a:ea typeface="微软雅黑" panose="020B0503020204020204" pitchFamily="34" charset="-122"/>
              </a:rPr>
              <a:t>患者中存在差异，肝脏</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心脏中伴随高阳性预测值</a:t>
            </a:r>
          </a:p>
        </p:txBody>
      </p:sp>
      <p:pic>
        <p:nvPicPr>
          <p:cNvPr id="36" name="图片 35" descr="徽标, 公司名称&#10;&#10;描述已自动生成">
            <a:extLst>
              <a:ext uri="{FF2B5EF4-FFF2-40B4-BE49-F238E27FC236}">
                <a16:creationId xmlns:a16="http://schemas.microsoft.com/office/drawing/2014/main" id="{4727933F-89E3-4C28-97FA-7697335179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11" name="文本框 10">
            <a:extLst>
              <a:ext uri="{FF2B5EF4-FFF2-40B4-BE49-F238E27FC236}">
                <a16:creationId xmlns:a16="http://schemas.microsoft.com/office/drawing/2014/main" id="{3F93AB38-F296-4132-8036-017F91D8970A}"/>
              </a:ext>
            </a:extLst>
          </p:cNvPr>
          <p:cNvSpPr txBox="1"/>
          <p:nvPr/>
        </p:nvSpPr>
        <p:spPr>
          <a:xfrm>
            <a:off x="671238" y="1001075"/>
            <a:ext cx="10894946"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在</a:t>
            </a:r>
            <a:r>
              <a:rPr lang="en-US" altLang="zh-CN" sz="1400" dirty="0">
                <a:latin typeface="微软雅黑" panose="020B0503020204020204" pitchFamily="34" charset="-122"/>
                <a:ea typeface="微软雅黑" panose="020B0503020204020204" pitchFamily="34" charset="-122"/>
              </a:rPr>
              <a:t>ESCMID-ECMM-ERS</a:t>
            </a:r>
            <a:r>
              <a:rPr lang="zh-CN" altLang="en-US" sz="1400" dirty="0">
                <a:latin typeface="微软雅黑" panose="020B0503020204020204" pitchFamily="34" charset="-122"/>
                <a:ea typeface="微软雅黑" panose="020B0503020204020204" pitchFamily="34" charset="-122"/>
              </a:rPr>
              <a:t>在</a:t>
            </a:r>
            <a:r>
              <a:rPr lang="en-US" altLang="zh-CN" sz="1400" dirty="0">
                <a:latin typeface="微软雅黑" panose="020B0503020204020204" pitchFamily="34" charset="-122"/>
                <a:ea typeface="微软雅黑" panose="020B0503020204020204" pitchFamily="34" charset="-122"/>
              </a:rPr>
              <a:t>2018</a:t>
            </a:r>
            <a:r>
              <a:rPr lang="zh-CN" altLang="en-US" sz="1400" dirty="0">
                <a:latin typeface="微软雅黑" panose="020B0503020204020204" pitchFamily="34" charset="-122"/>
                <a:ea typeface="微软雅黑" panose="020B0503020204020204" pitchFamily="34" charset="-122"/>
              </a:rPr>
              <a:t>年发布的欧洲曲霉病诊断和治疗指南</a:t>
            </a:r>
            <a:r>
              <a:rPr lang="en-US" altLang="zh-CN" sz="1400" baseline="30000" dirty="0">
                <a:latin typeface="微软雅黑" panose="020B0503020204020204" pitchFamily="34" charset="-122"/>
                <a:ea typeface="微软雅黑" panose="020B0503020204020204" pitchFamily="34" charset="-122"/>
              </a:rPr>
              <a:t>19</a:t>
            </a:r>
            <a:r>
              <a:rPr lang="zh-CN" altLang="en-US" sz="1400" dirty="0">
                <a:latin typeface="微软雅黑" panose="020B0503020204020204" pitchFamily="34" charset="-122"/>
                <a:ea typeface="微软雅黑" panose="020B0503020204020204" pitchFamily="34" charset="-122"/>
              </a:rPr>
              <a:t>中，对于非血液恶性肿瘤患者和实体器官移植患者基于气道分泌物曲霉菌培养阳性结果进行的诊断驱动治疗策略给予了如下推荐：</a:t>
            </a:r>
          </a:p>
        </p:txBody>
      </p:sp>
      <p:sp>
        <p:nvSpPr>
          <p:cNvPr id="15" name="文本框 14">
            <a:extLst>
              <a:ext uri="{FF2B5EF4-FFF2-40B4-BE49-F238E27FC236}">
                <a16:creationId xmlns:a16="http://schemas.microsoft.com/office/drawing/2014/main" id="{D3BE75BE-F02E-4559-8E3A-2E0A2D8EAAE6}"/>
              </a:ext>
            </a:extLst>
          </p:cNvPr>
          <p:cNvSpPr txBox="1"/>
          <p:nvPr/>
        </p:nvSpPr>
        <p:spPr>
          <a:xfrm>
            <a:off x="738788" y="6381238"/>
            <a:ext cx="6096000" cy="230832"/>
          </a:xfrm>
          <a:prstGeom prst="rect">
            <a:avLst/>
          </a:prstGeom>
          <a:noFill/>
        </p:spPr>
        <p:txBody>
          <a:bodyPr wrap="square">
            <a:spAutoFit/>
          </a:bodyPr>
          <a:lstStyle/>
          <a:p>
            <a:r>
              <a:rPr lang="pt-BR" altLang="zh-CN" sz="900" dirty="0"/>
              <a:t>19. A J Ullmann et al.</a:t>
            </a:r>
            <a:r>
              <a:rPr lang="en-US" altLang="zh-CN" sz="900" dirty="0"/>
              <a:t> Clin Microbiol Infect. 2018 May;24 Suppl 1:e1-e38.</a:t>
            </a:r>
            <a:endParaRPr lang="pt-BR" altLang="zh-CN" sz="900" dirty="0"/>
          </a:p>
        </p:txBody>
      </p:sp>
      <p:graphicFrame>
        <p:nvGraphicFramePr>
          <p:cNvPr id="12" name="表格 12">
            <a:extLst>
              <a:ext uri="{FF2B5EF4-FFF2-40B4-BE49-F238E27FC236}">
                <a16:creationId xmlns:a16="http://schemas.microsoft.com/office/drawing/2014/main" id="{A6843D9B-E985-495A-8273-7DB7E9DBF9B3}"/>
              </a:ext>
            </a:extLst>
          </p:cNvPr>
          <p:cNvGraphicFramePr>
            <a:graphicFrameLocks noGrp="1"/>
          </p:cNvGraphicFramePr>
          <p:nvPr>
            <p:extLst>
              <p:ext uri="{D42A27DB-BD31-4B8C-83A1-F6EECF244321}">
                <p14:modId xmlns:p14="http://schemas.microsoft.com/office/powerpoint/2010/main" val="1303525051"/>
              </p:ext>
            </p:extLst>
          </p:nvPr>
        </p:nvGraphicFramePr>
        <p:xfrm>
          <a:off x="671241" y="1734377"/>
          <a:ext cx="10894944" cy="922020"/>
        </p:xfrm>
        <a:graphic>
          <a:graphicData uri="http://schemas.openxmlformats.org/drawingml/2006/table">
            <a:tbl>
              <a:tblPr firstRow="1" bandRow="1">
                <a:tableStyleId>{073A0DAA-6AF3-43AB-8588-CEC1D06C72B9}</a:tableStyleId>
              </a:tblPr>
              <a:tblGrid>
                <a:gridCol w="1355267">
                  <a:extLst>
                    <a:ext uri="{9D8B030D-6E8A-4147-A177-3AD203B41FA5}">
                      <a16:colId xmlns:a16="http://schemas.microsoft.com/office/drawing/2014/main" val="893431952"/>
                    </a:ext>
                  </a:extLst>
                </a:gridCol>
                <a:gridCol w="1334530">
                  <a:extLst>
                    <a:ext uri="{9D8B030D-6E8A-4147-A177-3AD203B41FA5}">
                      <a16:colId xmlns:a16="http://schemas.microsoft.com/office/drawing/2014/main" val="2122702933"/>
                    </a:ext>
                  </a:extLst>
                </a:gridCol>
                <a:gridCol w="1890584">
                  <a:extLst>
                    <a:ext uri="{9D8B030D-6E8A-4147-A177-3AD203B41FA5}">
                      <a16:colId xmlns:a16="http://schemas.microsoft.com/office/drawing/2014/main" val="1656121493"/>
                    </a:ext>
                  </a:extLst>
                </a:gridCol>
                <a:gridCol w="1062681">
                  <a:extLst>
                    <a:ext uri="{9D8B030D-6E8A-4147-A177-3AD203B41FA5}">
                      <a16:colId xmlns:a16="http://schemas.microsoft.com/office/drawing/2014/main" val="3862691938"/>
                    </a:ext>
                  </a:extLst>
                </a:gridCol>
                <a:gridCol w="963827">
                  <a:extLst>
                    <a:ext uri="{9D8B030D-6E8A-4147-A177-3AD203B41FA5}">
                      <a16:colId xmlns:a16="http://schemas.microsoft.com/office/drawing/2014/main" val="2059697369"/>
                    </a:ext>
                  </a:extLst>
                </a:gridCol>
                <a:gridCol w="4288055">
                  <a:extLst>
                    <a:ext uri="{9D8B030D-6E8A-4147-A177-3AD203B41FA5}">
                      <a16:colId xmlns:a16="http://schemas.microsoft.com/office/drawing/2014/main" val="1840132583"/>
                    </a:ext>
                  </a:extLst>
                </a:gridCol>
              </a:tblGrid>
              <a:tr h="0">
                <a:tc>
                  <a:txBody>
                    <a:bodyPr/>
                    <a:lstStyle/>
                    <a:p>
                      <a:r>
                        <a:rPr lang="zh-CN" altLang="en-US" sz="1050" dirty="0">
                          <a:latin typeface="微软雅黑" panose="020B0503020204020204" pitchFamily="34" charset="-122"/>
                          <a:ea typeface="微软雅黑" panose="020B0503020204020204" pitchFamily="34" charset="-122"/>
                        </a:rPr>
                        <a:t>人群</a:t>
                      </a:r>
                    </a:p>
                  </a:txBody>
                  <a:tcPr>
                    <a:solidFill>
                      <a:srgbClr val="9E4294"/>
                    </a:solidFill>
                  </a:tcPr>
                </a:tc>
                <a:tc>
                  <a:txBody>
                    <a:bodyPr/>
                    <a:lstStyle/>
                    <a:p>
                      <a:r>
                        <a:rPr lang="zh-CN" altLang="en-US" sz="1050" dirty="0">
                          <a:latin typeface="微软雅黑" panose="020B0503020204020204" pitchFamily="34" charset="-122"/>
                          <a:ea typeface="微软雅黑" panose="020B0503020204020204" pitchFamily="34" charset="-122"/>
                        </a:rPr>
                        <a:t>目的</a:t>
                      </a:r>
                    </a:p>
                  </a:txBody>
                  <a:tcPr>
                    <a:solidFill>
                      <a:srgbClr val="9E4294"/>
                    </a:solidFill>
                  </a:tcPr>
                </a:tc>
                <a:tc>
                  <a:txBody>
                    <a:bodyPr/>
                    <a:lstStyle/>
                    <a:p>
                      <a:r>
                        <a:rPr lang="zh-CN" altLang="en-US" sz="1050" dirty="0">
                          <a:latin typeface="微软雅黑" panose="020B0503020204020204" pitchFamily="34" charset="-122"/>
                          <a:ea typeface="微软雅黑" panose="020B0503020204020204" pitchFamily="34" charset="-122"/>
                        </a:rPr>
                        <a:t>干预</a:t>
                      </a:r>
                    </a:p>
                  </a:txBody>
                  <a:tcPr>
                    <a:solidFill>
                      <a:srgbClr val="9E4294"/>
                    </a:solidFill>
                  </a:tcPr>
                </a:tc>
                <a:tc>
                  <a:txBody>
                    <a:bodyPr/>
                    <a:lstStyle/>
                    <a:p>
                      <a:r>
                        <a:rPr lang="zh-CN" altLang="en-US" sz="1050" dirty="0">
                          <a:latin typeface="微软雅黑" panose="020B0503020204020204" pitchFamily="34" charset="-122"/>
                          <a:ea typeface="微软雅黑" panose="020B0503020204020204" pitchFamily="34" charset="-122"/>
                        </a:rPr>
                        <a:t>推荐级别</a:t>
                      </a:r>
                    </a:p>
                  </a:txBody>
                  <a:tcPr>
                    <a:solidFill>
                      <a:srgbClr val="9E4294"/>
                    </a:solidFill>
                  </a:tcPr>
                </a:tc>
                <a:tc>
                  <a:txBody>
                    <a:bodyPr/>
                    <a:lstStyle/>
                    <a:p>
                      <a:r>
                        <a:rPr lang="zh-CN" altLang="en-US" sz="1050" dirty="0">
                          <a:latin typeface="微软雅黑" panose="020B0503020204020204" pitchFamily="34" charset="-122"/>
                          <a:ea typeface="微软雅黑" panose="020B0503020204020204" pitchFamily="34" charset="-122"/>
                        </a:rPr>
                        <a:t>证据等级</a:t>
                      </a:r>
                    </a:p>
                  </a:txBody>
                  <a:tcPr>
                    <a:solidFill>
                      <a:srgbClr val="9E4294"/>
                    </a:solidFill>
                  </a:tcPr>
                </a:tc>
                <a:tc>
                  <a:txBody>
                    <a:bodyPr/>
                    <a:lstStyle/>
                    <a:p>
                      <a:r>
                        <a:rPr lang="zh-CN" altLang="en-US" sz="1050" dirty="0">
                          <a:latin typeface="微软雅黑" panose="020B0503020204020204" pitchFamily="34" charset="-122"/>
                          <a:ea typeface="微软雅黑" panose="020B0503020204020204" pitchFamily="34" charset="-122"/>
                        </a:rPr>
                        <a:t>备注</a:t>
                      </a:r>
                    </a:p>
                  </a:txBody>
                  <a:tcPr>
                    <a:solidFill>
                      <a:srgbClr val="9E4294"/>
                    </a:solidFill>
                  </a:tcPr>
                </a:tc>
                <a:extLst>
                  <a:ext uri="{0D108BD9-81ED-4DB2-BD59-A6C34878D82A}">
                    <a16:rowId xmlns:a16="http://schemas.microsoft.com/office/drawing/2014/main" val="4002425742"/>
                  </a:ext>
                </a:extLst>
              </a:tr>
              <a:tr h="119820">
                <a:tc>
                  <a:txBody>
                    <a:bodyPr/>
                    <a:lstStyle/>
                    <a:p>
                      <a:r>
                        <a:rPr lang="zh-CN" altLang="en-US" sz="1050" dirty="0">
                          <a:latin typeface="微软雅黑" panose="020B0503020204020204" pitchFamily="34" charset="-122"/>
                          <a:ea typeface="微软雅黑" panose="020B0503020204020204" pitchFamily="34" charset="-122"/>
                        </a:rPr>
                        <a:t>非血液病患者</a:t>
                      </a:r>
                    </a:p>
                  </a:txBody>
                  <a:tcPr>
                    <a:noFill/>
                  </a:tcPr>
                </a:tc>
                <a:tc>
                  <a:txBody>
                    <a:bodyPr/>
                    <a:lstStyle/>
                    <a:p>
                      <a:r>
                        <a:rPr lang="zh-CN" altLang="en-US" sz="1050" dirty="0">
                          <a:latin typeface="微软雅黑" panose="020B0503020204020204" pitchFamily="34" charset="-122"/>
                          <a:ea typeface="微软雅黑" panose="020B0503020204020204" pitchFamily="34" charset="-122"/>
                        </a:rPr>
                        <a:t>侵袭性曲霉病诊断</a:t>
                      </a:r>
                    </a:p>
                  </a:txBody>
                  <a:tcPr>
                    <a:noFill/>
                  </a:tcPr>
                </a:tc>
                <a:tc>
                  <a:txBody>
                    <a:bodyPr/>
                    <a:lstStyle/>
                    <a:p>
                      <a:r>
                        <a:rPr lang="zh-CN" altLang="en-US" sz="1050" dirty="0">
                          <a:latin typeface="微软雅黑" panose="020B0503020204020204" pitchFamily="34" charset="-122"/>
                          <a:ea typeface="微软雅黑" panose="020B0503020204020204" pitchFamily="34" charset="-122"/>
                        </a:rPr>
                        <a:t>培养</a:t>
                      </a:r>
                    </a:p>
                  </a:txBody>
                  <a:tcPr>
                    <a:noFill/>
                  </a:tcPr>
                </a:tc>
                <a:tc>
                  <a:txBody>
                    <a:bodyPr/>
                    <a:lstStyle/>
                    <a:p>
                      <a:r>
                        <a:rPr lang="en-US" altLang="zh-CN" sz="1050" dirty="0">
                          <a:latin typeface="微软雅黑" panose="020B0503020204020204" pitchFamily="34" charset="-122"/>
                          <a:ea typeface="微软雅黑" panose="020B0503020204020204" pitchFamily="34" charset="-122"/>
                        </a:rPr>
                        <a:t>A</a:t>
                      </a:r>
                      <a:endParaRPr lang="zh-CN" altLang="en-US" sz="1050" dirty="0">
                        <a:latin typeface="微软雅黑" panose="020B0503020204020204" pitchFamily="34" charset="-122"/>
                        <a:ea typeface="微软雅黑" panose="020B0503020204020204" pitchFamily="34" charset="-122"/>
                      </a:endParaRPr>
                    </a:p>
                  </a:txBody>
                  <a:tcPr>
                    <a:noFill/>
                  </a:tcPr>
                </a:tc>
                <a:tc>
                  <a:txBody>
                    <a:bodyPr/>
                    <a:lstStyle/>
                    <a:p>
                      <a:r>
                        <a:rPr lang="en-US" altLang="zh-CN" sz="1050" dirty="0" err="1">
                          <a:latin typeface="微软雅黑" panose="020B0503020204020204" pitchFamily="34" charset="-122"/>
                          <a:ea typeface="微软雅黑" panose="020B0503020204020204" pitchFamily="34" charset="-122"/>
                        </a:rPr>
                        <a:t>II</a:t>
                      </a:r>
                      <a:r>
                        <a:rPr lang="en-US" altLang="zh-CN" sz="1050" baseline="-25000" dirty="0" err="1">
                          <a:latin typeface="微软雅黑" panose="020B0503020204020204" pitchFamily="34" charset="-122"/>
                          <a:ea typeface="微软雅黑" panose="020B0503020204020204" pitchFamily="34" charset="-122"/>
                        </a:rPr>
                        <a:t>h</a:t>
                      </a:r>
                      <a:endParaRPr lang="zh-CN" altLang="en-US" sz="1050" baseline="-25000" dirty="0">
                        <a:latin typeface="微软雅黑" panose="020B0503020204020204" pitchFamily="34" charset="-122"/>
                        <a:ea typeface="微软雅黑" panose="020B0503020204020204" pitchFamily="34" charset="-122"/>
                      </a:endParaRPr>
                    </a:p>
                  </a:txBody>
                  <a:tcPr>
                    <a:noFill/>
                  </a:tcPr>
                </a:tc>
                <a:tc>
                  <a:txBody>
                    <a:bodyPr/>
                    <a:lstStyle/>
                    <a:p>
                      <a:r>
                        <a:rPr lang="zh-CN" altLang="en-US" sz="1050" b="1" dirty="0">
                          <a:latin typeface="微软雅黑" panose="020B0503020204020204" pitchFamily="34" charset="-122"/>
                          <a:ea typeface="微软雅黑" panose="020B0503020204020204" pitchFamily="34" charset="-122"/>
                        </a:rPr>
                        <a:t>气道标本的曲霉菌属培养的阳性预测值（</a:t>
                      </a:r>
                      <a:r>
                        <a:rPr lang="en-US" altLang="zh-CN" sz="1050" b="1" dirty="0">
                          <a:latin typeface="微软雅黑" panose="020B0503020204020204" pitchFamily="34" charset="-122"/>
                          <a:ea typeface="微软雅黑" panose="020B0503020204020204" pitchFamily="34" charset="-122"/>
                        </a:rPr>
                        <a:t>PPV</a:t>
                      </a:r>
                      <a:r>
                        <a:rPr lang="zh-CN" altLang="en-US" sz="1050" b="1" dirty="0">
                          <a:latin typeface="微软雅黑" panose="020B0503020204020204" pitchFamily="34" charset="-122"/>
                          <a:ea typeface="微软雅黑" panose="020B0503020204020204" pitchFamily="34" charset="-122"/>
                        </a:rPr>
                        <a:t>）低</a:t>
                      </a:r>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BAL</a:t>
                      </a:r>
                      <a:r>
                        <a:rPr lang="zh-CN" altLang="en-US" sz="1050" dirty="0">
                          <a:latin typeface="微软雅黑" panose="020B0503020204020204" pitchFamily="34" charset="-122"/>
                          <a:ea typeface="微软雅黑" panose="020B0503020204020204" pitchFamily="34" charset="-122"/>
                        </a:rPr>
                        <a:t>标本在非中性粒细胞缺乏患者中敏感性更高。</a:t>
                      </a:r>
                    </a:p>
                  </a:txBody>
                  <a:tcPr>
                    <a:noFill/>
                  </a:tcPr>
                </a:tc>
                <a:extLst>
                  <a:ext uri="{0D108BD9-81ED-4DB2-BD59-A6C34878D82A}">
                    <a16:rowId xmlns:a16="http://schemas.microsoft.com/office/drawing/2014/main" val="420232623"/>
                  </a:ext>
                </a:extLst>
              </a:tr>
              <a:tr h="119820">
                <a:tc>
                  <a:txBody>
                    <a:bodyPr/>
                    <a:lstStyle/>
                    <a:p>
                      <a:r>
                        <a:rPr lang="zh-CN" altLang="en-US" sz="1100" b="1" dirty="0">
                          <a:latin typeface="微软雅黑" panose="020B0503020204020204" pitchFamily="34" charset="-122"/>
                          <a:ea typeface="微软雅黑" panose="020B0503020204020204" pitchFamily="34" charset="-122"/>
                        </a:rPr>
                        <a:t>实体器官移植患者</a:t>
                      </a:r>
                    </a:p>
                  </a:txBody>
                  <a:tcPr>
                    <a:lnB w="12700" cap="flat" cmpd="sng" algn="ctr">
                      <a:solidFill>
                        <a:schemeClr val="tx1"/>
                      </a:solidFill>
                      <a:prstDash val="solid"/>
                      <a:round/>
                      <a:headEnd type="none" w="med" len="med"/>
                      <a:tailEnd type="none" w="med" len="med"/>
                    </a:lnB>
                    <a:solidFill>
                      <a:srgbClr val="EFE1EE"/>
                    </a:solidFill>
                  </a:tcPr>
                </a:tc>
                <a:tc>
                  <a:txBody>
                    <a:bodyPr/>
                    <a:lstStyle/>
                    <a:p>
                      <a:r>
                        <a:rPr lang="zh-CN" altLang="en-US" sz="1100" b="1" dirty="0">
                          <a:latin typeface="微软雅黑" panose="020B0503020204020204" pitchFamily="34" charset="-122"/>
                          <a:ea typeface="微软雅黑" panose="020B0503020204020204" pitchFamily="34" charset="-122"/>
                        </a:rPr>
                        <a:t>侵袭性曲霉病诊断</a:t>
                      </a:r>
                    </a:p>
                  </a:txBody>
                  <a:tcPr>
                    <a:lnB w="12700" cap="flat" cmpd="sng" algn="ctr">
                      <a:solidFill>
                        <a:schemeClr val="tx1"/>
                      </a:solidFill>
                      <a:prstDash val="solid"/>
                      <a:round/>
                      <a:headEnd type="none" w="med" len="med"/>
                      <a:tailEnd type="none" w="med" len="med"/>
                    </a:lnB>
                    <a:solidFill>
                      <a:srgbClr val="EFE1EE"/>
                    </a:solidFill>
                  </a:tcPr>
                </a:tc>
                <a:tc>
                  <a:txBody>
                    <a:bodyPr/>
                    <a:lstStyle/>
                    <a:p>
                      <a:r>
                        <a:rPr lang="zh-CN" altLang="en-US" sz="1100" b="1" dirty="0">
                          <a:latin typeface="微软雅黑" panose="020B0503020204020204" pitchFamily="34" charset="-122"/>
                          <a:ea typeface="微软雅黑" panose="020B0503020204020204" pitchFamily="34" charset="-122"/>
                        </a:rPr>
                        <a:t>气道标本培养</a:t>
                      </a:r>
                    </a:p>
                  </a:txBody>
                  <a:tcPr>
                    <a:lnB w="12700" cap="flat" cmpd="sng" algn="ctr">
                      <a:solidFill>
                        <a:schemeClr val="tx1"/>
                      </a:solidFill>
                      <a:prstDash val="solid"/>
                      <a:round/>
                      <a:headEnd type="none" w="med" len="med"/>
                      <a:tailEnd type="none" w="med" len="med"/>
                    </a:lnB>
                    <a:solidFill>
                      <a:srgbClr val="EFE1EE"/>
                    </a:solidFill>
                  </a:tcPr>
                </a:tc>
                <a:tc>
                  <a:txBody>
                    <a:bodyPr/>
                    <a:lstStyle/>
                    <a:p>
                      <a:r>
                        <a:rPr lang="en-US" altLang="zh-CN" sz="1100" b="1" dirty="0">
                          <a:latin typeface="微软雅黑" panose="020B0503020204020204" pitchFamily="34" charset="-122"/>
                          <a:ea typeface="微软雅黑" panose="020B0503020204020204" pitchFamily="34" charset="-122"/>
                        </a:rPr>
                        <a:t>D</a:t>
                      </a:r>
                      <a:endParaRPr lang="zh-CN" altLang="en-US" sz="1100" b="1"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solidFill>
                      <a:srgbClr val="EFE1EE"/>
                    </a:solidFill>
                  </a:tcPr>
                </a:tc>
                <a:tc>
                  <a:txBody>
                    <a:bodyPr/>
                    <a:lstStyle/>
                    <a:p>
                      <a:r>
                        <a:rPr lang="en-US" altLang="zh-CN" sz="1100" b="1" dirty="0">
                          <a:latin typeface="微软雅黑" panose="020B0503020204020204" pitchFamily="34" charset="-122"/>
                          <a:ea typeface="微软雅黑" panose="020B0503020204020204" pitchFamily="34" charset="-122"/>
                        </a:rPr>
                        <a:t>II</a:t>
                      </a:r>
                      <a:endParaRPr lang="zh-CN" altLang="en-US" sz="1100" b="1"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solidFill>
                      <a:srgbClr val="EFE1EE"/>
                    </a:solidFill>
                  </a:tcPr>
                </a:tc>
                <a:tc>
                  <a:txBody>
                    <a:bodyPr/>
                    <a:lstStyle/>
                    <a:p>
                      <a:r>
                        <a:rPr lang="zh-CN" altLang="en-US" sz="1100" b="1" dirty="0">
                          <a:latin typeface="微软雅黑" panose="020B0503020204020204" pitchFamily="34" charset="-122"/>
                          <a:ea typeface="微软雅黑" panose="020B0503020204020204" pitchFamily="34" charset="-122"/>
                        </a:rPr>
                        <a:t>低敏感性和低特异性</a:t>
                      </a:r>
                    </a:p>
                  </a:txBody>
                  <a:tcPr>
                    <a:lnB w="12700" cap="flat" cmpd="sng" algn="ctr">
                      <a:solidFill>
                        <a:schemeClr val="tx1"/>
                      </a:solidFill>
                      <a:prstDash val="solid"/>
                      <a:round/>
                      <a:headEnd type="none" w="med" len="med"/>
                      <a:tailEnd type="none" w="med" len="med"/>
                    </a:lnB>
                    <a:solidFill>
                      <a:srgbClr val="EFE1EE"/>
                    </a:solidFill>
                  </a:tcPr>
                </a:tc>
                <a:extLst>
                  <a:ext uri="{0D108BD9-81ED-4DB2-BD59-A6C34878D82A}">
                    <a16:rowId xmlns:a16="http://schemas.microsoft.com/office/drawing/2014/main" val="911193728"/>
                  </a:ext>
                </a:extLst>
              </a:tr>
            </a:tbl>
          </a:graphicData>
        </a:graphic>
      </p:graphicFrame>
      <p:sp>
        <p:nvSpPr>
          <p:cNvPr id="9" name="文本框 8">
            <a:extLst>
              <a:ext uri="{FF2B5EF4-FFF2-40B4-BE49-F238E27FC236}">
                <a16:creationId xmlns:a16="http://schemas.microsoft.com/office/drawing/2014/main" id="{EF0C5C6E-0D8B-49D4-9C3F-E56AB0E680F5}"/>
              </a:ext>
            </a:extLst>
          </p:cNvPr>
          <p:cNvSpPr txBox="1"/>
          <p:nvPr/>
        </p:nvSpPr>
        <p:spPr>
          <a:xfrm>
            <a:off x="738788" y="6523988"/>
            <a:ext cx="3789366" cy="338554"/>
          </a:xfrm>
          <a:prstGeom prst="rect">
            <a:avLst/>
          </a:prstGeom>
          <a:noFill/>
        </p:spPr>
        <p:txBody>
          <a:bodyPr wrap="square">
            <a:spAutoFit/>
          </a:bodyPr>
          <a:lstStyle/>
          <a:p>
            <a:r>
              <a:rPr lang="en-US" altLang="zh-CN" sz="800" dirty="0"/>
              <a:t>13. Shahid Husain  , Jose F Camargo. Clin Transplant. 2019 Sep;33(9):e13544.</a:t>
            </a:r>
            <a:endParaRPr lang="fr-FR" altLang="zh-CN" sz="800" dirty="0"/>
          </a:p>
          <a:p>
            <a:endParaRPr lang="en-US" altLang="zh-CN" sz="800" dirty="0"/>
          </a:p>
        </p:txBody>
      </p:sp>
      <p:pic>
        <p:nvPicPr>
          <p:cNvPr id="10" name="Picture 2" descr="Guidelines and Opinions | American Society of Transplantation">
            <a:extLst>
              <a:ext uri="{FF2B5EF4-FFF2-40B4-BE49-F238E27FC236}">
                <a16:creationId xmlns:a16="http://schemas.microsoft.com/office/drawing/2014/main" id="{584C946D-54E9-4F90-893F-8B469CD38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669" y="3103041"/>
            <a:ext cx="2960087" cy="512717"/>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2FD8D336-E202-47FC-99D2-D977B95F5E56}"/>
              </a:ext>
            </a:extLst>
          </p:cNvPr>
          <p:cNvSpPr/>
          <p:nvPr/>
        </p:nvSpPr>
        <p:spPr>
          <a:xfrm>
            <a:off x="4086025" y="2965623"/>
            <a:ext cx="4065373" cy="1064682"/>
          </a:xfrm>
          <a:prstGeom prst="downArrow">
            <a:avLst>
              <a:gd name="adj1" fmla="val 84043"/>
              <a:gd name="adj2" fmla="val 50000"/>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DCC35B8F-F583-4351-8EB3-824DD9BDEBC9}"/>
              </a:ext>
            </a:extLst>
          </p:cNvPr>
          <p:cNvSpPr txBox="1"/>
          <p:nvPr/>
        </p:nvSpPr>
        <p:spPr>
          <a:xfrm>
            <a:off x="671241" y="4143423"/>
            <a:ext cx="10894946"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AST</a:t>
            </a:r>
            <a:r>
              <a:rPr lang="zh-CN" altLang="en-US" sz="1200" dirty="0">
                <a:latin typeface="微软雅黑" panose="020B0503020204020204" pitchFamily="34" charset="-122"/>
                <a:ea typeface="微软雅黑" panose="020B0503020204020204" pitchFamily="34" charset="-122"/>
              </a:rPr>
              <a:t>实体器官移植患者侵袭性曲霉病临床指南</a:t>
            </a:r>
            <a:r>
              <a:rPr lang="en-US" altLang="zh-CN" sz="1200" baseline="30000" dirty="0">
                <a:latin typeface="微软雅黑" panose="020B0503020204020204" pitchFamily="34" charset="-122"/>
                <a:ea typeface="微软雅黑" panose="020B0503020204020204" pitchFamily="34" charset="-122"/>
              </a:rPr>
              <a:t>13</a:t>
            </a:r>
            <a:r>
              <a:rPr lang="zh-CN" altLang="en-US" sz="1200" dirty="0">
                <a:latin typeface="微软雅黑" panose="020B0503020204020204" pitchFamily="34" charset="-122"/>
                <a:ea typeface="微软雅黑" panose="020B0503020204020204" pitchFamily="34" charset="-122"/>
              </a:rPr>
              <a:t>中对于气道标本在不同类型实体器官移植患者中的应用价值给予不同的评价</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graphicFrame>
        <p:nvGraphicFramePr>
          <p:cNvPr id="16" name="表格 12">
            <a:extLst>
              <a:ext uri="{FF2B5EF4-FFF2-40B4-BE49-F238E27FC236}">
                <a16:creationId xmlns:a16="http://schemas.microsoft.com/office/drawing/2014/main" id="{734C65D2-E0D4-4692-9532-A879EC5E81AC}"/>
              </a:ext>
            </a:extLst>
          </p:cNvPr>
          <p:cNvGraphicFramePr>
            <a:graphicFrameLocks noGrp="1"/>
          </p:cNvGraphicFramePr>
          <p:nvPr>
            <p:extLst>
              <p:ext uri="{D42A27DB-BD31-4B8C-83A1-F6EECF244321}">
                <p14:modId xmlns:p14="http://schemas.microsoft.com/office/powerpoint/2010/main" val="1096828891"/>
              </p:ext>
            </p:extLst>
          </p:nvPr>
        </p:nvGraphicFramePr>
        <p:xfrm>
          <a:off x="738788" y="4509326"/>
          <a:ext cx="10827397" cy="1577340"/>
        </p:xfrm>
        <a:graphic>
          <a:graphicData uri="http://schemas.openxmlformats.org/drawingml/2006/table">
            <a:tbl>
              <a:tblPr firstRow="1" bandRow="1">
                <a:tableStyleId>{073A0DAA-6AF3-43AB-8588-CEC1D06C72B9}</a:tableStyleId>
              </a:tblPr>
              <a:tblGrid>
                <a:gridCol w="1870036">
                  <a:extLst>
                    <a:ext uri="{9D8B030D-6E8A-4147-A177-3AD203B41FA5}">
                      <a16:colId xmlns:a16="http://schemas.microsoft.com/office/drawing/2014/main" val="893431952"/>
                    </a:ext>
                  </a:extLst>
                </a:gridCol>
                <a:gridCol w="8957361">
                  <a:extLst>
                    <a:ext uri="{9D8B030D-6E8A-4147-A177-3AD203B41FA5}">
                      <a16:colId xmlns:a16="http://schemas.microsoft.com/office/drawing/2014/main" val="1840132583"/>
                    </a:ext>
                  </a:extLst>
                </a:gridCol>
              </a:tblGrid>
              <a:tr h="0">
                <a:tc>
                  <a:txBody>
                    <a:bodyPr/>
                    <a:lstStyle/>
                    <a:p>
                      <a:r>
                        <a:rPr lang="zh-CN" altLang="en-US" sz="1050" dirty="0">
                          <a:latin typeface="微软雅黑" panose="020B0503020204020204" pitchFamily="34" charset="-122"/>
                          <a:ea typeface="微软雅黑" panose="020B0503020204020204" pitchFamily="34" charset="-122"/>
                        </a:rPr>
                        <a:t>人群</a:t>
                      </a:r>
                    </a:p>
                  </a:txBody>
                  <a:tcPr>
                    <a:solidFill>
                      <a:srgbClr val="9E4294"/>
                    </a:solidFill>
                  </a:tcPr>
                </a:tc>
                <a:tc>
                  <a:txBody>
                    <a:bodyPr/>
                    <a:lstStyle/>
                    <a:p>
                      <a:r>
                        <a:rPr lang="zh-CN" altLang="en-US" sz="1050" dirty="0">
                          <a:latin typeface="微软雅黑" panose="020B0503020204020204" pitchFamily="34" charset="-122"/>
                          <a:ea typeface="微软雅黑" panose="020B0503020204020204" pitchFamily="34" charset="-122"/>
                        </a:rPr>
                        <a:t>对于侵袭性曲霉病的诊断价值</a:t>
                      </a:r>
                    </a:p>
                  </a:txBody>
                  <a:tcPr>
                    <a:solidFill>
                      <a:srgbClr val="9E4294"/>
                    </a:solidFill>
                  </a:tcPr>
                </a:tc>
                <a:extLst>
                  <a:ext uri="{0D108BD9-81ED-4DB2-BD59-A6C34878D82A}">
                    <a16:rowId xmlns:a16="http://schemas.microsoft.com/office/drawing/2014/main" val="4002425742"/>
                  </a:ext>
                </a:extLst>
              </a:tr>
              <a:tr h="119820">
                <a:tc>
                  <a:txBody>
                    <a:bodyPr/>
                    <a:lstStyle/>
                    <a:p>
                      <a:r>
                        <a:rPr lang="zh-CN" altLang="en-US" sz="1050" b="0" dirty="0">
                          <a:latin typeface="微软雅黑" panose="020B0503020204020204" pitchFamily="34" charset="-122"/>
                          <a:ea typeface="微软雅黑" panose="020B0503020204020204" pitchFamily="34" charset="-122"/>
                        </a:rPr>
                        <a:t>肺移植</a:t>
                      </a:r>
                    </a:p>
                  </a:txBody>
                  <a:tcPr>
                    <a:noFill/>
                  </a:tcPr>
                </a:tc>
                <a:tc>
                  <a:txBody>
                    <a:bodyPr/>
                    <a:lstStyle/>
                    <a:p>
                      <a:r>
                        <a:rPr lang="zh-CN" altLang="en-US" sz="1050" b="0" dirty="0">
                          <a:latin typeface="微软雅黑" panose="020B0503020204020204" pitchFamily="34" charset="-122"/>
                          <a:ea typeface="微软雅黑" panose="020B0503020204020204" pitchFamily="34" charset="-122"/>
                        </a:rPr>
                        <a:t>在</a:t>
                      </a:r>
                      <a:r>
                        <a:rPr lang="en-US" altLang="zh-CN" sz="1050" b="0" dirty="0">
                          <a:latin typeface="微软雅黑" panose="020B0503020204020204" pitchFamily="34" charset="-122"/>
                          <a:ea typeface="微软雅黑" panose="020B0503020204020204" pitchFamily="34" charset="-122"/>
                        </a:rPr>
                        <a:t>25-30%</a:t>
                      </a:r>
                      <a:r>
                        <a:rPr lang="zh-CN" altLang="en-US" sz="1050" b="0" dirty="0">
                          <a:latin typeface="微软雅黑" panose="020B0503020204020204" pitchFamily="34" charset="-122"/>
                          <a:ea typeface="微软雅黑" panose="020B0503020204020204" pitchFamily="34" charset="-122"/>
                        </a:rPr>
                        <a:t>的肺移植患者中可以在气道中检测到曲霉菌属。虽然气道培养阳性对肺移植受者诊断 </a:t>
                      </a:r>
                      <a:r>
                        <a:rPr lang="en-US" altLang="zh-CN" sz="1050" b="0" dirty="0">
                          <a:latin typeface="微软雅黑" panose="020B0503020204020204" pitchFamily="34" charset="-122"/>
                          <a:ea typeface="微软雅黑" panose="020B0503020204020204" pitchFamily="34" charset="-122"/>
                        </a:rPr>
                        <a:t>IA </a:t>
                      </a:r>
                      <a:r>
                        <a:rPr lang="zh-CN" altLang="en-US" sz="1050" b="0" dirty="0">
                          <a:latin typeface="微软雅黑" panose="020B0503020204020204" pitchFamily="34" charset="-122"/>
                          <a:ea typeface="微软雅黑" panose="020B0503020204020204" pitchFamily="34" charset="-122"/>
                        </a:rPr>
                        <a:t>的 </a:t>
                      </a:r>
                      <a:r>
                        <a:rPr lang="en-US" altLang="zh-CN" sz="1050" b="0" dirty="0">
                          <a:latin typeface="微软雅黑" panose="020B0503020204020204" pitchFamily="34" charset="-122"/>
                          <a:ea typeface="微软雅黑" panose="020B0503020204020204" pitchFamily="34" charset="-122"/>
                        </a:rPr>
                        <a:t>PPV </a:t>
                      </a:r>
                      <a:r>
                        <a:rPr lang="zh-CN" altLang="en-US" sz="1050" b="0" dirty="0">
                          <a:latin typeface="微软雅黑" panose="020B0503020204020204" pitchFamily="34" charset="-122"/>
                          <a:ea typeface="微软雅黑" panose="020B0503020204020204" pitchFamily="34" charset="-122"/>
                        </a:rPr>
                        <a:t>较低，但它们预示着随后发生侵袭性感染的风险更高。</a:t>
                      </a:r>
                    </a:p>
                  </a:txBody>
                  <a:tcPr>
                    <a:noFill/>
                  </a:tcPr>
                </a:tc>
                <a:extLst>
                  <a:ext uri="{0D108BD9-81ED-4DB2-BD59-A6C34878D82A}">
                    <a16:rowId xmlns:a16="http://schemas.microsoft.com/office/drawing/2014/main" val="420232623"/>
                  </a:ext>
                </a:extLst>
              </a:tr>
              <a:tr h="119820">
                <a:tc>
                  <a:txBody>
                    <a:bodyPr/>
                    <a:lstStyle/>
                    <a:p>
                      <a:r>
                        <a:rPr lang="zh-CN" altLang="en-US" sz="1200" b="1" dirty="0">
                          <a:latin typeface="微软雅黑" panose="020B0503020204020204" pitchFamily="34" charset="-122"/>
                          <a:ea typeface="微软雅黑" panose="020B0503020204020204" pitchFamily="34" charset="-122"/>
                        </a:rPr>
                        <a:t>心脏移植</a:t>
                      </a:r>
                    </a:p>
                  </a:txBody>
                  <a:tcPr>
                    <a:solidFill>
                      <a:srgbClr val="EFE1EE"/>
                    </a:solidFill>
                  </a:tcPr>
                </a:tc>
                <a:tc>
                  <a:txBody>
                    <a:bodyPr/>
                    <a:lstStyle/>
                    <a:p>
                      <a:r>
                        <a:rPr lang="zh-CN" altLang="en-US" sz="1200" b="1" dirty="0">
                          <a:latin typeface="微软雅黑" panose="020B0503020204020204" pitchFamily="34" charset="-122"/>
                          <a:ea typeface="微软雅黑" panose="020B0503020204020204" pitchFamily="34" charset="-122"/>
                        </a:rPr>
                        <a:t>心脏移植患者气道标本曲霉培养阳性对于侵袭性曲霉病的诊断阳性预测值为</a:t>
                      </a:r>
                      <a:r>
                        <a:rPr lang="en-US" altLang="zh-CN" sz="1200" b="1" dirty="0">
                          <a:latin typeface="微软雅黑" panose="020B0503020204020204" pitchFamily="34" charset="-122"/>
                          <a:ea typeface="微软雅黑" panose="020B0503020204020204" pitchFamily="34" charset="-122"/>
                        </a:rPr>
                        <a:t>60-70%</a:t>
                      </a:r>
                      <a:r>
                        <a:rPr lang="zh-CN" altLang="en-US" sz="1200" b="1" dirty="0">
                          <a:latin typeface="微软雅黑" panose="020B0503020204020204" pitchFamily="34" charset="-122"/>
                          <a:ea typeface="微软雅黑" panose="020B0503020204020204" pitchFamily="34" charset="-122"/>
                        </a:rPr>
                        <a:t>。采用</a:t>
                      </a:r>
                      <a:r>
                        <a:rPr lang="en-US" altLang="zh-CN" sz="1200" b="1" dirty="0">
                          <a:latin typeface="微软雅黑" panose="020B0503020204020204" pitchFamily="34" charset="-122"/>
                          <a:ea typeface="微软雅黑" panose="020B0503020204020204" pitchFamily="34" charset="-122"/>
                        </a:rPr>
                        <a:t>BAL</a:t>
                      </a:r>
                      <a:r>
                        <a:rPr lang="zh-CN" altLang="en-US" sz="1200" b="1" dirty="0">
                          <a:latin typeface="微软雅黑" panose="020B0503020204020204" pitchFamily="34" charset="-122"/>
                          <a:ea typeface="微软雅黑" panose="020B0503020204020204" pitchFamily="34" charset="-122"/>
                        </a:rPr>
                        <a:t>标本或支气管吸引物作为标本，曲霉培养阳性对于</a:t>
                      </a:r>
                      <a:r>
                        <a:rPr lang="en-US" altLang="zh-CN" sz="1200" b="1" dirty="0">
                          <a:latin typeface="微软雅黑" panose="020B0503020204020204" pitchFamily="34" charset="-122"/>
                          <a:ea typeface="微软雅黑" panose="020B0503020204020204" pitchFamily="34" charset="-122"/>
                        </a:rPr>
                        <a:t>IA</a:t>
                      </a:r>
                      <a:r>
                        <a:rPr lang="zh-CN" altLang="en-US" sz="1200" b="1" dirty="0">
                          <a:latin typeface="微软雅黑" panose="020B0503020204020204" pitchFamily="34" charset="-122"/>
                          <a:ea typeface="微软雅黑" panose="020B0503020204020204" pitchFamily="34" charset="-122"/>
                        </a:rPr>
                        <a:t>的诊断</a:t>
                      </a:r>
                      <a:r>
                        <a:rPr lang="en-US" altLang="zh-CN" sz="1200" b="1" dirty="0">
                          <a:latin typeface="微软雅黑" panose="020B0503020204020204" pitchFamily="34" charset="-122"/>
                          <a:ea typeface="微软雅黑" panose="020B0503020204020204" pitchFamily="34" charset="-122"/>
                        </a:rPr>
                        <a:t>PPV</a:t>
                      </a:r>
                      <a:r>
                        <a:rPr lang="zh-CN" altLang="en-US" sz="1200" b="1" dirty="0">
                          <a:latin typeface="微软雅黑" panose="020B0503020204020204" pitchFamily="34" charset="-122"/>
                          <a:ea typeface="微软雅黑" panose="020B0503020204020204" pitchFamily="34" charset="-122"/>
                        </a:rPr>
                        <a:t>可以提升至</a:t>
                      </a:r>
                      <a:r>
                        <a:rPr lang="en-US" altLang="zh-CN" sz="1200" b="1" dirty="0">
                          <a:latin typeface="微软雅黑" panose="020B0503020204020204" pitchFamily="34" charset="-122"/>
                          <a:ea typeface="微软雅黑" panose="020B0503020204020204" pitchFamily="34" charset="-122"/>
                        </a:rPr>
                        <a:t>88-100%</a:t>
                      </a:r>
                      <a:endParaRPr lang="zh-CN" altLang="en-US" sz="1200" b="1" dirty="0">
                        <a:latin typeface="微软雅黑" panose="020B0503020204020204" pitchFamily="34" charset="-122"/>
                        <a:ea typeface="微软雅黑" panose="020B0503020204020204" pitchFamily="34" charset="-122"/>
                      </a:endParaRPr>
                    </a:p>
                  </a:txBody>
                  <a:tcPr>
                    <a:solidFill>
                      <a:srgbClr val="EFE1EE"/>
                    </a:solidFill>
                  </a:tcPr>
                </a:tc>
                <a:extLst>
                  <a:ext uri="{0D108BD9-81ED-4DB2-BD59-A6C34878D82A}">
                    <a16:rowId xmlns:a16="http://schemas.microsoft.com/office/drawing/2014/main" val="911193728"/>
                  </a:ext>
                </a:extLst>
              </a:tr>
              <a:tr h="119820">
                <a:tc>
                  <a:txBody>
                    <a:bodyPr/>
                    <a:lstStyle/>
                    <a:p>
                      <a:r>
                        <a:rPr lang="zh-CN" altLang="en-US" sz="1200" b="1" dirty="0">
                          <a:latin typeface="微软雅黑" panose="020B0503020204020204" pitchFamily="34" charset="-122"/>
                          <a:ea typeface="微软雅黑" panose="020B0503020204020204" pitchFamily="34" charset="-122"/>
                        </a:rPr>
                        <a:t>肝移植</a:t>
                      </a:r>
                    </a:p>
                  </a:txBody>
                  <a:tcPr>
                    <a:lnB w="12700" cap="flat" cmpd="sng" algn="ctr">
                      <a:solidFill>
                        <a:schemeClr val="tx1"/>
                      </a:solidFill>
                      <a:prstDash val="solid"/>
                      <a:round/>
                      <a:headEnd type="none" w="med" len="med"/>
                      <a:tailEnd type="none" w="med" len="med"/>
                    </a:lnB>
                    <a:solidFill>
                      <a:srgbClr val="EFE1EE"/>
                    </a:solidFill>
                  </a:tcPr>
                </a:tc>
                <a:tc>
                  <a:txBody>
                    <a:bodyPr/>
                    <a:lstStyle/>
                    <a:p>
                      <a:r>
                        <a:rPr lang="zh-CN" altLang="en-US" sz="1200" b="1" dirty="0">
                          <a:latin typeface="微软雅黑" panose="020B0503020204020204" pitchFamily="34" charset="-122"/>
                          <a:ea typeface="微软雅黑" panose="020B0503020204020204" pitchFamily="34" charset="-122"/>
                        </a:rPr>
                        <a:t>当肝移植患者气道中分离获得曲霉菌属时，该阳性结果对于患者后续发展成为侵袭性的曲霉病具有高阳性预测值</a:t>
                      </a:r>
                      <a:r>
                        <a:rPr lang="en-US" altLang="zh-CN" sz="1200" b="1" dirty="0">
                          <a:latin typeface="微软雅黑" panose="020B0503020204020204" pitchFamily="34" charset="-122"/>
                          <a:ea typeface="微软雅黑" panose="020B0503020204020204" pitchFamily="34" charset="-122"/>
                        </a:rPr>
                        <a:t> (PPV)</a:t>
                      </a:r>
                      <a:r>
                        <a:rPr lang="zh-CN" altLang="en-US" sz="1200" b="1" dirty="0">
                          <a:latin typeface="微软雅黑" panose="020B0503020204020204" pitchFamily="34" charset="-122"/>
                          <a:ea typeface="微软雅黑" panose="020B0503020204020204" pitchFamily="34" charset="-122"/>
                        </a:rPr>
                        <a:t>（范围</a:t>
                      </a:r>
                      <a:r>
                        <a:rPr lang="en-US" altLang="zh-CN" sz="1200" b="1" dirty="0">
                          <a:latin typeface="微软雅黑" panose="020B0503020204020204" pitchFamily="34" charset="-122"/>
                          <a:ea typeface="微软雅黑" panose="020B0503020204020204" pitchFamily="34" charset="-122"/>
                        </a:rPr>
                        <a:t>41-72%</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a:txBody>
                  <a:tcPr>
                    <a:lnB w="12700" cap="flat" cmpd="sng" algn="ctr">
                      <a:solidFill>
                        <a:schemeClr val="tx1"/>
                      </a:solidFill>
                      <a:prstDash val="solid"/>
                      <a:round/>
                      <a:headEnd type="none" w="med" len="med"/>
                      <a:tailEnd type="none" w="med" len="med"/>
                    </a:lnB>
                    <a:solidFill>
                      <a:srgbClr val="EFE1EE"/>
                    </a:solidFill>
                  </a:tcPr>
                </a:tc>
                <a:extLst>
                  <a:ext uri="{0D108BD9-81ED-4DB2-BD59-A6C34878D82A}">
                    <a16:rowId xmlns:a16="http://schemas.microsoft.com/office/drawing/2014/main" val="4237275934"/>
                  </a:ext>
                </a:extLst>
              </a:tr>
            </a:tbl>
          </a:graphicData>
        </a:graphic>
      </p:graphicFrame>
    </p:spTree>
    <p:extLst>
      <p:ext uri="{BB962C8B-B14F-4D97-AF65-F5344CB8AC3E}">
        <p14:creationId xmlns:p14="http://schemas.microsoft.com/office/powerpoint/2010/main" val="762272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28048" y="334012"/>
            <a:ext cx="964122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肺移植患者气道曲霉菌分离，应通过支气管镜判断是否伴有支气管炎和吻合口感染</a:t>
            </a:r>
          </a:p>
        </p:txBody>
      </p:sp>
      <p:pic>
        <p:nvPicPr>
          <p:cNvPr id="36" name="图片 35" descr="徽标, 公司名称&#10;&#10;描述已自动生成">
            <a:extLst>
              <a:ext uri="{FF2B5EF4-FFF2-40B4-BE49-F238E27FC236}">
                <a16:creationId xmlns:a16="http://schemas.microsoft.com/office/drawing/2014/main" id="{4727933F-89E3-4C28-97FA-7697335179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11" name="文本框 10">
            <a:extLst>
              <a:ext uri="{FF2B5EF4-FFF2-40B4-BE49-F238E27FC236}">
                <a16:creationId xmlns:a16="http://schemas.microsoft.com/office/drawing/2014/main" id="{3F93AB38-F296-4132-8036-017F91D8970A}"/>
              </a:ext>
            </a:extLst>
          </p:cNvPr>
          <p:cNvSpPr txBox="1"/>
          <p:nvPr/>
        </p:nvSpPr>
        <p:spPr>
          <a:xfrm>
            <a:off x="842426" y="2047817"/>
            <a:ext cx="10894946" cy="584775"/>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对于肺移植患者气道标本曲霉培养阳性，应给予支气管检查用于判断患者是否伴有细支气管炎，吻合口感染或侵袭性感染表现。肺部</a:t>
            </a:r>
            <a:r>
              <a:rPr lang="en-US" altLang="zh-CN" sz="1600" b="1" dirty="0">
                <a:latin typeface="微软雅黑" panose="020B0503020204020204" pitchFamily="34" charset="-122"/>
                <a:ea typeface="微软雅黑" panose="020B0503020204020204" pitchFamily="34" charset="-122"/>
              </a:rPr>
              <a:t>CT</a:t>
            </a:r>
            <a:r>
              <a:rPr lang="zh-CN" altLang="en-US" sz="1600" b="1" dirty="0">
                <a:latin typeface="微软雅黑" panose="020B0503020204020204" pitchFamily="34" charset="-122"/>
                <a:ea typeface="微软雅黑" panose="020B0503020204020204" pitchFamily="34" charset="-122"/>
              </a:rPr>
              <a:t>无法反应该阶段的疾病表现。</a:t>
            </a:r>
            <a:r>
              <a:rPr lang="en-US" altLang="zh-CN" sz="1600" b="1" baseline="30000" dirty="0">
                <a:latin typeface="微软雅黑" panose="020B0503020204020204" pitchFamily="34" charset="-122"/>
                <a:ea typeface="微软雅黑" panose="020B0503020204020204" pitchFamily="34" charset="-122"/>
              </a:rPr>
              <a:t>13</a:t>
            </a:r>
            <a:endParaRPr lang="zh-CN" altLang="en-US" sz="1600" b="1" baseline="30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3BE75BE-F02E-4559-8E3A-2E0A2D8EAAE6}"/>
              </a:ext>
            </a:extLst>
          </p:cNvPr>
          <p:cNvSpPr txBox="1"/>
          <p:nvPr/>
        </p:nvSpPr>
        <p:spPr>
          <a:xfrm>
            <a:off x="738788" y="6154656"/>
            <a:ext cx="6096000" cy="369332"/>
          </a:xfrm>
          <a:prstGeom prst="rect">
            <a:avLst/>
          </a:prstGeom>
          <a:noFill/>
        </p:spPr>
        <p:txBody>
          <a:bodyPr wrap="square">
            <a:spAutoFit/>
          </a:bodyPr>
          <a:lstStyle/>
          <a:p>
            <a:r>
              <a:rPr lang="en-US" altLang="zh-CN" sz="900" dirty="0"/>
              <a:t>21.</a:t>
            </a:r>
            <a:r>
              <a:rPr lang="en-US" altLang="zh-CN" sz="900" dirty="0">
                <a:latin typeface="AdvP436137"/>
              </a:rPr>
              <a:t> </a:t>
            </a:r>
            <a:r>
              <a:rPr lang="en-US" altLang="zh-CN" sz="900" dirty="0" err="1">
                <a:latin typeface="AdvP436137"/>
              </a:rPr>
              <a:t>Gavalda</a:t>
            </a:r>
            <a:r>
              <a:rPr lang="en-US" altLang="zh-CN" sz="900" dirty="0">
                <a:latin typeface="AdvP436137"/>
              </a:rPr>
              <a:t> </a:t>
            </a:r>
            <a:r>
              <a:rPr lang="en-US" altLang="zh-CN" sz="900" dirty="0" err="1">
                <a:latin typeface="AdvP436137"/>
              </a:rPr>
              <a:t>J,et</a:t>
            </a:r>
            <a:r>
              <a:rPr lang="en-US" altLang="zh-CN" sz="900" dirty="0">
                <a:latin typeface="AdvP436137"/>
              </a:rPr>
              <a:t> al. Clin </a:t>
            </a:r>
            <a:r>
              <a:rPr lang="en-US" altLang="zh-CN" sz="900" dirty="0" err="1">
                <a:latin typeface="AdvP436137"/>
              </a:rPr>
              <a:t>Microbiol</a:t>
            </a:r>
            <a:r>
              <a:rPr lang="en-US" altLang="zh-CN" sz="900" dirty="0">
                <a:latin typeface="AdvP436137"/>
              </a:rPr>
              <a:t> Infect 2014; 20 (Suppl. 7): 27–48</a:t>
            </a:r>
          </a:p>
          <a:p>
            <a:r>
              <a:rPr lang="en-US" altLang="zh-CN" sz="900" dirty="0">
                <a:latin typeface="AdvP436137"/>
              </a:rPr>
              <a:t>22. Christian </a:t>
            </a:r>
            <a:r>
              <a:rPr lang="en-US" altLang="zh-CN" sz="900" dirty="0" err="1">
                <a:latin typeface="AdvP436137"/>
              </a:rPr>
              <a:t>Geltner</a:t>
            </a:r>
            <a:r>
              <a:rPr lang="zh-CN" altLang="en-US" sz="900" dirty="0">
                <a:latin typeface="AdvP436137"/>
              </a:rPr>
              <a:t>，</a:t>
            </a:r>
            <a:r>
              <a:rPr lang="en-US" altLang="zh-CN" sz="900" dirty="0">
                <a:latin typeface="AdvP436137"/>
              </a:rPr>
              <a:t>et al. </a:t>
            </a:r>
            <a:r>
              <a:rPr lang="it-IT" altLang="zh-CN" sz="900" dirty="0">
                <a:latin typeface="AdvP436137"/>
              </a:rPr>
              <a:t>Respir Investig. 2016 Mar;54(2):76-84</a:t>
            </a:r>
            <a:endParaRPr lang="pt-BR" altLang="zh-CN" sz="900" dirty="0"/>
          </a:p>
        </p:txBody>
      </p:sp>
      <p:sp>
        <p:nvSpPr>
          <p:cNvPr id="6" name="文本框 5">
            <a:extLst>
              <a:ext uri="{FF2B5EF4-FFF2-40B4-BE49-F238E27FC236}">
                <a16:creationId xmlns:a16="http://schemas.microsoft.com/office/drawing/2014/main" id="{48FD709E-E610-4D4F-8D4F-CC88D4E197A8}"/>
              </a:ext>
            </a:extLst>
          </p:cNvPr>
          <p:cNvSpPr txBox="1"/>
          <p:nvPr/>
        </p:nvSpPr>
        <p:spPr>
          <a:xfrm>
            <a:off x="738788" y="6440077"/>
            <a:ext cx="3789366" cy="338554"/>
          </a:xfrm>
          <a:prstGeom prst="rect">
            <a:avLst/>
          </a:prstGeom>
          <a:noFill/>
        </p:spPr>
        <p:txBody>
          <a:bodyPr wrap="square">
            <a:spAutoFit/>
          </a:bodyPr>
          <a:lstStyle/>
          <a:p>
            <a:r>
              <a:rPr lang="en-US" altLang="zh-CN" sz="800" dirty="0"/>
              <a:t>13. Shahid Husain  , Jose F Camargo. Clin Transplant. 2019 Sep;33(9):e13544.</a:t>
            </a:r>
            <a:endParaRPr lang="fr-FR" altLang="zh-CN" sz="800" dirty="0"/>
          </a:p>
          <a:p>
            <a:endParaRPr lang="en-US" altLang="zh-CN" sz="800" dirty="0"/>
          </a:p>
        </p:txBody>
      </p:sp>
      <p:sp>
        <p:nvSpPr>
          <p:cNvPr id="7" name="文本框 6">
            <a:extLst>
              <a:ext uri="{FF2B5EF4-FFF2-40B4-BE49-F238E27FC236}">
                <a16:creationId xmlns:a16="http://schemas.microsoft.com/office/drawing/2014/main" id="{AEAC3E68-4558-4294-BBC4-79835006CB51}"/>
              </a:ext>
            </a:extLst>
          </p:cNvPr>
          <p:cNvSpPr txBox="1"/>
          <p:nvPr/>
        </p:nvSpPr>
        <p:spPr>
          <a:xfrm>
            <a:off x="648527" y="949795"/>
            <a:ext cx="10894946" cy="8906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在</a:t>
            </a:r>
            <a:r>
              <a:rPr lang="en-US" altLang="zh-CN" sz="1200" dirty="0">
                <a:latin typeface="微软雅黑" panose="020B0503020204020204" pitchFamily="34" charset="-122"/>
                <a:ea typeface="微软雅黑" panose="020B0503020204020204" pitchFamily="34" charset="-122"/>
              </a:rPr>
              <a:t>ESCMID-ECMM-ERS</a:t>
            </a:r>
            <a:r>
              <a:rPr lang="zh-CN" altLang="en-US" sz="1200" dirty="0">
                <a:latin typeface="微软雅黑" panose="020B0503020204020204" pitchFamily="34" charset="-122"/>
                <a:ea typeface="微软雅黑" panose="020B0503020204020204" pitchFamily="34" charset="-122"/>
              </a:rPr>
              <a:t>在</a:t>
            </a:r>
            <a:r>
              <a:rPr lang="en-US" altLang="zh-CN" sz="1200" dirty="0">
                <a:latin typeface="微软雅黑" panose="020B0503020204020204" pitchFamily="34" charset="-122"/>
                <a:ea typeface="微软雅黑" panose="020B0503020204020204" pitchFamily="34" charset="-122"/>
              </a:rPr>
              <a:t>2018</a:t>
            </a:r>
            <a:r>
              <a:rPr lang="zh-CN" altLang="en-US" sz="1200" dirty="0">
                <a:latin typeface="微软雅黑" panose="020B0503020204020204" pitchFamily="34" charset="-122"/>
                <a:ea typeface="微软雅黑" panose="020B0503020204020204" pitchFamily="34" charset="-122"/>
              </a:rPr>
              <a:t>年发布的欧洲曲霉病诊断和治疗指南</a:t>
            </a:r>
            <a:r>
              <a:rPr lang="en-US" altLang="zh-CN" sz="1200" baseline="30000" dirty="0">
                <a:latin typeface="微软雅黑" panose="020B0503020204020204" pitchFamily="34" charset="-122"/>
                <a:ea typeface="微软雅黑" panose="020B0503020204020204" pitchFamily="34" charset="-122"/>
              </a:rPr>
              <a:t>19</a:t>
            </a:r>
            <a:r>
              <a:rPr lang="zh-CN" altLang="en-US" sz="1200" dirty="0">
                <a:latin typeface="微软雅黑" panose="020B0503020204020204" pitchFamily="34" charset="-122"/>
                <a:ea typeface="微软雅黑" panose="020B0503020204020204" pitchFamily="34" charset="-122"/>
              </a:rPr>
              <a:t>中，对于非血液恶性肿瘤患者和实体器官移植患者基于气道分泌物曲霉菌培养阳性结果进行的诊断驱动治疗策略。美国移植学会（</a:t>
            </a:r>
            <a:r>
              <a:rPr lang="en-US" altLang="zh-CN" sz="1200" dirty="0">
                <a:latin typeface="微软雅黑" panose="020B0503020204020204" pitchFamily="34" charset="-122"/>
                <a:ea typeface="微软雅黑" panose="020B0503020204020204" pitchFamily="34" charset="-122"/>
              </a:rPr>
              <a:t>AST</a:t>
            </a:r>
            <a:r>
              <a:rPr lang="zh-CN" altLang="en-US" sz="1200" dirty="0">
                <a:latin typeface="微软雅黑" panose="020B0503020204020204" pitchFamily="34" charset="-122"/>
                <a:ea typeface="微软雅黑" panose="020B0503020204020204" pitchFamily="34" charset="-122"/>
              </a:rPr>
              <a:t>）感染学组在</a:t>
            </a:r>
            <a:r>
              <a:rPr lang="en-US" altLang="zh-CN" sz="1200" dirty="0">
                <a:latin typeface="微软雅黑" panose="020B0503020204020204" pitchFamily="34" charset="-122"/>
                <a:ea typeface="微软雅黑" panose="020B0503020204020204" pitchFamily="34" charset="-122"/>
              </a:rPr>
              <a:t>2019</a:t>
            </a:r>
            <a:r>
              <a:rPr lang="zh-CN" altLang="en-US" sz="1200" dirty="0">
                <a:latin typeface="微软雅黑" panose="020B0503020204020204" pitchFamily="34" charset="-122"/>
                <a:ea typeface="微软雅黑" panose="020B0503020204020204" pitchFamily="34" charset="-122"/>
              </a:rPr>
              <a:t>年发布得实体器官移植患者侵袭性曲霉病指南</a:t>
            </a:r>
            <a:r>
              <a:rPr lang="en-US" altLang="zh-CN" sz="1200" baseline="30000" dirty="0">
                <a:latin typeface="微软雅黑" panose="020B0503020204020204" pitchFamily="34" charset="-122"/>
                <a:ea typeface="微软雅黑" panose="020B0503020204020204" pitchFamily="34" charset="-122"/>
              </a:rPr>
              <a:t>13</a:t>
            </a:r>
            <a:r>
              <a:rPr lang="zh-CN" altLang="en-US" sz="1200" dirty="0">
                <a:latin typeface="微软雅黑" panose="020B0503020204020204" pitchFamily="34" charset="-122"/>
                <a:ea typeface="微软雅黑" panose="020B0503020204020204" pitchFamily="34" charset="-122"/>
              </a:rPr>
              <a:t>对肺移植患者侵袭性曲霉病诊断给予了如下推荐</a:t>
            </a:r>
          </a:p>
        </p:txBody>
      </p:sp>
      <p:pic>
        <p:nvPicPr>
          <p:cNvPr id="8" name="图片 7">
            <a:extLst>
              <a:ext uri="{FF2B5EF4-FFF2-40B4-BE49-F238E27FC236}">
                <a16:creationId xmlns:a16="http://schemas.microsoft.com/office/drawing/2014/main" id="{DD14D825-9181-474F-B234-DBE2DF81BCF0}"/>
              </a:ext>
            </a:extLst>
          </p:cNvPr>
          <p:cNvPicPr>
            <a:picLocks noChangeAspect="1"/>
          </p:cNvPicPr>
          <p:nvPr/>
        </p:nvPicPr>
        <p:blipFill>
          <a:blip r:embed="rId4"/>
          <a:stretch>
            <a:fillRect/>
          </a:stretch>
        </p:blipFill>
        <p:spPr>
          <a:xfrm>
            <a:off x="842426" y="2929744"/>
            <a:ext cx="7655672" cy="2920661"/>
          </a:xfrm>
          <a:prstGeom prst="rect">
            <a:avLst/>
          </a:prstGeom>
        </p:spPr>
      </p:pic>
      <p:sp>
        <p:nvSpPr>
          <p:cNvPr id="9" name="文本框 8">
            <a:extLst>
              <a:ext uri="{FF2B5EF4-FFF2-40B4-BE49-F238E27FC236}">
                <a16:creationId xmlns:a16="http://schemas.microsoft.com/office/drawing/2014/main" id="{3AA15F5B-7DB4-47A4-A361-83A9DA1E4FFB}"/>
              </a:ext>
            </a:extLst>
          </p:cNvPr>
          <p:cNvSpPr txBox="1"/>
          <p:nvPr/>
        </p:nvSpPr>
        <p:spPr>
          <a:xfrm>
            <a:off x="9107005" y="2943524"/>
            <a:ext cx="2436468" cy="2093778"/>
          </a:xfrm>
          <a:prstGeom prst="rect">
            <a:avLst/>
          </a:prstGeom>
          <a:noFill/>
          <a:ln>
            <a:solidFill>
              <a:schemeClr val="tx1"/>
            </a:solidFill>
            <a:prstDash val="dash"/>
          </a:ln>
        </p:spPr>
        <p:txBody>
          <a:bodyPr wrap="square" rtlCol="0">
            <a:spAutoFit/>
          </a:bodyPr>
          <a:lstStyle/>
          <a:p>
            <a:pPr>
              <a:lnSpc>
                <a:spcPct val="150000"/>
              </a:lnSpc>
            </a:pPr>
            <a:r>
              <a:rPr lang="en-US" altLang="zh-CN" sz="1100" dirty="0">
                <a:latin typeface="微软雅黑" panose="020B0503020204020204" pitchFamily="34" charset="-122"/>
                <a:ea typeface="微软雅黑" panose="020B0503020204020204" pitchFamily="34" charset="-122"/>
              </a:rPr>
              <a:t>Christian </a:t>
            </a:r>
            <a:r>
              <a:rPr lang="en-US" altLang="zh-CN" sz="1100" dirty="0" err="1">
                <a:latin typeface="微软雅黑" panose="020B0503020204020204" pitchFamily="34" charset="-122"/>
                <a:ea typeface="微软雅黑" panose="020B0503020204020204" pitchFamily="34" charset="-122"/>
              </a:rPr>
              <a:t>Geltner</a:t>
            </a:r>
            <a:r>
              <a:rPr lang="zh-CN" altLang="en-US" sz="1100" dirty="0">
                <a:latin typeface="微软雅黑" panose="020B0503020204020204" pitchFamily="34" charset="-122"/>
                <a:ea typeface="微软雅黑" panose="020B0503020204020204" pitchFamily="34" charset="-122"/>
              </a:rPr>
              <a:t>等人</a:t>
            </a:r>
            <a:r>
              <a:rPr lang="en-US" altLang="zh-CN" sz="1100" baseline="30000" dirty="0">
                <a:latin typeface="微软雅黑" panose="020B0503020204020204" pitchFamily="34" charset="-122"/>
                <a:ea typeface="微软雅黑" panose="020B0503020204020204" pitchFamily="34" charset="-122"/>
              </a:rPr>
              <a:t>22</a:t>
            </a:r>
            <a:r>
              <a:rPr lang="zh-CN" altLang="en-US" sz="1100" dirty="0">
                <a:latin typeface="微软雅黑" panose="020B0503020204020204" pitchFamily="34" charset="-122"/>
                <a:ea typeface="微软雅黑" panose="020B0503020204020204" pitchFamily="34" charset="-122"/>
              </a:rPr>
              <a:t>对肺移植患侵袭性曲霉病进行了综述，指出“半侵袭性或侵袭性曲霉感染的临床表现包括：在支气管内发现斑块，真菌苔，溃疡，伪膜和肉芽肿组织。这些类型的曲霉病表现是肺移植患者感染的典型表现”。下图显示的是肺移植患者不同类型吻合口并发症的镜下表现：</a:t>
            </a:r>
            <a:endParaRPr lang="en-US" altLang="zh-CN"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00447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320396" y="323267"/>
            <a:ext cx="8648586"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培养和（荧光染色）直接镜检是建立</a:t>
            </a:r>
            <a:r>
              <a:rPr lang="en-US" altLang="zh-CN" sz="2000" b="1" dirty="0">
                <a:latin typeface="微软雅黑" panose="020B0503020204020204" pitchFamily="34" charset="-122"/>
                <a:ea typeface="微软雅黑" panose="020B0503020204020204" pitchFamily="34" charset="-122"/>
              </a:rPr>
              <a:t>SOT</a:t>
            </a:r>
            <a:r>
              <a:rPr lang="zh-CN" altLang="en-US" sz="2000" b="1" dirty="0">
                <a:latin typeface="微软雅黑" panose="020B0503020204020204" pitchFamily="34" charset="-122"/>
                <a:ea typeface="微软雅黑" panose="020B0503020204020204" pitchFamily="34" charset="-122"/>
              </a:rPr>
              <a:t>患者毛霉病诊断的重要检测手段</a:t>
            </a:r>
            <a:endParaRPr lang="en-US" altLang="zh-CN" sz="2000" b="1" dirty="0">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73A21105-2990-45E2-88E5-06D2F7180251}"/>
              </a:ext>
            </a:extLst>
          </p:cNvPr>
          <p:cNvSpPr txBox="1"/>
          <p:nvPr/>
        </p:nvSpPr>
        <p:spPr>
          <a:xfrm>
            <a:off x="532481" y="6317329"/>
            <a:ext cx="5428950" cy="338554"/>
          </a:xfrm>
          <a:prstGeom prst="rect">
            <a:avLst/>
          </a:prstGeom>
          <a:noFill/>
        </p:spPr>
        <p:txBody>
          <a:bodyPr wrap="square">
            <a:spAutoFit/>
          </a:bodyPr>
          <a:lstStyle/>
          <a:p>
            <a:r>
              <a:rPr lang="en-US" altLang="zh-CN" sz="800" dirty="0"/>
              <a:t>14. Shmuel </a:t>
            </a:r>
            <a:r>
              <a:rPr lang="en-US" altLang="zh-CN" sz="800" dirty="0" err="1"/>
              <a:t>Shoham</a:t>
            </a:r>
            <a:r>
              <a:rPr lang="en-US" altLang="zh-CN" sz="800" dirty="0"/>
              <a:t>  ,Edward A Dominguez et al. Clin Transplant. 2019 Sep;33(9):e13525</a:t>
            </a:r>
          </a:p>
          <a:p>
            <a:r>
              <a:rPr lang="en-US" altLang="zh-CN" sz="800" dirty="0"/>
              <a:t> </a:t>
            </a:r>
            <a:r>
              <a:rPr lang="fr-FR" altLang="zh-CN" sz="800" dirty="0"/>
              <a:t>12.</a:t>
            </a:r>
            <a:r>
              <a:rPr lang="en-US" altLang="zh-CN" sz="800" dirty="0"/>
              <a:t> Oliver A </a:t>
            </a:r>
            <a:r>
              <a:rPr lang="en-US" altLang="zh-CN" sz="800" dirty="0" err="1"/>
              <a:t>Cornely</a:t>
            </a:r>
            <a:r>
              <a:rPr lang="en-US" altLang="zh-CN" sz="800" dirty="0"/>
              <a:t> et al. Lancet Infect Dis. 2019 Dec;19(12):e405-e421</a:t>
            </a:r>
            <a:endParaRPr lang="fr-FR" altLang="zh-CN" sz="800" dirty="0"/>
          </a:p>
        </p:txBody>
      </p:sp>
      <p:pic>
        <p:nvPicPr>
          <p:cNvPr id="36" name="图片 35" descr="徽标, 公司名称&#10;&#10;描述已自动生成">
            <a:extLst>
              <a:ext uri="{FF2B5EF4-FFF2-40B4-BE49-F238E27FC236}">
                <a16:creationId xmlns:a16="http://schemas.microsoft.com/office/drawing/2014/main" id="{4727933F-89E3-4C28-97FA-7697335179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11" name="文本框 10">
            <a:extLst>
              <a:ext uri="{FF2B5EF4-FFF2-40B4-BE49-F238E27FC236}">
                <a16:creationId xmlns:a16="http://schemas.microsoft.com/office/drawing/2014/main" id="{F2FF7B29-519C-45AC-B565-A11CA32FB450}"/>
              </a:ext>
            </a:extLst>
          </p:cNvPr>
          <p:cNvSpPr txBox="1"/>
          <p:nvPr/>
        </p:nvSpPr>
        <p:spPr>
          <a:xfrm>
            <a:off x="738788" y="1024970"/>
            <a:ext cx="10945729" cy="738664"/>
          </a:xfrm>
          <a:prstGeom prst="rect">
            <a:avLst/>
          </a:prstGeom>
          <a:solidFill>
            <a:schemeClr val="bg1"/>
          </a:solidFill>
        </p:spPr>
        <p:txBody>
          <a:bodyPr wrap="square">
            <a:spAutoFit/>
          </a:bodyPr>
          <a:lstStyle/>
          <a:p>
            <a:pPr marL="285750" indent="-285750">
              <a:buFont typeface="Arial" panose="020B0604020202020204" pitchFamily="34" charset="0"/>
              <a:buChar cha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2019</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年美国移植学会（</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）发布了</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SOT</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新发真菌感染指南</a:t>
            </a:r>
            <a:r>
              <a:rPr kumimoji="0" lang="en-US" altLang="zh-CN" sz="14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，推荐将组织标本特染下直接镜检，和真菌培养作为毛霉病的诊断方法（如下表）：</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indent="-285750">
              <a:buFont typeface="Arial" panose="020B0604020202020204" pitchFamily="34" charset="0"/>
              <a:buChar char="•"/>
            </a:pPr>
            <a:r>
              <a:rPr lang="en-US" altLang="zh-CN" sz="1400" dirty="0">
                <a:solidFill>
                  <a:prstClr val="black"/>
                </a:solidFill>
                <a:latin typeface="微软雅黑" panose="020B0503020204020204" pitchFamily="34" charset="-122"/>
                <a:ea typeface="微软雅黑" panose="020B0503020204020204" pitchFamily="34" charset="-122"/>
              </a:rPr>
              <a:t>ECMM-MSGERC </a:t>
            </a:r>
            <a:r>
              <a:rPr lang="zh-CN" altLang="en-US" sz="1400" dirty="0">
                <a:solidFill>
                  <a:prstClr val="black"/>
                </a:solidFill>
                <a:latin typeface="微软雅黑" panose="020B0503020204020204" pitchFamily="34" charset="-122"/>
                <a:ea typeface="微软雅黑" panose="020B0503020204020204" pitchFamily="34" charset="-122"/>
              </a:rPr>
              <a:t>毛霉病指南</a:t>
            </a:r>
            <a:r>
              <a:rPr lang="en-US" altLang="zh-CN" sz="1400" baseline="30000" dirty="0">
                <a:solidFill>
                  <a:prstClr val="black"/>
                </a:solidFill>
                <a:latin typeface="微软雅黑" panose="020B0503020204020204" pitchFamily="34" charset="-122"/>
                <a:ea typeface="微软雅黑" panose="020B0503020204020204" pitchFamily="34" charset="-122"/>
              </a:rPr>
              <a:t>12</a:t>
            </a:r>
            <a:r>
              <a:rPr lang="zh-CN" altLang="en-US" sz="1400" dirty="0">
                <a:solidFill>
                  <a:prstClr val="black"/>
                </a:solidFill>
                <a:latin typeface="微软雅黑" panose="020B0503020204020204" pitchFamily="34" charset="-122"/>
                <a:ea typeface="微软雅黑" panose="020B0503020204020204" pitchFamily="34" charset="-122"/>
              </a:rPr>
              <a:t>中例举了钙荧光白染色下曲霉菌和毛霉菌菌丝镜下形态的差异（如右图）</a:t>
            </a:r>
            <a:endParaRPr lang="zh-CN" altLang="en-US" sz="2400" dirty="0"/>
          </a:p>
        </p:txBody>
      </p:sp>
      <p:graphicFrame>
        <p:nvGraphicFramePr>
          <p:cNvPr id="8" name="表格 9">
            <a:extLst>
              <a:ext uri="{FF2B5EF4-FFF2-40B4-BE49-F238E27FC236}">
                <a16:creationId xmlns:a16="http://schemas.microsoft.com/office/drawing/2014/main" id="{26D38138-C514-42BD-9303-753598CF45CC}"/>
              </a:ext>
            </a:extLst>
          </p:cNvPr>
          <p:cNvGraphicFramePr>
            <a:graphicFrameLocks noGrp="1"/>
          </p:cNvGraphicFramePr>
          <p:nvPr>
            <p:extLst>
              <p:ext uri="{D42A27DB-BD31-4B8C-83A1-F6EECF244321}">
                <p14:modId xmlns:p14="http://schemas.microsoft.com/office/powerpoint/2010/main" val="843252967"/>
              </p:ext>
            </p:extLst>
          </p:nvPr>
        </p:nvGraphicFramePr>
        <p:xfrm>
          <a:off x="738788" y="2031971"/>
          <a:ext cx="4577824" cy="3457562"/>
        </p:xfrm>
        <a:graphic>
          <a:graphicData uri="http://schemas.openxmlformats.org/drawingml/2006/table">
            <a:tbl>
              <a:tblPr firstRow="1" bandRow="1">
                <a:tableStyleId>{5940675A-B579-460E-94D1-54222C63F5DA}</a:tableStyleId>
              </a:tblPr>
              <a:tblGrid>
                <a:gridCol w="866025">
                  <a:extLst>
                    <a:ext uri="{9D8B030D-6E8A-4147-A177-3AD203B41FA5}">
                      <a16:colId xmlns:a16="http://schemas.microsoft.com/office/drawing/2014/main" val="3426731532"/>
                    </a:ext>
                  </a:extLst>
                </a:gridCol>
                <a:gridCol w="2125587">
                  <a:extLst>
                    <a:ext uri="{9D8B030D-6E8A-4147-A177-3AD203B41FA5}">
                      <a16:colId xmlns:a16="http://schemas.microsoft.com/office/drawing/2014/main" val="4039646758"/>
                    </a:ext>
                  </a:extLst>
                </a:gridCol>
                <a:gridCol w="1586212">
                  <a:extLst>
                    <a:ext uri="{9D8B030D-6E8A-4147-A177-3AD203B41FA5}">
                      <a16:colId xmlns:a16="http://schemas.microsoft.com/office/drawing/2014/main" val="2382108702"/>
                    </a:ext>
                  </a:extLst>
                </a:gridCol>
              </a:tblGrid>
              <a:tr h="377565">
                <a:tc>
                  <a:txBody>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致病真菌</a:t>
                      </a:r>
                    </a:p>
                  </a:txBody>
                  <a:tcPr anchor="ctr">
                    <a:solidFill>
                      <a:srgbClr val="9E4294"/>
                    </a:solidFill>
                  </a:tcPr>
                </a:tc>
                <a:tc>
                  <a:txBody>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临床表现</a:t>
                      </a:r>
                    </a:p>
                  </a:txBody>
                  <a:tcPr anchor="ctr">
                    <a:solidFill>
                      <a:srgbClr val="9E4294"/>
                    </a:solidFill>
                  </a:tcPr>
                </a:tc>
                <a:tc>
                  <a:txBody>
                    <a:bodyPr/>
                    <a:lstStyle/>
                    <a:p>
                      <a:pPr algn="ctr"/>
                      <a:r>
                        <a:rPr lang="zh-CN" altLang="en-US" sz="1100" b="1" dirty="0">
                          <a:solidFill>
                            <a:schemeClr val="bg1"/>
                          </a:solidFill>
                          <a:latin typeface="微软雅黑" panose="020B0503020204020204" pitchFamily="34" charset="-122"/>
                          <a:ea typeface="微软雅黑" panose="020B0503020204020204" pitchFamily="34" charset="-122"/>
                        </a:rPr>
                        <a:t>诊断</a:t>
                      </a:r>
                    </a:p>
                  </a:txBody>
                  <a:tcPr anchor="ctr">
                    <a:solidFill>
                      <a:srgbClr val="9E4294"/>
                    </a:solidFill>
                  </a:tcPr>
                </a:tc>
                <a:extLst>
                  <a:ext uri="{0D108BD9-81ED-4DB2-BD59-A6C34878D82A}">
                    <a16:rowId xmlns:a16="http://schemas.microsoft.com/office/drawing/2014/main" val="1527119268"/>
                  </a:ext>
                </a:extLst>
              </a:tr>
              <a:tr h="3079997">
                <a:tc>
                  <a:txBody>
                    <a:bodyPr/>
                    <a:lstStyle/>
                    <a:p>
                      <a:pPr algn="ctr"/>
                      <a:r>
                        <a:rPr lang="zh-CN" altLang="en-US" sz="1100" dirty="0">
                          <a:latin typeface="微软雅黑" panose="020B0503020204020204" pitchFamily="34" charset="-122"/>
                          <a:ea typeface="微软雅黑" panose="020B0503020204020204" pitchFamily="34" charset="-122"/>
                        </a:rPr>
                        <a:t>毛霉菌</a:t>
                      </a:r>
                    </a:p>
                  </a:txBody>
                  <a:tcPr anchor="ctr"/>
                </a:tc>
                <a:tc>
                  <a:txBody>
                    <a:bodyPr/>
                    <a:lstStyle/>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肺部疾病（最为常见）</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鼻</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眼眶</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中枢（与糖尿病酮中毒相关）</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播散性感染（肝移植患者最为常见）</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原发性皮肤疾病（常见于创伤或医疗</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外科手术相关患者）</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支气管吻合口感染见于肺移植患者</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消化道感染</a:t>
                      </a:r>
                      <a:endParaRPr lang="en-US" altLang="zh-CN" sz="1100" dirty="0">
                        <a:latin typeface="微软雅黑" panose="020B0503020204020204" pitchFamily="34" charset="-122"/>
                        <a:ea typeface="微软雅黑" panose="020B0503020204020204" pitchFamily="34" charset="-122"/>
                      </a:endParaRPr>
                    </a:p>
                    <a:p>
                      <a:endParaRPr lang="zh-CN" altLang="en-US" sz="1100" dirty="0">
                        <a:latin typeface="微软雅黑" panose="020B0503020204020204" pitchFamily="34" charset="-122"/>
                        <a:ea typeface="微软雅黑" panose="020B0503020204020204" pitchFamily="34" charset="-122"/>
                      </a:endParaRPr>
                    </a:p>
                  </a:txBody>
                  <a:tcPr anchor="ctr"/>
                </a:tc>
                <a:tc>
                  <a:txBody>
                    <a:bodyPr/>
                    <a:lstStyle/>
                    <a:p>
                      <a:pPr marL="171450" indent="-1714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组织标本在</a:t>
                      </a:r>
                      <a:r>
                        <a:rPr lang="zh-CN" altLang="en-US" sz="1400" b="1" dirty="0">
                          <a:latin typeface="微软雅黑" panose="020B0503020204020204" pitchFamily="34" charset="-122"/>
                          <a:ea typeface="微软雅黑" panose="020B0503020204020204" pitchFamily="34" charset="-122"/>
                        </a:rPr>
                        <a:t>钙荧光白染色，</a:t>
                      </a:r>
                      <a:r>
                        <a:rPr lang="en-US" altLang="zh-CN" sz="1100" dirty="0">
                          <a:latin typeface="微软雅黑" panose="020B0503020204020204" pitchFamily="34" charset="-122"/>
                          <a:ea typeface="微软雅黑" panose="020B0503020204020204" pitchFamily="34" charset="-122"/>
                        </a:rPr>
                        <a:t>PAS</a:t>
                      </a:r>
                      <a:r>
                        <a:rPr lang="zh-CN" altLang="en-US" sz="1100" dirty="0">
                          <a:latin typeface="微软雅黑" panose="020B0503020204020204" pitchFamily="34" charset="-122"/>
                          <a:ea typeface="微软雅黑" panose="020B0503020204020204" pitchFamily="34" charset="-122"/>
                        </a:rPr>
                        <a:t>或</a:t>
                      </a:r>
                      <a:r>
                        <a:rPr lang="en-US" altLang="zh-CN" sz="1100" dirty="0">
                          <a:latin typeface="微软雅黑" panose="020B0503020204020204" pitchFamily="34" charset="-122"/>
                          <a:ea typeface="微软雅黑" panose="020B0503020204020204" pitchFamily="34" charset="-122"/>
                        </a:rPr>
                        <a:t>GMS</a:t>
                      </a:r>
                      <a:r>
                        <a:rPr lang="zh-CN" altLang="en-US" sz="1100" dirty="0">
                          <a:latin typeface="微软雅黑" panose="020B0503020204020204" pitchFamily="34" charset="-122"/>
                          <a:ea typeface="微软雅黑" panose="020B0503020204020204" pitchFamily="34" charset="-122"/>
                        </a:rPr>
                        <a:t>染色下可见宽，飘带样，无分隔</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直角分枝菌丝</a:t>
                      </a:r>
                      <a:endParaRPr lang="en-US" altLang="zh-CN" sz="11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200" b="1" dirty="0">
                          <a:latin typeface="微软雅黑" panose="020B0503020204020204" pitchFamily="34" charset="-122"/>
                          <a:ea typeface="微软雅黑" panose="020B0503020204020204" pitchFamily="34" charset="-122"/>
                        </a:rPr>
                        <a:t>通常在培养</a:t>
                      </a:r>
                      <a:r>
                        <a:rPr lang="en-US" altLang="zh-CN" sz="1200" b="1" dirty="0">
                          <a:latin typeface="微软雅黑" panose="020B0503020204020204" pitchFamily="34" charset="-122"/>
                          <a:ea typeface="微软雅黑" panose="020B0503020204020204" pitchFamily="34" charset="-122"/>
                        </a:rPr>
                        <a:t>24-48</a:t>
                      </a:r>
                      <a:r>
                        <a:rPr lang="zh-CN" altLang="en-US" sz="1200" b="1" dirty="0">
                          <a:latin typeface="微软雅黑" panose="020B0503020204020204" pitchFamily="34" charset="-122"/>
                          <a:ea typeface="微软雅黑" panose="020B0503020204020204" pitchFamily="34" charset="-122"/>
                        </a:rPr>
                        <a:t>小时下可见菌落生长</a:t>
                      </a:r>
                      <a:endParaRPr lang="en-US" altLang="zh-CN" sz="1200" b="1"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尽管染色中可见但培养结果常为阴性</a:t>
                      </a:r>
                    </a:p>
                  </a:txBody>
                  <a:tcPr anchor="ctr"/>
                </a:tc>
                <a:extLst>
                  <a:ext uri="{0D108BD9-81ED-4DB2-BD59-A6C34878D82A}">
                    <a16:rowId xmlns:a16="http://schemas.microsoft.com/office/drawing/2014/main" val="2335933266"/>
                  </a:ext>
                </a:extLst>
              </a:tr>
            </a:tbl>
          </a:graphicData>
        </a:graphic>
      </p:graphicFrame>
      <p:sp>
        <p:nvSpPr>
          <p:cNvPr id="13" name="文本框 12">
            <a:extLst>
              <a:ext uri="{FF2B5EF4-FFF2-40B4-BE49-F238E27FC236}">
                <a16:creationId xmlns:a16="http://schemas.microsoft.com/office/drawing/2014/main" id="{AE2B1232-A0B3-42DE-98D3-076123BFE398}"/>
              </a:ext>
            </a:extLst>
          </p:cNvPr>
          <p:cNvSpPr txBox="1"/>
          <p:nvPr/>
        </p:nvSpPr>
        <p:spPr>
          <a:xfrm>
            <a:off x="738788" y="5709919"/>
            <a:ext cx="3853121" cy="246221"/>
          </a:xfrm>
          <a:prstGeom prst="rect">
            <a:avLst/>
          </a:prstGeom>
          <a:noFill/>
        </p:spPr>
        <p:txBody>
          <a:bodyPr wrap="square" rtlCol="0">
            <a:spAutoFit/>
          </a:bodyPr>
          <a:lstStyle/>
          <a:p>
            <a:r>
              <a:rPr lang="zh-CN" altLang="en-US" sz="1000" b="1" dirty="0">
                <a:latin typeface="微软雅黑" panose="020B0503020204020204" pitchFamily="34" charset="-122"/>
                <a:ea typeface="微软雅黑" panose="020B0503020204020204" pitchFamily="34" charset="-122"/>
              </a:rPr>
              <a:t>表：实体器官移植患者毛霉病临床表现和诊断方法</a:t>
            </a:r>
          </a:p>
        </p:txBody>
      </p:sp>
      <p:pic>
        <p:nvPicPr>
          <p:cNvPr id="14" name="图片 13">
            <a:extLst>
              <a:ext uri="{FF2B5EF4-FFF2-40B4-BE49-F238E27FC236}">
                <a16:creationId xmlns:a16="http://schemas.microsoft.com/office/drawing/2014/main" id="{73692B51-5A8B-4469-A3B7-8911C3AE76E4}"/>
              </a:ext>
            </a:extLst>
          </p:cNvPr>
          <p:cNvPicPr>
            <a:picLocks noChangeAspect="1"/>
          </p:cNvPicPr>
          <p:nvPr/>
        </p:nvPicPr>
        <p:blipFill rotWithShape="1">
          <a:blip r:embed="rId4"/>
          <a:srcRect l="50402"/>
          <a:stretch/>
        </p:blipFill>
        <p:spPr>
          <a:xfrm>
            <a:off x="5524374" y="2838767"/>
            <a:ext cx="2741686" cy="1631535"/>
          </a:xfrm>
          <a:prstGeom prst="rect">
            <a:avLst/>
          </a:prstGeom>
        </p:spPr>
      </p:pic>
      <p:sp>
        <p:nvSpPr>
          <p:cNvPr id="15" name="文本框 14">
            <a:extLst>
              <a:ext uri="{FF2B5EF4-FFF2-40B4-BE49-F238E27FC236}">
                <a16:creationId xmlns:a16="http://schemas.microsoft.com/office/drawing/2014/main" id="{E8DDFB6C-5F99-410D-8574-C31C1805B422}"/>
              </a:ext>
            </a:extLst>
          </p:cNvPr>
          <p:cNvSpPr txBox="1"/>
          <p:nvPr/>
        </p:nvSpPr>
        <p:spPr>
          <a:xfrm>
            <a:off x="5524375" y="3944566"/>
            <a:ext cx="2741685" cy="369332"/>
          </a:xfrm>
          <a:prstGeom prst="rect">
            <a:avLst/>
          </a:prstGeom>
          <a:solidFill>
            <a:schemeClr val="bg1">
              <a:alpha val="74000"/>
            </a:schemeClr>
          </a:solid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烟曲霉镜下菌丝形态</a:t>
            </a:r>
            <a:r>
              <a:rPr lang="en-US" altLang="zh-CN" sz="900" baseline="30000" dirty="0">
                <a:latin typeface="微软雅黑" panose="020B0503020204020204" pitchFamily="34" charset="-122"/>
                <a:ea typeface="微软雅黑" panose="020B0503020204020204" pitchFamily="34" charset="-122"/>
              </a:rPr>
              <a:t>32</a:t>
            </a:r>
            <a:r>
              <a:rPr lang="zh-CN" altLang="en-US" sz="900" dirty="0">
                <a:latin typeface="微软雅黑" panose="020B0503020204020204" pitchFamily="34" charset="-122"/>
                <a:ea typeface="微软雅黑" panose="020B0503020204020204" pitchFamily="34" charset="-122"/>
              </a:rPr>
              <a:t>，有分隔，锐角分支，菌丝直径</a:t>
            </a:r>
            <a:r>
              <a:rPr lang="en-US" altLang="zh-CN" sz="900" dirty="0">
                <a:latin typeface="微软雅黑" panose="020B0503020204020204" pitchFamily="34" charset="-122"/>
                <a:ea typeface="微软雅黑" panose="020B0503020204020204" pitchFamily="34" charset="-122"/>
              </a:rPr>
              <a:t>3-5μm</a:t>
            </a:r>
            <a:endParaRPr lang="zh-CN" altLang="en-US" sz="9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F0462145-E563-4522-AD97-DB4078AA9E44}"/>
              </a:ext>
            </a:extLst>
          </p:cNvPr>
          <p:cNvPicPr>
            <a:picLocks noChangeAspect="1"/>
          </p:cNvPicPr>
          <p:nvPr/>
        </p:nvPicPr>
        <p:blipFill rotWithShape="1">
          <a:blip r:embed="rId5"/>
          <a:srcRect l="50230" b="4542"/>
          <a:stretch/>
        </p:blipFill>
        <p:spPr>
          <a:xfrm>
            <a:off x="8473822" y="2838767"/>
            <a:ext cx="2749690" cy="1631535"/>
          </a:xfrm>
          <a:prstGeom prst="rect">
            <a:avLst/>
          </a:prstGeom>
        </p:spPr>
      </p:pic>
      <p:sp>
        <p:nvSpPr>
          <p:cNvPr id="17" name="文本框 16">
            <a:extLst>
              <a:ext uri="{FF2B5EF4-FFF2-40B4-BE49-F238E27FC236}">
                <a16:creationId xmlns:a16="http://schemas.microsoft.com/office/drawing/2014/main" id="{EAD26DF8-4617-4073-AADF-21D6AC6524D6}"/>
              </a:ext>
            </a:extLst>
          </p:cNvPr>
          <p:cNvSpPr txBox="1"/>
          <p:nvPr/>
        </p:nvSpPr>
        <p:spPr>
          <a:xfrm>
            <a:off x="8481826" y="3944566"/>
            <a:ext cx="2741686" cy="369332"/>
          </a:xfrm>
          <a:prstGeom prst="rect">
            <a:avLst/>
          </a:prstGeom>
          <a:solidFill>
            <a:schemeClr val="bg1">
              <a:alpha val="56000"/>
            </a:schemeClr>
          </a:solid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毛霉菌镜下菌丝形态</a:t>
            </a:r>
            <a:r>
              <a:rPr lang="en-US" altLang="zh-CN" sz="900" baseline="30000" dirty="0">
                <a:latin typeface="微软雅黑" panose="020B0503020204020204" pitchFamily="34" charset="-122"/>
                <a:ea typeface="微软雅黑" panose="020B0503020204020204" pitchFamily="34" charset="-122"/>
              </a:rPr>
              <a:t>32</a:t>
            </a:r>
            <a:r>
              <a:rPr lang="zh-CN" altLang="en-US" sz="900" dirty="0">
                <a:latin typeface="微软雅黑" panose="020B0503020204020204" pitchFamily="34" charset="-122"/>
                <a:ea typeface="微软雅黑" panose="020B0503020204020204" pitchFamily="34" charset="-122"/>
              </a:rPr>
              <a:t>，无分隔或少分隔，不规则的带状菌丝，分枝角</a:t>
            </a:r>
            <a:r>
              <a:rPr lang="en-US" altLang="zh-CN" sz="900" dirty="0">
                <a:latin typeface="微软雅黑" panose="020B0503020204020204" pitchFamily="34" charset="-122"/>
                <a:ea typeface="微软雅黑" panose="020B0503020204020204" pitchFamily="34" charset="-122"/>
              </a:rPr>
              <a:t>45-90°</a:t>
            </a:r>
            <a:r>
              <a:rPr lang="zh-CN" altLang="en-US" sz="900" dirty="0">
                <a:latin typeface="微软雅黑" panose="020B0503020204020204" pitchFamily="34" charset="-122"/>
                <a:ea typeface="微软雅黑" panose="020B0503020204020204" pitchFamily="34" charset="-122"/>
              </a:rPr>
              <a:t>，菌丝直径</a:t>
            </a:r>
            <a:r>
              <a:rPr lang="en-US" altLang="zh-CN" sz="900" dirty="0">
                <a:latin typeface="微软雅黑" panose="020B0503020204020204" pitchFamily="34" charset="-122"/>
                <a:ea typeface="微软雅黑" panose="020B0503020204020204" pitchFamily="34" charset="-122"/>
              </a:rPr>
              <a:t>6-25μm</a:t>
            </a:r>
            <a:endParaRPr lang="zh-CN" altLang="en-US" sz="9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37F148DD-60C2-4CEC-BF0E-B9CD92EECEAC}"/>
              </a:ext>
            </a:extLst>
          </p:cNvPr>
          <p:cNvSpPr txBox="1"/>
          <p:nvPr/>
        </p:nvSpPr>
        <p:spPr>
          <a:xfrm>
            <a:off x="6306956" y="4470302"/>
            <a:ext cx="5025941" cy="492443"/>
          </a:xfrm>
          <a:prstGeom prst="rect">
            <a:avLst/>
          </a:prstGeom>
          <a:noFill/>
        </p:spPr>
        <p:txBody>
          <a:bodyPr wrap="square">
            <a:spAutoFit/>
          </a:bodyPr>
          <a:lstStyle/>
          <a:p>
            <a:r>
              <a:rPr lang="zh-CN" altLang="en-US" sz="1400" b="1" dirty="0">
                <a:solidFill>
                  <a:srgbClr val="212121"/>
                </a:solidFill>
                <a:latin typeface="微软雅黑" panose="020B0503020204020204" pitchFamily="34" charset="-122"/>
                <a:ea typeface="微软雅黑" panose="020B0503020204020204" pitchFamily="34" charset="-122"/>
              </a:rPr>
              <a:t>图：</a:t>
            </a:r>
            <a:r>
              <a:rPr lang="zh-CN" altLang="en-US" sz="1200" dirty="0">
                <a:solidFill>
                  <a:srgbClr val="212121"/>
                </a:solidFill>
                <a:latin typeface="微软雅黑" panose="020B0503020204020204" pitchFamily="34" charset="-122"/>
                <a:ea typeface="微软雅黑" panose="020B0503020204020204" pitchFamily="34" charset="-122"/>
              </a:rPr>
              <a:t>钙荧光白染色下曲霉菌丝 </a:t>
            </a:r>
            <a:r>
              <a:rPr lang="en-US" altLang="zh-CN" sz="1200" dirty="0">
                <a:solidFill>
                  <a:srgbClr val="212121"/>
                </a:solidFill>
                <a:latin typeface="微软雅黑" panose="020B0503020204020204" pitchFamily="34" charset="-122"/>
                <a:ea typeface="微软雅黑" panose="020B0503020204020204" pitchFamily="34" charset="-122"/>
              </a:rPr>
              <a:t>vs </a:t>
            </a:r>
            <a:r>
              <a:rPr lang="zh-CN" altLang="en-US" sz="1200" dirty="0">
                <a:solidFill>
                  <a:srgbClr val="212121"/>
                </a:solidFill>
                <a:latin typeface="微软雅黑" panose="020B0503020204020204" pitchFamily="34" charset="-122"/>
                <a:ea typeface="微软雅黑" panose="020B0503020204020204" pitchFamily="34" charset="-122"/>
              </a:rPr>
              <a:t>毛霉菌菌丝形态学差异</a:t>
            </a:r>
            <a:endParaRPr lang="en-US" altLang="zh-CN" sz="1200" dirty="0">
              <a:solidFill>
                <a:srgbClr val="212121"/>
              </a:solidFill>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91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115859" y="323267"/>
            <a:ext cx="9417963"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反晕征在肺毛霉病患者中较曲霉病更多见，非粒细胞缺乏患者发生率低于粒缺患者</a:t>
            </a:r>
            <a:endParaRPr lang="en-US" altLang="zh-CN" sz="2000" b="1" dirty="0">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73A21105-2990-45E2-88E5-06D2F7180251}"/>
              </a:ext>
            </a:extLst>
          </p:cNvPr>
          <p:cNvSpPr txBox="1"/>
          <p:nvPr/>
        </p:nvSpPr>
        <p:spPr>
          <a:xfrm>
            <a:off x="628590" y="6345597"/>
            <a:ext cx="5116129" cy="461665"/>
          </a:xfrm>
          <a:prstGeom prst="rect">
            <a:avLst/>
          </a:prstGeom>
          <a:noFill/>
        </p:spPr>
        <p:txBody>
          <a:bodyPr wrap="square">
            <a:spAutoFit/>
          </a:bodyPr>
          <a:lstStyle/>
          <a:p>
            <a:r>
              <a:rPr lang="fr-FR" altLang="zh-CN" sz="800" dirty="0"/>
              <a:t>12.</a:t>
            </a:r>
            <a:r>
              <a:rPr lang="en-US" altLang="zh-CN" sz="800" dirty="0"/>
              <a:t> Oliver A </a:t>
            </a:r>
            <a:r>
              <a:rPr lang="en-US" altLang="zh-CN" sz="800" dirty="0" err="1"/>
              <a:t>Cornely</a:t>
            </a:r>
            <a:r>
              <a:rPr lang="en-US" altLang="zh-CN" sz="800" dirty="0"/>
              <a:t> et al. Lancet Infect Dis. 2019 Dec;19(12):e405-e421</a:t>
            </a:r>
          </a:p>
          <a:p>
            <a:r>
              <a:rPr lang="en-US" altLang="zh-CN" sz="800" dirty="0"/>
              <a:t>26. Jung J, Kim MY, Lee HJ, et al. Clin </a:t>
            </a:r>
            <a:r>
              <a:rPr lang="en-US" altLang="zh-CN" sz="800" dirty="0" err="1"/>
              <a:t>Microbiol</a:t>
            </a:r>
            <a:r>
              <a:rPr lang="en-US" altLang="zh-CN" sz="800" dirty="0"/>
              <a:t> Infect 2015; 21:684.e11–8</a:t>
            </a:r>
          </a:p>
          <a:p>
            <a:r>
              <a:rPr lang="en-US" altLang="zh-CN" sz="800" dirty="0"/>
              <a:t>27.</a:t>
            </a:r>
            <a:r>
              <a:rPr lang="en-US" altLang="zh-CN" sz="800" dirty="0">
                <a:solidFill>
                  <a:srgbClr val="212121"/>
                </a:solidFill>
                <a:latin typeface="BlinkMacSystemFont"/>
              </a:rPr>
              <a:t> Supplementary of </a:t>
            </a:r>
            <a:r>
              <a:rPr lang="en-US" altLang="zh-CN" sz="800" dirty="0"/>
              <a:t>Jung J, Kim MY, Lee HJ, et al. Clin </a:t>
            </a:r>
            <a:r>
              <a:rPr lang="en-US" altLang="zh-CN" sz="800" dirty="0" err="1"/>
              <a:t>Microbiol</a:t>
            </a:r>
            <a:r>
              <a:rPr lang="en-US" altLang="zh-CN" sz="800" dirty="0"/>
              <a:t> Infect 2015; 21:684.e11–8</a:t>
            </a:r>
          </a:p>
        </p:txBody>
      </p:sp>
      <p:pic>
        <p:nvPicPr>
          <p:cNvPr id="36" name="图片 35" descr="徽标, 公司名称&#10;&#10;描述已自动生成">
            <a:extLst>
              <a:ext uri="{FF2B5EF4-FFF2-40B4-BE49-F238E27FC236}">
                <a16:creationId xmlns:a16="http://schemas.microsoft.com/office/drawing/2014/main" id="{4727933F-89E3-4C28-97FA-7697335179F2}"/>
              </a:ext>
            </a:extLst>
          </p:cNvPr>
          <p:cNvPicPr>
            <a:picLocks noChangeAspect="1"/>
          </p:cNvPicPr>
          <p:nvPr/>
        </p:nvPicPr>
        <p:blipFill rotWithShape="1">
          <a:blip r:embed="rId4">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8" name="文本框 7">
            <a:extLst>
              <a:ext uri="{FF2B5EF4-FFF2-40B4-BE49-F238E27FC236}">
                <a16:creationId xmlns:a16="http://schemas.microsoft.com/office/drawing/2014/main" id="{D69E11C3-E48A-4FAF-B8BF-5B37DEA5E53A}"/>
              </a:ext>
            </a:extLst>
          </p:cNvPr>
          <p:cNvSpPr txBox="1"/>
          <p:nvPr/>
        </p:nvSpPr>
        <p:spPr>
          <a:xfrm>
            <a:off x="836119" y="970197"/>
            <a:ext cx="10519762" cy="738664"/>
          </a:xfrm>
          <a:prstGeom prst="rect">
            <a:avLst/>
          </a:prstGeom>
          <a:solidFill>
            <a:schemeClr val="bg1"/>
          </a:solidFill>
        </p:spPr>
        <p:txBody>
          <a:bodyPr wrap="square">
            <a:spAutoFit/>
          </a:bodyPr>
          <a:lstStyle/>
          <a:p>
            <a:pPr marL="171450" indent="-171450">
              <a:buFont typeface="Arial" panose="020B0604020202020204" pitchFamily="34" charset="0"/>
              <a:buChar char="•"/>
            </a:pPr>
            <a:r>
              <a:rPr lang="en-US" altLang="zh-CN" sz="1400" dirty="0">
                <a:solidFill>
                  <a:prstClr val="black"/>
                </a:solidFill>
                <a:latin typeface="微软雅黑" panose="020B0503020204020204" pitchFamily="34" charset="-122"/>
                <a:ea typeface="微软雅黑" panose="020B0503020204020204" pitchFamily="34" charset="-122"/>
              </a:rPr>
              <a:t>ECMM-MSGERC</a:t>
            </a:r>
            <a:r>
              <a:rPr lang="zh-CN" altLang="en-US" sz="1400" dirty="0">
                <a:solidFill>
                  <a:prstClr val="black"/>
                </a:solidFill>
                <a:latin typeface="微软雅黑" panose="020B0503020204020204" pitchFamily="34" charset="-122"/>
                <a:ea typeface="微软雅黑" panose="020B0503020204020204" pitchFamily="34" charset="-122"/>
              </a:rPr>
              <a:t>毛霉病指南</a:t>
            </a:r>
            <a:r>
              <a:rPr lang="en-US" altLang="zh-CN" sz="1400" baseline="30000" dirty="0">
                <a:solidFill>
                  <a:prstClr val="black"/>
                </a:solidFill>
                <a:latin typeface="微软雅黑" panose="020B0503020204020204" pitchFamily="34" charset="-122"/>
                <a:ea typeface="微软雅黑" panose="020B0503020204020204" pitchFamily="34" charset="-122"/>
              </a:rPr>
              <a:t>12</a:t>
            </a:r>
            <a:r>
              <a:rPr lang="zh-CN" altLang="en-US" sz="1400" dirty="0">
                <a:solidFill>
                  <a:prstClr val="black"/>
                </a:solidFill>
                <a:latin typeface="微软雅黑" panose="020B0503020204020204" pitchFamily="34" charset="-122"/>
                <a:ea typeface="微软雅黑" panose="020B0503020204020204" pitchFamily="34" charset="-122"/>
              </a:rPr>
              <a:t>推荐肺部</a:t>
            </a:r>
            <a:r>
              <a:rPr lang="en-US" altLang="zh-CN" sz="1400" dirty="0">
                <a:solidFill>
                  <a:prstClr val="black"/>
                </a:solidFill>
                <a:latin typeface="微软雅黑" panose="020B0503020204020204" pitchFamily="34" charset="-122"/>
                <a:ea typeface="微软雅黑" panose="020B0503020204020204" pitchFamily="34" charset="-122"/>
              </a:rPr>
              <a:t>CT</a:t>
            </a:r>
            <a:r>
              <a:rPr lang="zh-CN" altLang="en-US" sz="1400" dirty="0">
                <a:solidFill>
                  <a:prstClr val="black"/>
                </a:solidFill>
                <a:latin typeface="微软雅黑" panose="020B0503020204020204" pitchFamily="34" charset="-122"/>
                <a:ea typeface="微软雅黑" panose="020B0503020204020204" pitchFamily="34" charset="-122"/>
              </a:rPr>
              <a:t>下发现</a:t>
            </a:r>
            <a:r>
              <a:rPr lang="zh-CN" altLang="en-US" sz="1400" b="1" dirty="0">
                <a:solidFill>
                  <a:prstClr val="black"/>
                </a:solidFill>
                <a:latin typeface="微软雅黑" panose="020B0503020204020204" pitchFamily="34" charset="-122"/>
                <a:ea typeface="微软雅黑" panose="020B0503020204020204" pitchFamily="34" charset="-122"/>
              </a:rPr>
              <a:t>反晕征（如左图）作为血液恶性肿瘤患者肺毛霉病的鉴别诊断手段</a:t>
            </a:r>
            <a:r>
              <a:rPr lang="zh-CN" altLang="en-US" sz="1400" dirty="0">
                <a:solidFill>
                  <a:prstClr val="black"/>
                </a:solidFill>
                <a:latin typeface="微软雅黑" panose="020B0503020204020204" pitchFamily="34" charset="-122"/>
                <a:ea typeface="微软雅黑" panose="020B0503020204020204" pitchFamily="34" charset="-122"/>
              </a:rPr>
              <a:t>。但值得注意的是在一项涉及</a:t>
            </a:r>
            <a:r>
              <a:rPr lang="en-US" altLang="zh-CN" sz="1400" dirty="0">
                <a:solidFill>
                  <a:prstClr val="black"/>
                </a:solidFill>
                <a:latin typeface="微软雅黑" panose="020B0503020204020204" pitchFamily="34" charset="-122"/>
                <a:ea typeface="微软雅黑" panose="020B0503020204020204" pitchFamily="34" charset="-122"/>
              </a:rPr>
              <a:t>24</a:t>
            </a:r>
            <a:r>
              <a:rPr lang="zh-CN" altLang="en-US" sz="1400" dirty="0">
                <a:solidFill>
                  <a:prstClr val="black"/>
                </a:solidFill>
                <a:latin typeface="微软雅黑" panose="020B0503020204020204" pitchFamily="34" charset="-122"/>
                <a:ea typeface="微软雅黑" panose="020B0503020204020204" pitchFamily="34" charset="-122"/>
              </a:rPr>
              <a:t>位肺毛霉病患者的回顾性研究中</a:t>
            </a:r>
            <a:r>
              <a:rPr lang="en-US" altLang="zh-CN" sz="1400" baseline="30000" dirty="0">
                <a:solidFill>
                  <a:prstClr val="black"/>
                </a:solidFill>
                <a:latin typeface="微软雅黑" panose="020B0503020204020204" pitchFamily="34" charset="-122"/>
                <a:ea typeface="微软雅黑" panose="020B0503020204020204" pitchFamily="34" charset="-122"/>
              </a:rPr>
              <a:t>26-27</a:t>
            </a:r>
            <a:r>
              <a:rPr lang="zh-CN" altLang="en-US" sz="1400" dirty="0">
                <a:solidFill>
                  <a:prstClr val="black"/>
                </a:solidFill>
                <a:latin typeface="微软雅黑" panose="020B0503020204020204" pitchFamily="34" charset="-122"/>
                <a:ea typeface="微软雅黑" panose="020B0503020204020204" pitchFamily="34" charset="-122"/>
              </a:rPr>
              <a:t>，作者在补充文件中对粒细胞缺乏和非粒细胞缺乏人群的影像学表现进行比较。</a:t>
            </a:r>
            <a:r>
              <a:rPr lang="zh-CN" altLang="en-US" sz="1400" b="1" dirty="0">
                <a:solidFill>
                  <a:prstClr val="black"/>
                </a:solidFill>
                <a:latin typeface="微软雅黑" panose="020B0503020204020204" pitchFamily="34" charset="-122"/>
                <a:ea typeface="微软雅黑" panose="020B0503020204020204" pitchFamily="34" charset="-122"/>
              </a:rPr>
              <a:t>非粒缺患者反晕征的发生率低于</a:t>
            </a:r>
            <a:r>
              <a:rPr lang="zh-CN" altLang="en-US" sz="1400" dirty="0">
                <a:solidFill>
                  <a:prstClr val="black"/>
                </a:solidFill>
                <a:latin typeface="微软雅黑" panose="020B0503020204020204" pitchFamily="34" charset="-122"/>
                <a:ea typeface="微软雅黑" panose="020B0503020204020204" pitchFamily="34" charset="-122"/>
              </a:rPr>
              <a:t>前者。</a:t>
            </a:r>
            <a:endParaRPr lang="zh-CN" altLang="en-US" sz="2400" dirty="0"/>
          </a:p>
        </p:txBody>
      </p:sp>
      <p:graphicFrame>
        <p:nvGraphicFramePr>
          <p:cNvPr id="3" name="对象 2">
            <a:extLst>
              <a:ext uri="{FF2B5EF4-FFF2-40B4-BE49-F238E27FC236}">
                <a16:creationId xmlns:a16="http://schemas.microsoft.com/office/drawing/2014/main" id="{5CC235BD-E48F-45FE-90CB-2FF7ED3EC760}"/>
              </a:ext>
            </a:extLst>
          </p:cNvPr>
          <p:cNvGraphicFramePr>
            <a:graphicFrameLocks noChangeAspect="1"/>
          </p:cNvGraphicFramePr>
          <p:nvPr>
            <p:extLst>
              <p:ext uri="{D42A27DB-BD31-4B8C-83A1-F6EECF244321}">
                <p14:modId xmlns:p14="http://schemas.microsoft.com/office/powerpoint/2010/main" val="504277312"/>
              </p:ext>
            </p:extLst>
          </p:nvPr>
        </p:nvGraphicFramePr>
        <p:xfrm>
          <a:off x="2904735" y="2233677"/>
          <a:ext cx="2355252" cy="2027700"/>
        </p:xfrm>
        <a:graphic>
          <a:graphicData uri="http://schemas.openxmlformats.org/presentationml/2006/ole">
            <mc:AlternateContent xmlns:mc="http://schemas.openxmlformats.org/markup-compatibility/2006">
              <mc:Choice xmlns:v="urn:schemas-microsoft-com:vml" Requires="v">
                <p:oleObj spid="_x0000_s9244" name="BMP 图像" r:id="rId5" imgW="2876400" imgH="2476440" progId="Paint.Picture">
                  <p:embed/>
                </p:oleObj>
              </mc:Choice>
              <mc:Fallback>
                <p:oleObj name="BMP 图像" r:id="rId5" imgW="2876400" imgH="2476440" progId="Paint.Picture">
                  <p:embed/>
                  <p:pic>
                    <p:nvPicPr>
                      <p:cNvPr id="3" name="对象 2">
                        <a:extLst>
                          <a:ext uri="{FF2B5EF4-FFF2-40B4-BE49-F238E27FC236}">
                            <a16:creationId xmlns:a16="http://schemas.microsoft.com/office/drawing/2014/main" id="{5CC235BD-E48F-45FE-90CB-2FF7ED3EC760}"/>
                          </a:ext>
                        </a:extLst>
                      </p:cNvPr>
                      <p:cNvPicPr/>
                      <p:nvPr/>
                    </p:nvPicPr>
                    <p:blipFill>
                      <a:blip r:embed="rId6"/>
                      <a:stretch>
                        <a:fillRect/>
                      </a:stretch>
                    </p:blipFill>
                    <p:spPr>
                      <a:xfrm>
                        <a:off x="2904735" y="2233677"/>
                        <a:ext cx="2355252" cy="20277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058B119-4E9F-40CA-88D6-38C98870C4AB}"/>
              </a:ext>
            </a:extLst>
          </p:cNvPr>
          <p:cNvGraphicFramePr>
            <a:graphicFrameLocks noChangeAspect="1"/>
          </p:cNvGraphicFramePr>
          <p:nvPr>
            <p:extLst>
              <p:ext uri="{D42A27DB-BD31-4B8C-83A1-F6EECF244321}">
                <p14:modId xmlns:p14="http://schemas.microsoft.com/office/powerpoint/2010/main" val="1902902553"/>
              </p:ext>
            </p:extLst>
          </p:nvPr>
        </p:nvGraphicFramePr>
        <p:xfrm>
          <a:off x="2904735" y="4393787"/>
          <a:ext cx="2355252" cy="1667029"/>
        </p:xfrm>
        <a:graphic>
          <a:graphicData uri="http://schemas.openxmlformats.org/presentationml/2006/ole">
            <mc:AlternateContent xmlns:mc="http://schemas.openxmlformats.org/markup-compatibility/2006">
              <mc:Choice xmlns:v="urn:schemas-microsoft-com:vml" Requires="v">
                <p:oleObj spid="_x0000_s9245" name="BMP 图像" r:id="rId7" imgW="2933640" imgH="2076480" progId="Paint.Picture">
                  <p:embed/>
                </p:oleObj>
              </mc:Choice>
              <mc:Fallback>
                <p:oleObj name="BMP 图像" r:id="rId7" imgW="2933640" imgH="2076480" progId="Paint.Picture">
                  <p:embed/>
                  <p:pic>
                    <p:nvPicPr>
                      <p:cNvPr id="6" name="对象 5">
                        <a:extLst>
                          <a:ext uri="{FF2B5EF4-FFF2-40B4-BE49-F238E27FC236}">
                            <a16:creationId xmlns:a16="http://schemas.microsoft.com/office/drawing/2014/main" id="{2058B119-4E9F-40CA-88D6-38C98870C4AB}"/>
                          </a:ext>
                        </a:extLst>
                      </p:cNvPr>
                      <p:cNvPicPr/>
                      <p:nvPr/>
                    </p:nvPicPr>
                    <p:blipFill>
                      <a:blip r:embed="rId8"/>
                      <a:stretch>
                        <a:fillRect/>
                      </a:stretch>
                    </p:blipFill>
                    <p:spPr>
                      <a:xfrm>
                        <a:off x="2904735" y="4393787"/>
                        <a:ext cx="2355252" cy="1667029"/>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E3EB3918-CAFA-4E33-B6B8-E8BDD160B753}"/>
              </a:ext>
            </a:extLst>
          </p:cNvPr>
          <p:cNvSpPr txBox="1"/>
          <p:nvPr/>
        </p:nvSpPr>
        <p:spPr>
          <a:xfrm>
            <a:off x="753006" y="5495062"/>
            <a:ext cx="2004413" cy="584775"/>
          </a:xfrm>
          <a:prstGeom prst="rect">
            <a:avLst/>
          </a:prstGeom>
          <a:solidFill>
            <a:schemeClr val="bg1"/>
          </a:solidFill>
        </p:spPr>
        <p:txBody>
          <a:bodyPr wrap="square">
            <a:spAutoFit/>
          </a:bodyPr>
          <a:lstStyle/>
          <a:p>
            <a:pPr algn="l"/>
            <a:r>
              <a:rPr lang="en-CA" altLang="zh-CN" sz="800" b="0" i="0" u="none" strike="noStrike" baseline="0" dirty="0">
                <a:latin typeface="Shaker2Lancet-Regular"/>
              </a:rPr>
              <a:t>(D &amp; B) Reversed halo </a:t>
            </a:r>
            <a:r>
              <a:rPr lang="en-US" altLang="zh-CN" sz="800" b="0" i="0" u="none" strike="noStrike" baseline="0" dirty="0">
                <a:latin typeface="Shaker2Lancet-Regular"/>
              </a:rPr>
              <a:t>sign on CT, also known as inversed halo or atoll sign, an area of ground glass opacity surrounded by a ring of consolidation (arrow).</a:t>
            </a:r>
            <a:endParaRPr lang="zh-CN" altLang="en-US" dirty="0"/>
          </a:p>
        </p:txBody>
      </p:sp>
      <p:sp>
        <p:nvSpPr>
          <p:cNvPr id="14" name="文本框 13">
            <a:extLst>
              <a:ext uri="{FF2B5EF4-FFF2-40B4-BE49-F238E27FC236}">
                <a16:creationId xmlns:a16="http://schemas.microsoft.com/office/drawing/2014/main" id="{1AE545B3-95BF-473E-B09E-08945BFA44DD}"/>
              </a:ext>
            </a:extLst>
          </p:cNvPr>
          <p:cNvSpPr txBox="1"/>
          <p:nvPr/>
        </p:nvSpPr>
        <p:spPr>
          <a:xfrm>
            <a:off x="801133" y="2175438"/>
            <a:ext cx="2004413" cy="830997"/>
          </a:xfrm>
          <a:prstGeom prst="rect">
            <a:avLst/>
          </a:prstGeom>
          <a:solidFill>
            <a:schemeClr val="bg1"/>
          </a:solidFill>
        </p:spPr>
        <p:txBody>
          <a:bodyPr wrap="square">
            <a:spAutoFit/>
          </a:bodyPr>
          <a:lstStyle/>
          <a:p>
            <a:pPr algn="l"/>
            <a:r>
              <a:rPr lang="zh-CN" altLang="en-US" sz="1200" dirty="0">
                <a:latin typeface="微软雅黑" panose="020B0503020204020204" pitchFamily="34" charset="-122"/>
                <a:ea typeface="微软雅黑" panose="020B0503020204020204" pitchFamily="34" charset="-122"/>
              </a:rPr>
              <a:t>左图：反晕征影像学表现，一个</a:t>
            </a:r>
            <a:r>
              <a:rPr lang="zh-CN" altLang="en-US" sz="1200" b="1" dirty="0">
                <a:latin typeface="微软雅黑" panose="020B0503020204020204" pitchFamily="34" charset="-122"/>
                <a:ea typeface="微软雅黑" panose="020B0503020204020204" pitchFamily="34" charset="-122"/>
              </a:rPr>
              <a:t>磨玻璃样阴影（</a:t>
            </a:r>
            <a:r>
              <a:rPr lang="en-US" altLang="zh-CN" sz="1200" b="1" dirty="0">
                <a:latin typeface="微软雅黑" panose="020B0503020204020204" pitchFamily="34" charset="-122"/>
                <a:ea typeface="微软雅黑" panose="020B0503020204020204" pitchFamily="34" charset="-122"/>
              </a:rPr>
              <a:t>GGO</a:t>
            </a:r>
            <a:r>
              <a:rPr lang="zh-CN" altLang="en-US" sz="1200" b="1" dirty="0">
                <a:latin typeface="微软雅黑" panose="020B0503020204020204" pitchFamily="34" charset="-122"/>
                <a:ea typeface="微软雅黑" panose="020B0503020204020204" pitchFamily="34" charset="-122"/>
              </a:rPr>
              <a:t>）区域周围围绕着环形实变</a:t>
            </a:r>
            <a:r>
              <a:rPr lang="zh-CN" altLang="en-US" sz="1200" dirty="0">
                <a:latin typeface="微软雅黑" panose="020B0503020204020204" pitchFamily="34" charset="-122"/>
                <a:ea typeface="微软雅黑" panose="020B0503020204020204" pitchFamily="34" charset="-122"/>
              </a:rPr>
              <a:t>（图中箭头所指区域）</a:t>
            </a:r>
          </a:p>
        </p:txBody>
      </p:sp>
      <p:graphicFrame>
        <p:nvGraphicFramePr>
          <p:cNvPr id="15" name="图表 14">
            <a:extLst>
              <a:ext uri="{FF2B5EF4-FFF2-40B4-BE49-F238E27FC236}">
                <a16:creationId xmlns:a16="http://schemas.microsoft.com/office/drawing/2014/main" id="{64643844-7F5E-463D-B17D-81A570ABB9A0}"/>
              </a:ext>
            </a:extLst>
          </p:cNvPr>
          <p:cNvGraphicFramePr>
            <a:graphicFrameLocks/>
          </p:cNvGraphicFramePr>
          <p:nvPr>
            <p:extLst>
              <p:ext uri="{D42A27DB-BD31-4B8C-83A1-F6EECF244321}">
                <p14:modId xmlns:p14="http://schemas.microsoft.com/office/powerpoint/2010/main" val="985516464"/>
              </p:ext>
            </p:extLst>
          </p:nvPr>
        </p:nvGraphicFramePr>
        <p:xfrm>
          <a:off x="6942922" y="2175438"/>
          <a:ext cx="4022437" cy="4343400"/>
        </p:xfrm>
        <a:graphic>
          <a:graphicData uri="http://schemas.openxmlformats.org/drawingml/2006/chart">
            <c:chart xmlns:c="http://schemas.openxmlformats.org/drawingml/2006/chart" xmlns:r="http://schemas.openxmlformats.org/officeDocument/2006/relationships" r:id="rId9"/>
          </a:graphicData>
        </a:graphic>
      </p:graphicFrame>
      <p:sp>
        <p:nvSpPr>
          <p:cNvPr id="16" name="文本框 15">
            <a:extLst>
              <a:ext uri="{FF2B5EF4-FFF2-40B4-BE49-F238E27FC236}">
                <a16:creationId xmlns:a16="http://schemas.microsoft.com/office/drawing/2014/main" id="{850A341A-0571-4DAE-8F11-71A4A0E21C16}"/>
              </a:ext>
            </a:extLst>
          </p:cNvPr>
          <p:cNvSpPr txBox="1"/>
          <p:nvPr/>
        </p:nvSpPr>
        <p:spPr>
          <a:xfrm rot="16200000">
            <a:off x="6144886" y="2887446"/>
            <a:ext cx="915559" cy="400110"/>
          </a:xfrm>
          <a:prstGeom prst="rect">
            <a:avLst/>
          </a:prstGeom>
          <a:noFill/>
        </p:spPr>
        <p:txBody>
          <a:bodyPr wrap="square">
            <a:spAutoFit/>
          </a:bodyPr>
          <a:lstStyle/>
          <a:p>
            <a:pPr algn="ctr"/>
            <a:r>
              <a:rPr lang="zh-CN" altLang="en-US" sz="1000" b="1" dirty="0">
                <a:solidFill>
                  <a:srgbClr val="000000"/>
                </a:solidFill>
                <a:latin typeface="微软雅黑" panose="020B0503020204020204" pitchFamily="34" charset="-122"/>
                <a:ea typeface="微软雅黑" panose="020B0503020204020204" pitchFamily="34" charset="-122"/>
              </a:rPr>
              <a:t>血管侵袭型影像表现</a:t>
            </a:r>
            <a:endParaRPr lang="zh-CN" altLang="en-US" sz="1000" b="1"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3180F49-0925-43A4-AAB6-B88641BF6B2A}"/>
              </a:ext>
            </a:extLst>
          </p:cNvPr>
          <p:cNvSpPr txBox="1"/>
          <p:nvPr/>
        </p:nvSpPr>
        <p:spPr>
          <a:xfrm rot="16200000">
            <a:off x="6120923" y="4052172"/>
            <a:ext cx="915559" cy="400110"/>
          </a:xfrm>
          <a:prstGeom prst="rect">
            <a:avLst/>
          </a:prstGeom>
          <a:noFill/>
        </p:spPr>
        <p:txBody>
          <a:bodyPr wrap="square">
            <a:spAutoFit/>
          </a:bodyPr>
          <a:lstStyle/>
          <a:p>
            <a:pPr algn="ctr"/>
            <a:r>
              <a:rPr lang="zh-CN" altLang="en-US" sz="1000" b="1" dirty="0">
                <a:solidFill>
                  <a:srgbClr val="000000"/>
                </a:solidFill>
                <a:latin typeface="微软雅黑" panose="020B0503020204020204" pitchFamily="34" charset="-122"/>
                <a:ea typeface="微软雅黑" panose="020B0503020204020204" pitchFamily="34" charset="-122"/>
              </a:rPr>
              <a:t>气道侵袭型影像表现</a:t>
            </a:r>
            <a:endParaRPr lang="zh-CN" altLang="en-US" sz="1000" b="1"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81558C34-7C5D-4013-A125-4D1B5CC7C78A}"/>
              </a:ext>
            </a:extLst>
          </p:cNvPr>
          <p:cNvSpPr txBox="1"/>
          <p:nvPr/>
        </p:nvSpPr>
        <p:spPr>
          <a:xfrm rot="16200000">
            <a:off x="6144885" y="5378877"/>
            <a:ext cx="915559" cy="400110"/>
          </a:xfrm>
          <a:prstGeom prst="rect">
            <a:avLst/>
          </a:prstGeom>
          <a:noFill/>
        </p:spPr>
        <p:txBody>
          <a:bodyPr wrap="square">
            <a:spAutoFit/>
          </a:bodyPr>
          <a:lstStyle/>
          <a:p>
            <a:pPr algn="ctr"/>
            <a:r>
              <a:rPr lang="zh-CN" altLang="en-US" sz="1000" b="1" dirty="0">
                <a:solidFill>
                  <a:srgbClr val="000000"/>
                </a:solidFill>
                <a:latin typeface="微软雅黑" panose="020B0503020204020204" pitchFamily="34" charset="-122"/>
                <a:ea typeface="微软雅黑" panose="020B0503020204020204" pitchFamily="34" charset="-122"/>
              </a:rPr>
              <a:t>坏死性肺炎型影像表现</a:t>
            </a:r>
            <a:endParaRPr lang="zh-CN" altLang="en-US" sz="1000" b="1"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32FA0644-F2C8-40FE-95F8-39FC03652ABF}"/>
              </a:ext>
            </a:extLst>
          </p:cNvPr>
          <p:cNvSpPr txBox="1"/>
          <p:nvPr/>
        </p:nvSpPr>
        <p:spPr>
          <a:xfrm>
            <a:off x="6602664" y="1898438"/>
            <a:ext cx="4268238" cy="246221"/>
          </a:xfrm>
          <a:prstGeom prst="rect">
            <a:avLst/>
          </a:prstGeom>
          <a:noFill/>
        </p:spPr>
        <p:txBody>
          <a:bodyPr wrap="square">
            <a:spAutoFit/>
          </a:bodyPr>
          <a:lstStyle/>
          <a:p>
            <a:pPr algn="ctr"/>
            <a:r>
              <a:rPr lang="zh-CN" altLang="en-US" sz="1000" b="1" dirty="0">
                <a:solidFill>
                  <a:srgbClr val="000000"/>
                </a:solidFill>
                <a:latin typeface="微软雅黑" panose="020B0503020204020204" pitchFamily="34" charset="-122"/>
                <a:ea typeface="微软雅黑" panose="020B0503020204020204" pitchFamily="34" charset="-122"/>
              </a:rPr>
              <a:t>右图： 粒细胞缺乏 </a:t>
            </a:r>
            <a:r>
              <a:rPr lang="en-US" altLang="zh-CN" sz="1000" b="1" dirty="0">
                <a:solidFill>
                  <a:srgbClr val="000000"/>
                </a:solidFill>
                <a:latin typeface="微软雅黑" panose="020B0503020204020204" pitchFamily="34" charset="-122"/>
                <a:ea typeface="微软雅黑" panose="020B0503020204020204" pitchFamily="34" charset="-122"/>
              </a:rPr>
              <a:t>vs </a:t>
            </a:r>
            <a:r>
              <a:rPr lang="zh-CN" altLang="en-US" sz="1000" b="1" dirty="0">
                <a:solidFill>
                  <a:srgbClr val="000000"/>
                </a:solidFill>
                <a:latin typeface="微软雅黑" panose="020B0503020204020204" pitchFamily="34" charset="-122"/>
                <a:ea typeface="微软雅黑" panose="020B0503020204020204" pitchFamily="34" charset="-122"/>
              </a:rPr>
              <a:t>非粒细胞缺乏肺毛霉病患者不同影像表现发生率</a:t>
            </a:r>
            <a:endParaRPr lang="zh-CN" altLang="en-US" sz="1000" b="1" dirty="0">
              <a:latin typeface="微软雅黑" panose="020B0503020204020204" pitchFamily="34" charset="-122"/>
              <a:ea typeface="微软雅黑" panose="020B0503020204020204" pitchFamily="34" charset="-122"/>
            </a:endParaRPr>
          </a:p>
        </p:txBody>
      </p:sp>
      <p:cxnSp>
        <p:nvCxnSpPr>
          <p:cNvPr id="20" name="直接连接符 19">
            <a:extLst>
              <a:ext uri="{FF2B5EF4-FFF2-40B4-BE49-F238E27FC236}">
                <a16:creationId xmlns:a16="http://schemas.microsoft.com/office/drawing/2014/main" id="{B48EBB4F-C64E-4FE5-B26E-83DCAF2D2A42}"/>
              </a:ext>
            </a:extLst>
          </p:cNvPr>
          <p:cNvCxnSpPr/>
          <p:nvPr/>
        </p:nvCxnSpPr>
        <p:spPr>
          <a:xfrm>
            <a:off x="6402609" y="2175438"/>
            <a:ext cx="4562750" cy="0"/>
          </a:xfrm>
          <a:prstGeom prst="line">
            <a:avLst/>
          </a:prstGeom>
        </p:spPr>
        <p:style>
          <a:lnRef idx="1">
            <a:schemeClr val="dk1"/>
          </a:lnRef>
          <a:fillRef idx="0">
            <a:schemeClr val="dk1"/>
          </a:fillRef>
          <a:effectRef idx="0">
            <a:schemeClr val="dk1"/>
          </a:effectRef>
          <a:fontRef idx="minor">
            <a:schemeClr val="tx1"/>
          </a:fontRef>
        </p:style>
      </p:cxnSp>
      <p:sp>
        <p:nvSpPr>
          <p:cNvPr id="21" name="流程图: 摘录 20">
            <a:extLst>
              <a:ext uri="{FF2B5EF4-FFF2-40B4-BE49-F238E27FC236}">
                <a16:creationId xmlns:a16="http://schemas.microsoft.com/office/drawing/2014/main" id="{28EB1281-AE35-4D61-95C0-56DD1BAFF609}"/>
              </a:ext>
            </a:extLst>
          </p:cNvPr>
          <p:cNvSpPr/>
          <p:nvPr/>
        </p:nvSpPr>
        <p:spPr>
          <a:xfrm rot="5400000">
            <a:off x="7653542" y="3417936"/>
            <a:ext cx="142686" cy="196036"/>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流程图: 摘录 21">
            <a:extLst>
              <a:ext uri="{FF2B5EF4-FFF2-40B4-BE49-F238E27FC236}">
                <a16:creationId xmlns:a16="http://schemas.microsoft.com/office/drawing/2014/main" id="{3160A739-8CB0-4859-9BE5-24769C028DC8}"/>
              </a:ext>
            </a:extLst>
          </p:cNvPr>
          <p:cNvSpPr/>
          <p:nvPr/>
        </p:nvSpPr>
        <p:spPr>
          <a:xfrm rot="5400000">
            <a:off x="7681252" y="4951791"/>
            <a:ext cx="142686" cy="196036"/>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流程图: 摘录 22">
            <a:extLst>
              <a:ext uri="{FF2B5EF4-FFF2-40B4-BE49-F238E27FC236}">
                <a16:creationId xmlns:a16="http://schemas.microsoft.com/office/drawing/2014/main" id="{A5A96A4A-493C-45EC-89F5-848F7A6E03ED}"/>
              </a:ext>
            </a:extLst>
          </p:cNvPr>
          <p:cNvSpPr/>
          <p:nvPr/>
        </p:nvSpPr>
        <p:spPr>
          <a:xfrm rot="5400000">
            <a:off x="7696143" y="5813310"/>
            <a:ext cx="142686" cy="196036"/>
          </a:xfrm>
          <a:prstGeom prst="flowChartExtra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8173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115859" y="323267"/>
            <a:ext cx="8989962"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GM</a:t>
            </a:r>
            <a:r>
              <a:rPr lang="zh-CN" altLang="en-US" sz="2000" b="1" dirty="0">
                <a:latin typeface="微软雅黑" panose="020B0503020204020204" pitchFamily="34" charset="-122"/>
                <a:ea typeface="微软雅黑" panose="020B0503020204020204" pitchFamily="34" charset="-122"/>
              </a:rPr>
              <a:t>试验用于肺部</a:t>
            </a:r>
            <a:r>
              <a:rPr lang="en-US" altLang="zh-CN" sz="2000" b="1" dirty="0">
                <a:latin typeface="微软雅黑" panose="020B0503020204020204" pitchFamily="34" charset="-122"/>
                <a:ea typeface="微软雅黑" panose="020B0503020204020204" pitchFamily="34" charset="-122"/>
              </a:rPr>
              <a:t>CT</a:t>
            </a:r>
            <a:r>
              <a:rPr lang="zh-CN" altLang="en-US" sz="2000" b="1" dirty="0">
                <a:latin typeface="微软雅黑" panose="020B0503020204020204" pitchFamily="34" charset="-122"/>
                <a:ea typeface="微软雅黑" panose="020B0503020204020204" pitchFamily="34" charset="-122"/>
              </a:rPr>
              <a:t>阳性患者毛霉病的排除，不推荐</a:t>
            </a:r>
            <a:r>
              <a:rPr lang="en-US" altLang="zh-CN" sz="2000" b="1" dirty="0">
                <a:latin typeface="微软雅黑" panose="020B0503020204020204" pitchFamily="34" charset="-122"/>
                <a:ea typeface="微软雅黑" panose="020B0503020204020204" pitchFamily="34" charset="-122"/>
              </a:rPr>
              <a:t>BDG</a:t>
            </a:r>
            <a:r>
              <a:rPr lang="zh-CN" altLang="en-US" sz="2000" b="1" dirty="0">
                <a:latin typeface="微软雅黑" panose="020B0503020204020204" pitchFamily="34" charset="-122"/>
                <a:ea typeface="微软雅黑" panose="020B0503020204020204" pitchFamily="34" charset="-122"/>
              </a:rPr>
              <a:t>试验用于毛霉病诊断</a:t>
            </a:r>
            <a:endParaRPr lang="en-US" altLang="zh-CN" sz="2000" b="1" dirty="0">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73A21105-2990-45E2-88E5-06D2F7180251}"/>
              </a:ext>
            </a:extLst>
          </p:cNvPr>
          <p:cNvSpPr txBox="1"/>
          <p:nvPr/>
        </p:nvSpPr>
        <p:spPr>
          <a:xfrm>
            <a:off x="765859" y="6245463"/>
            <a:ext cx="5116129" cy="338554"/>
          </a:xfrm>
          <a:prstGeom prst="rect">
            <a:avLst/>
          </a:prstGeom>
          <a:noFill/>
        </p:spPr>
        <p:txBody>
          <a:bodyPr wrap="square">
            <a:spAutoFit/>
          </a:bodyPr>
          <a:lstStyle/>
          <a:p>
            <a:r>
              <a:rPr lang="en-US" altLang="zh-CN" sz="800" dirty="0">
                <a:solidFill>
                  <a:srgbClr val="212121"/>
                </a:solidFill>
                <a:latin typeface="BlinkMacSystemFont"/>
              </a:rPr>
              <a:t>23.Supplementary of Oliver A </a:t>
            </a:r>
            <a:r>
              <a:rPr lang="en-US" altLang="zh-CN" sz="800" dirty="0" err="1">
                <a:solidFill>
                  <a:srgbClr val="212121"/>
                </a:solidFill>
                <a:latin typeface="BlinkMacSystemFont"/>
              </a:rPr>
              <a:t>Cornely</a:t>
            </a:r>
            <a:r>
              <a:rPr lang="en-US" altLang="zh-CN" sz="800" dirty="0">
                <a:solidFill>
                  <a:srgbClr val="212121"/>
                </a:solidFill>
                <a:latin typeface="BlinkMacSystemFont"/>
              </a:rPr>
              <a:t> et al. Lancet Infect Dis. 2019 Dec;19(12):e405-e421</a:t>
            </a:r>
          </a:p>
          <a:p>
            <a:endParaRPr lang="en-US" altLang="zh-CN" sz="800" dirty="0"/>
          </a:p>
        </p:txBody>
      </p:sp>
      <p:pic>
        <p:nvPicPr>
          <p:cNvPr id="36" name="图片 35" descr="徽标, 公司名称&#10;&#10;描述已自动生成">
            <a:extLst>
              <a:ext uri="{FF2B5EF4-FFF2-40B4-BE49-F238E27FC236}">
                <a16:creationId xmlns:a16="http://schemas.microsoft.com/office/drawing/2014/main" id="{4727933F-89E3-4C28-97FA-7697335179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5" name="文本框 4">
            <a:extLst>
              <a:ext uri="{FF2B5EF4-FFF2-40B4-BE49-F238E27FC236}">
                <a16:creationId xmlns:a16="http://schemas.microsoft.com/office/drawing/2014/main" id="{0A38B3C1-8E88-4D9E-BF58-2BA3129C3866}"/>
              </a:ext>
            </a:extLst>
          </p:cNvPr>
          <p:cNvSpPr txBox="1"/>
          <p:nvPr/>
        </p:nvSpPr>
        <p:spPr>
          <a:xfrm>
            <a:off x="765859" y="1545273"/>
            <a:ext cx="10945729" cy="307777"/>
          </a:xfrm>
          <a:prstGeom prst="rect">
            <a:avLst/>
          </a:prstGeom>
          <a:solidFill>
            <a:schemeClr val="bg1"/>
          </a:solidFill>
        </p:spPr>
        <p:txBody>
          <a:bodyPr wrap="square">
            <a:spAutoFit/>
          </a:bodyPr>
          <a:lstStyle/>
          <a:p>
            <a:r>
              <a:rPr lang="en-US" altLang="zh-CN" sz="1400" dirty="0">
                <a:solidFill>
                  <a:prstClr val="black"/>
                </a:solidFill>
                <a:latin typeface="微软雅黑" panose="020B0503020204020204" pitchFamily="34" charset="-122"/>
                <a:ea typeface="微软雅黑" panose="020B0503020204020204" pitchFamily="34" charset="-122"/>
              </a:rPr>
              <a:t>ECMM-MSGERC </a:t>
            </a:r>
            <a:r>
              <a:rPr lang="zh-CN" altLang="en-US" sz="1400" dirty="0">
                <a:solidFill>
                  <a:prstClr val="black"/>
                </a:solidFill>
                <a:latin typeface="微软雅黑" panose="020B0503020204020204" pitchFamily="34" charset="-122"/>
                <a:ea typeface="微软雅黑" panose="020B0503020204020204" pitchFamily="34" charset="-122"/>
              </a:rPr>
              <a:t>毛霉病指南</a:t>
            </a:r>
            <a:r>
              <a:rPr lang="en-US" altLang="zh-CN" sz="1400" baseline="30000" dirty="0">
                <a:solidFill>
                  <a:prstClr val="black"/>
                </a:solidFill>
                <a:latin typeface="微软雅黑" panose="020B0503020204020204" pitchFamily="34" charset="-122"/>
                <a:ea typeface="微软雅黑" panose="020B0503020204020204" pitchFamily="34" charset="-122"/>
              </a:rPr>
              <a:t>23</a:t>
            </a:r>
            <a:r>
              <a:rPr lang="zh-CN" altLang="en-US" sz="1400" dirty="0">
                <a:solidFill>
                  <a:prstClr val="black"/>
                </a:solidFill>
                <a:latin typeface="微软雅黑" panose="020B0503020204020204" pitchFamily="34" charset="-122"/>
                <a:ea typeface="微软雅黑" panose="020B0503020204020204" pitchFamily="34" charset="-122"/>
              </a:rPr>
              <a:t>中对于</a:t>
            </a:r>
            <a:r>
              <a:rPr lang="en-US" altLang="zh-CN" sz="1400" dirty="0">
                <a:solidFill>
                  <a:prstClr val="black"/>
                </a:solidFill>
                <a:latin typeface="微软雅黑" panose="020B0503020204020204" pitchFamily="34" charset="-122"/>
                <a:ea typeface="微软雅黑" panose="020B0503020204020204" pitchFamily="34" charset="-122"/>
              </a:rPr>
              <a:t>GM</a:t>
            </a:r>
            <a:r>
              <a:rPr lang="zh-CN" altLang="en-US" sz="1400" dirty="0">
                <a:solidFill>
                  <a:prstClr val="black"/>
                </a:solidFill>
                <a:latin typeface="微软雅黑" panose="020B0503020204020204" pitchFamily="34" charset="-122"/>
                <a:ea typeface="微软雅黑" panose="020B0503020204020204" pitchFamily="34" charset="-122"/>
              </a:rPr>
              <a:t>和</a:t>
            </a:r>
            <a:r>
              <a:rPr lang="en-US" altLang="zh-CN" sz="1400" dirty="0">
                <a:solidFill>
                  <a:prstClr val="black"/>
                </a:solidFill>
                <a:latin typeface="微软雅黑" panose="020B0503020204020204" pitchFamily="34" charset="-122"/>
                <a:ea typeface="微软雅黑" panose="020B0503020204020204" pitchFamily="34" charset="-122"/>
              </a:rPr>
              <a:t>1-3-β-D</a:t>
            </a:r>
            <a:r>
              <a:rPr lang="zh-CN" altLang="en-US" sz="1400" dirty="0">
                <a:solidFill>
                  <a:prstClr val="black"/>
                </a:solidFill>
                <a:latin typeface="微软雅黑" panose="020B0503020204020204" pitchFamily="34" charset="-122"/>
                <a:ea typeface="微软雅黑" panose="020B0503020204020204" pitchFamily="34" charset="-122"/>
              </a:rPr>
              <a:t>葡聚糖抗原检测如下推荐：</a:t>
            </a:r>
            <a:endParaRPr lang="zh-CN" altLang="en-US" sz="2400" dirty="0"/>
          </a:p>
        </p:txBody>
      </p:sp>
      <p:graphicFrame>
        <p:nvGraphicFramePr>
          <p:cNvPr id="7" name="表格 9">
            <a:extLst>
              <a:ext uri="{FF2B5EF4-FFF2-40B4-BE49-F238E27FC236}">
                <a16:creationId xmlns:a16="http://schemas.microsoft.com/office/drawing/2014/main" id="{1B4424A6-D2C7-41FB-8E66-B748C301BA41}"/>
              </a:ext>
            </a:extLst>
          </p:cNvPr>
          <p:cNvGraphicFramePr>
            <a:graphicFrameLocks noGrp="1"/>
          </p:cNvGraphicFramePr>
          <p:nvPr>
            <p:extLst>
              <p:ext uri="{D42A27DB-BD31-4B8C-83A1-F6EECF244321}">
                <p14:modId xmlns:p14="http://schemas.microsoft.com/office/powerpoint/2010/main" val="537564186"/>
              </p:ext>
            </p:extLst>
          </p:nvPr>
        </p:nvGraphicFramePr>
        <p:xfrm>
          <a:off x="957305" y="2529757"/>
          <a:ext cx="10597387" cy="2475193"/>
        </p:xfrm>
        <a:graphic>
          <a:graphicData uri="http://schemas.openxmlformats.org/drawingml/2006/table">
            <a:tbl>
              <a:tblPr firstRow="1" bandRow="1">
                <a:tableStyleId>{5940675A-B579-460E-94D1-54222C63F5DA}</a:tableStyleId>
              </a:tblPr>
              <a:tblGrid>
                <a:gridCol w="2099449">
                  <a:extLst>
                    <a:ext uri="{9D8B030D-6E8A-4147-A177-3AD203B41FA5}">
                      <a16:colId xmlns:a16="http://schemas.microsoft.com/office/drawing/2014/main" val="3426731532"/>
                    </a:ext>
                  </a:extLst>
                </a:gridCol>
                <a:gridCol w="1991165">
                  <a:extLst>
                    <a:ext uri="{9D8B030D-6E8A-4147-A177-3AD203B41FA5}">
                      <a16:colId xmlns:a16="http://schemas.microsoft.com/office/drawing/2014/main" val="4039646758"/>
                    </a:ext>
                  </a:extLst>
                </a:gridCol>
                <a:gridCol w="3416614">
                  <a:extLst>
                    <a:ext uri="{9D8B030D-6E8A-4147-A177-3AD203B41FA5}">
                      <a16:colId xmlns:a16="http://schemas.microsoft.com/office/drawing/2014/main" val="2382108702"/>
                    </a:ext>
                  </a:extLst>
                </a:gridCol>
                <a:gridCol w="1593363">
                  <a:extLst>
                    <a:ext uri="{9D8B030D-6E8A-4147-A177-3AD203B41FA5}">
                      <a16:colId xmlns:a16="http://schemas.microsoft.com/office/drawing/2014/main" val="834473868"/>
                    </a:ext>
                  </a:extLst>
                </a:gridCol>
                <a:gridCol w="1496796">
                  <a:extLst>
                    <a:ext uri="{9D8B030D-6E8A-4147-A177-3AD203B41FA5}">
                      <a16:colId xmlns:a16="http://schemas.microsoft.com/office/drawing/2014/main" val="720756330"/>
                    </a:ext>
                  </a:extLst>
                </a:gridCol>
              </a:tblGrid>
              <a:tr h="615835">
                <a:tc>
                  <a:txBody>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人群</a:t>
                      </a:r>
                    </a:p>
                  </a:txBody>
                  <a:tcPr anchor="ctr">
                    <a:solidFill>
                      <a:srgbClr val="9E4294"/>
                    </a:solidFill>
                  </a:tcPr>
                </a:tc>
                <a:tc>
                  <a:txBody>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目的</a:t>
                      </a:r>
                    </a:p>
                  </a:txBody>
                  <a:tcPr anchor="ctr">
                    <a:solidFill>
                      <a:srgbClr val="9E4294"/>
                    </a:solidFill>
                  </a:tcPr>
                </a:tc>
                <a:tc>
                  <a:txBody>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诊断</a:t>
                      </a:r>
                    </a:p>
                  </a:txBody>
                  <a:tcPr anchor="ctr">
                    <a:solidFill>
                      <a:srgbClr val="9E4294"/>
                    </a:solidFill>
                  </a:tcPr>
                </a:tc>
                <a:tc>
                  <a:txBody>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推荐强度</a:t>
                      </a:r>
                    </a:p>
                  </a:txBody>
                  <a:tcPr anchor="ctr">
                    <a:solidFill>
                      <a:srgbClr val="9E4294"/>
                    </a:solidFill>
                  </a:tcPr>
                </a:tc>
                <a:tc>
                  <a:txBody>
                    <a:bodyPr/>
                    <a:lstStyle/>
                    <a:p>
                      <a:pPr algn="ctr"/>
                      <a:r>
                        <a:rPr lang="zh-CN" altLang="en-US" sz="1200" b="1" dirty="0">
                          <a:solidFill>
                            <a:schemeClr val="bg1"/>
                          </a:solidFill>
                          <a:latin typeface="微软雅黑" panose="020B0503020204020204" pitchFamily="34" charset="-122"/>
                          <a:ea typeface="微软雅黑" panose="020B0503020204020204" pitchFamily="34" charset="-122"/>
                        </a:rPr>
                        <a:t>推荐级别</a:t>
                      </a:r>
                    </a:p>
                  </a:txBody>
                  <a:tcPr anchor="ctr">
                    <a:solidFill>
                      <a:srgbClr val="9E4294"/>
                    </a:solidFill>
                  </a:tcPr>
                </a:tc>
                <a:extLst>
                  <a:ext uri="{0D108BD9-81ED-4DB2-BD59-A6C34878D82A}">
                    <a16:rowId xmlns:a16="http://schemas.microsoft.com/office/drawing/2014/main" val="1527119268"/>
                  </a:ext>
                </a:extLst>
              </a:tr>
              <a:tr h="619786">
                <a:tc>
                  <a:txBody>
                    <a:bodyPr/>
                    <a:lstStyle/>
                    <a:p>
                      <a:pPr algn="ctr"/>
                      <a:r>
                        <a:rPr lang="zh-CN" altLang="en-US" sz="1200" dirty="0">
                          <a:latin typeface="微软雅黑" panose="020B0503020204020204" pitchFamily="34" charset="-122"/>
                          <a:ea typeface="微软雅黑" panose="020B0503020204020204" pitchFamily="34" charset="-122"/>
                        </a:rPr>
                        <a:t>血液病患者</a:t>
                      </a:r>
                    </a:p>
                  </a:txBody>
                  <a:tcPr anchor="ctr"/>
                </a:tc>
                <a:tc>
                  <a:txBody>
                    <a:bodyPr/>
                    <a:lstStyle/>
                    <a:p>
                      <a:r>
                        <a:rPr lang="zh-CN" altLang="en-US" sz="1200" b="1" dirty="0">
                          <a:latin typeface="微软雅黑" panose="020B0503020204020204" pitchFamily="34" charset="-122"/>
                          <a:ea typeface="微软雅黑" panose="020B0503020204020204" pitchFamily="34" charset="-122"/>
                        </a:rPr>
                        <a:t>毛霉病的排除诊断</a:t>
                      </a:r>
                    </a:p>
                  </a:txBody>
                  <a:tcPr anchor="ctr"/>
                </a:tc>
                <a:tc>
                  <a:txBody>
                    <a:bodyPr/>
                    <a:lstStyle/>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血液标本的</a:t>
                      </a:r>
                      <a:r>
                        <a:rPr lang="en-US" altLang="zh-CN" sz="1200" dirty="0">
                          <a:latin typeface="微软雅黑" panose="020B0503020204020204" pitchFamily="34" charset="-122"/>
                          <a:ea typeface="微软雅黑" panose="020B0503020204020204" pitchFamily="34" charset="-122"/>
                        </a:rPr>
                        <a:t>GM</a:t>
                      </a:r>
                      <a:r>
                        <a:rPr lang="zh-CN" altLang="en-US" sz="1200" dirty="0">
                          <a:latin typeface="微软雅黑" panose="020B0503020204020204" pitchFamily="34" charset="-122"/>
                          <a:ea typeface="微软雅黑" panose="020B0503020204020204" pitchFamily="34" charset="-122"/>
                        </a:rPr>
                        <a:t>试验</a:t>
                      </a:r>
                    </a:p>
                  </a:txBody>
                  <a:tcPr anchor="ctr"/>
                </a:tc>
                <a:tc>
                  <a:txBody>
                    <a:bodyPr/>
                    <a:lstStyle/>
                    <a:p>
                      <a:pPr marL="171450" indent="-1714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171450" indent="-1714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IIu</a:t>
                      </a:r>
                      <a:endParaRPr lang="zh-CN" altLang="en-US" sz="12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335933266"/>
                  </a:ext>
                </a:extLst>
              </a:tr>
              <a:tr h="619786">
                <a:tc>
                  <a:txBody>
                    <a:bodyPr/>
                    <a:lstStyle/>
                    <a:p>
                      <a:pPr algn="ctr"/>
                      <a:r>
                        <a:rPr lang="zh-CN" altLang="en-US" sz="1200" dirty="0">
                          <a:latin typeface="微软雅黑" panose="020B0503020204020204" pitchFamily="34" charset="-122"/>
                          <a:ea typeface="微软雅黑" panose="020B0503020204020204" pitchFamily="34" charset="-122"/>
                        </a:rPr>
                        <a:t>肺部</a:t>
                      </a:r>
                      <a:r>
                        <a:rPr lang="en-US" altLang="zh-CN" sz="1200" dirty="0">
                          <a:latin typeface="微软雅黑" panose="020B0503020204020204" pitchFamily="34" charset="-122"/>
                          <a:ea typeface="微软雅黑" panose="020B0503020204020204" pitchFamily="34" charset="-122"/>
                        </a:rPr>
                        <a:t>CT</a:t>
                      </a:r>
                      <a:r>
                        <a:rPr lang="zh-CN" altLang="en-US" sz="1200" dirty="0">
                          <a:latin typeface="微软雅黑" panose="020B0503020204020204" pitchFamily="34" charset="-122"/>
                          <a:ea typeface="微软雅黑" panose="020B0503020204020204" pitchFamily="34" charset="-122"/>
                        </a:rPr>
                        <a:t>影像阳性患者</a:t>
                      </a:r>
                    </a:p>
                  </a:txBody>
                  <a:tcPr anchor="ctr">
                    <a:solidFill>
                      <a:srgbClr val="EFE1EE"/>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微软雅黑" panose="020B0503020204020204" pitchFamily="34" charset="-122"/>
                          <a:ea typeface="微软雅黑" panose="020B0503020204020204" pitchFamily="34" charset="-122"/>
                        </a:rPr>
                        <a:t>毛霉病的排除诊断</a:t>
                      </a:r>
                    </a:p>
                  </a:txBody>
                  <a:tcPr anchor="ctr">
                    <a:solidFill>
                      <a:srgbClr val="EFE1EE"/>
                    </a:solidFill>
                  </a:tcPr>
                </a:tc>
                <a:tc>
                  <a:txBody>
                    <a:bodyPr/>
                    <a:lstStyle/>
                    <a:p>
                      <a:pPr marL="171450" indent="-1714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BAL</a:t>
                      </a:r>
                      <a:r>
                        <a:rPr lang="zh-CN" altLang="en-US" sz="1200" dirty="0">
                          <a:latin typeface="微软雅黑" panose="020B0503020204020204" pitchFamily="34" charset="-122"/>
                          <a:ea typeface="微软雅黑" panose="020B0503020204020204" pitchFamily="34" charset="-122"/>
                        </a:rPr>
                        <a:t>标本的</a:t>
                      </a:r>
                      <a:r>
                        <a:rPr lang="en-US" altLang="zh-CN" sz="1200" dirty="0">
                          <a:latin typeface="微软雅黑" panose="020B0503020204020204" pitchFamily="34" charset="-122"/>
                          <a:ea typeface="微软雅黑" panose="020B0503020204020204" pitchFamily="34" charset="-122"/>
                        </a:rPr>
                        <a:t>GM</a:t>
                      </a:r>
                      <a:r>
                        <a:rPr lang="zh-CN" altLang="en-US" sz="1200" dirty="0">
                          <a:latin typeface="微软雅黑" panose="020B0503020204020204" pitchFamily="34" charset="-122"/>
                          <a:ea typeface="微软雅黑" panose="020B0503020204020204" pitchFamily="34" charset="-122"/>
                        </a:rPr>
                        <a:t>试验</a:t>
                      </a:r>
                      <a:endParaRPr lang="en-US" altLang="zh-CN" sz="1200" dirty="0">
                        <a:latin typeface="微软雅黑" panose="020B0503020204020204" pitchFamily="34" charset="-122"/>
                        <a:ea typeface="微软雅黑" panose="020B0503020204020204" pitchFamily="34" charset="-122"/>
                      </a:endParaRPr>
                    </a:p>
                  </a:txBody>
                  <a:tcPr anchor="ctr">
                    <a:solidFill>
                      <a:srgbClr val="EFE1EE"/>
                    </a:solidFill>
                  </a:tcPr>
                </a:tc>
                <a:tc>
                  <a:txBody>
                    <a:bodyPr/>
                    <a:lstStyle/>
                    <a:p>
                      <a:pPr marL="171450" indent="-1714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a:txBody>
                  <a:tcPr anchor="ctr">
                    <a:solidFill>
                      <a:srgbClr val="EFE1EE"/>
                    </a:solidFill>
                  </a:tcPr>
                </a:tc>
                <a:tc>
                  <a:txBody>
                    <a:bodyPr/>
                    <a:lstStyle/>
                    <a:p>
                      <a:pPr marL="171450" indent="-171450">
                        <a:buFont typeface="Arial" panose="020B0604020202020204" pitchFamily="34" charset="0"/>
                        <a:buChar char="•"/>
                      </a:pPr>
                      <a:r>
                        <a:rPr lang="en-US" altLang="zh-CN" sz="1200" dirty="0">
                          <a:latin typeface="微软雅黑" panose="020B0503020204020204" pitchFamily="34" charset="-122"/>
                          <a:ea typeface="微软雅黑" panose="020B0503020204020204" pitchFamily="34" charset="-122"/>
                        </a:rPr>
                        <a:t>III</a:t>
                      </a:r>
                      <a:endParaRPr lang="zh-CN" altLang="en-US" sz="1200" dirty="0">
                        <a:latin typeface="微软雅黑" panose="020B0503020204020204" pitchFamily="34" charset="-122"/>
                        <a:ea typeface="微软雅黑" panose="020B0503020204020204" pitchFamily="34" charset="-122"/>
                      </a:endParaRPr>
                    </a:p>
                  </a:txBody>
                  <a:tcPr anchor="ctr">
                    <a:solidFill>
                      <a:srgbClr val="EFE1EE"/>
                    </a:solidFill>
                  </a:tcPr>
                </a:tc>
                <a:extLst>
                  <a:ext uri="{0D108BD9-81ED-4DB2-BD59-A6C34878D82A}">
                    <a16:rowId xmlns:a16="http://schemas.microsoft.com/office/drawing/2014/main" val="1776887524"/>
                  </a:ext>
                </a:extLst>
              </a:tr>
              <a:tr h="619786">
                <a:tc>
                  <a:txBody>
                    <a:bodyPr/>
                    <a:lstStyle/>
                    <a:p>
                      <a:pPr algn="ctr"/>
                      <a:r>
                        <a:rPr lang="zh-CN" altLang="en-US" sz="1200" dirty="0">
                          <a:latin typeface="微软雅黑" panose="020B0503020204020204" pitchFamily="34" charset="-122"/>
                          <a:ea typeface="微软雅黑" panose="020B0503020204020204" pitchFamily="34" charset="-122"/>
                        </a:rPr>
                        <a:t>血液病患者</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毛霉病的诊断</a:t>
                      </a:r>
                    </a:p>
                  </a:txBody>
                  <a:tcPr anchor="ctr"/>
                </a:tc>
                <a:tc>
                  <a:txBody>
                    <a:bodyPr/>
                    <a:lstStyle/>
                    <a:p>
                      <a:pPr marL="171450" indent="-171450">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血标本的</a:t>
                      </a:r>
                      <a:r>
                        <a:rPr lang="en-US" altLang="zh-CN" sz="1200" dirty="0">
                          <a:solidFill>
                            <a:prstClr val="black"/>
                          </a:solidFill>
                          <a:latin typeface="微软雅黑" panose="020B0503020204020204" pitchFamily="34" charset="-122"/>
                          <a:ea typeface="微软雅黑" panose="020B0503020204020204" pitchFamily="34" charset="-122"/>
                        </a:rPr>
                        <a:t>1-3-β-D</a:t>
                      </a:r>
                      <a:r>
                        <a:rPr lang="zh-CN" altLang="en-US" sz="1200" dirty="0">
                          <a:solidFill>
                            <a:prstClr val="black"/>
                          </a:solidFill>
                          <a:latin typeface="微软雅黑" panose="020B0503020204020204" pitchFamily="34" charset="-122"/>
                          <a:ea typeface="微软雅黑" panose="020B0503020204020204" pitchFamily="34" charset="-122"/>
                        </a:rPr>
                        <a:t>葡聚糖抗原检测</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171450" indent="-171450">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D</a:t>
                      </a:r>
                      <a:endParaRPr lang="zh-CN" altLang="en-US" sz="1200" b="1" dirty="0">
                        <a:latin typeface="微软雅黑" panose="020B0503020204020204" pitchFamily="34" charset="-122"/>
                        <a:ea typeface="微软雅黑" panose="020B0503020204020204" pitchFamily="34" charset="-122"/>
                      </a:endParaRPr>
                    </a:p>
                  </a:txBody>
                  <a:tcPr anchor="ctr"/>
                </a:tc>
                <a:tc>
                  <a:txBody>
                    <a:bodyPr/>
                    <a:lstStyle/>
                    <a:p>
                      <a:pPr marL="171450" indent="-171450">
                        <a:buFont typeface="Arial" panose="020B0604020202020204" pitchFamily="34" charset="0"/>
                        <a:buChar char="•"/>
                      </a:pPr>
                      <a:r>
                        <a:rPr lang="en-US" altLang="zh-CN" sz="1200" b="1" dirty="0">
                          <a:latin typeface="微软雅黑" panose="020B0503020204020204" pitchFamily="34" charset="-122"/>
                          <a:ea typeface="微软雅黑" panose="020B0503020204020204" pitchFamily="34" charset="-122"/>
                        </a:rPr>
                        <a:t>IIu</a:t>
                      </a:r>
                      <a:endParaRPr lang="zh-CN" altLang="en-US" sz="1200" b="1"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70609019"/>
                  </a:ext>
                </a:extLst>
              </a:tr>
            </a:tbl>
          </a:graphicData>
        </a:graphic>
      </p:graphicFrame>
    </p:spTree>
    <p:extLst>
      <p:ext uri="{BB962C8B-B14F-4D97-AF65-F5344CB8AC3E}">
        <p14:creationId xmlns:p14="http://schemas.microsoft.com/office/powerpoint/2010/main" val="8092710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115859" y="323267"/>
            <a:ext cx="865653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组织标本，血液和体液标本的</a:t>
            </a:r>
            <a:r>
              <a:rPr lang="en-US" altLang="zh-CN" sz="2000" b="1" dirty="0">
                <a:latin typeface="微软雅黑" panose="020B0503020204020204" pitchFamily="34" charset="-122"/>
                <a:ea typeface="微软雅黑" panose="020B0503020204020204" pitchFamily="34" charset="-122"/>
              </a:rPr>
              <a:t>PCR</a:t>
            </a:r>
            <a:r>
              <a:rPr lang="zh-CN" altLang="en-US" sz="2000" b="1" dirty="0">
                <a:latin typeface="微软雅黑" panose="020B0503020204020204" pitchFamily="34" charset="-122"/>
                <a:ea typeface="微软雅黑" panose="020B0503020204020204" pitchFamily="34" charset="-122"/>
              </a:rPr>
              <a:t>检测是建立毛霉病的重要非培养检测手段</a:t>
            </a:r>
            <a:endParaRPr lang="en-US" altLang="zh-CN" sz="2000" b="1" dirty="0">
              <a:latin typeface="微软雅黑" panose="020B0503020204020204" pitchFamily="34" charset="-122"/>
              <a:ea typeface="微软雅黑" panose="020B0503020204020204" pitchFamily="34" charset="-122"/>
            </a:endParaRPr>
          </a:p>
        </p:txBody>
      </p:sp>
      <p:sp>
        <p:nvSpPr>
          <p:cNvPr id="96" name="文本框 95">
            <a:extLst>
              <a:ext uri="{FF2B5EF4-FFF2-40B4-BE49-F238E27FC236}">
                <a16:creationId xmlns:a16="http://schemas.microsoft.com/office/drawing/2014/main" id="{73A21105-2990-45E2-88E5-06D2F7180251}"/>
              </a:ext>
            </a:extLst>
          </p:cNvPr>
          <p:cNvSpPr txBox="1"/>
          <p:nvPr/>
        </p:nvSpPr>
        <p:spPr>
          <a:xfrm>
            <a:off x="488691" y="6461607"/>
            <a:ext cx="5116129" cy="338554"/>
          </a:xfrm>
          <a:prstGeom prst="rect">
            <a:avLst/>
          </a:prstGeom>
          <a:noFill/>
        </p:spPr>
        <p:txBody>
          <a:bodyPr wrap="square">
            <a:spAutoFit/>
          </a:bodyPr>
          <a:lstStyle/>
          <a:p>
            <a:r>
              <a:rPr lang="fr-FR" altLang="zh-CN" sz="800" dirty="0"/>
              <a:t>12.</a:t>
            </a:r>
            <a:r>
              <a:rPr lang="en-US" altLang="zh-CN" sz="800" dirty="0"/>
              <a:t> Oliver A </a:t>
            </a:r>
            <a:r>
              <a:rPr lang="en-US" altLang="zh-CN" sz="800" dirty="0" err="1"/>
              <a:t>Cornely</a:t>
            </a:r>
            <a:r>
              <a:rPr lang="en-US" altLang="zh-CN" sz="800" dirty="0"/>
              <a:t> et al. Lancet Infect Dis. 2019 Dec;19(12):e405-e421</a:t>
            </a:r>
          </a:p>
          <a:p>
            <a:endParaRPr lang="en-US" altLang="zh-CN" sz="800" dirty="0"/>
          </a:p>
        </p:txBody>
      </p:sp>
      <p:pic>
        <p:nvPicPr>
          <p:cNvPr id="36" name="图片 35" descr="徽标, 公司名称&#10;&#10;描述已自动生成">
            <a:extLst>
              <a:ext uri="{FF2B5EF4-FFF2-40B4-BE49-F238E27FC236}">
                <a16:creationId xmlns:a16="http://schemas.microsoft.com/office/drawing/2014/main" id="{4727933F-89E3-4C28-97FA-7697335179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grpSp>
        <p:nvGrpSpPr>
          <p:cNvPr id="2" name="组合 1">
            <a:extLst>
              <a:ext uri="{FF2B5EF4-FFF2-40B4-BE49-F238E27FC236}">
                <a16:creationId xmlns:a16="http://schemas.microsoft.com/office/drawing/2014/main" id="{14DC4A33-9430-4DB5-8A39-AD4085E7EF23}"/>
              </a:ext>
            </a:extLst>
          </p:cNvPr>
          <p:cNvGrpSpPr/>
          <p:nvPr/>
        </p:nvGrpSpPr>
        <p:grpSpPr>
          <a:xfrm>
            <a:off x="504824" y="965200"/>
            <a:ext cx="10963276" cy="5394674"/>
            <a:chOff x="504824" y="1095208"/>
            <a:chExt cx="8300498" cy="5030766"/>
          </a:xfrm>
        </p:grpSpPr>
        <p:sp>
          <p:nvSpPr>
            <p:cNvPr id="5" name="文本框 4">
              <a:extLst>
                <a:ext uri="{FF2B5EF4-FFF2-40B4-BE49-F238E27FC236}">
                  <a16:creationId xmlns:a16="http://schemas.microsoft.com/office/drawing/2014/main" id="{EFD10AED-94C9-4AF4-BFB2-B5A77D121B7E}"/>
                </a:ext>
              </a:extLst>
            </p:cNvPr>
            <p:cNvSpPr txBox="1"/>
            <p:nvPr/>
          </p:nvSpPr>
          <p:spPr>
            <a:xfrm>
              <a:off x="1456132" y="1095208"/>
              <a:ext cx="6504495" cy="243963"/>
            </a:xfrm>
            <a:prstGeom prst="rect">
              <a:avLst/>
            </a:prstGeom>
            <a:noFill/>
            <a:ln>
              <a:solidFill>
                <a:schemeClr val="tx1"/>
              </a:solidFill>
            </a:ln>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对于疑似或确诊毛霉病患者需要采取紧急快速行动</a:t>
              </a:r>
            </a:p>
          </p:txBody>
        </p:sp>
        <p:cxnSp>
          <p:nvCxnSpPr>
            <p:cNvPr id="6" name="直接连接符 5">
              <a:extLst>
                <a:ext uri="{FF2B5EF4-FFF2-40B4-BE49-F238E27FC236}">
                  <a16:creationId xmlns:a16="http://schemas.microsoft.com/office/drawing/2014/main" id="{6C4C6EDC-5EEA-4CCA-81E9-8120D090C1EC}"/>
                </a:ext>
              </a:extLst>
            </p:cNvPr>
            <p:cNvCxnSpPr>
              <a:cxnSpLocks/>
              <a:stCxn id="5" idx="2"/>
            </p:cNvCxnSpPr>
            <p:nvPr/>
          </p:nvCxnSpPr>
          <p:spPr>
            <a:xfrm>
              <a:off x="4708379" y="1339171"/>
              <a:ext cx="1" cy="127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5FE5D0D-2A09-4EE3-A724-4FCEF2C509F1}"/>
                </a:ext>
              </a:extLst>
            </p:cNvPr>
            <p:cNvCxnSpPr/>
            <p:nvPr/>
          </p:nvCxnSpPr>
          <p:spPr>
            <a:xfrm>
              <a:off x="1456132" y="1466541"/>
              <a:ext cx="65044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AC856657-9BB8-4922-AB17-94F7C5623531}"/>
                </a:ext>
              </a:extLst>
            </p:cNvPr>
            <p:cNvCxnSpPr/>
            <p:nvPr/>
          </p:nvCxnSpPr>
          <p:spPr>
            <a:xfrm>
              <a:off x="1456132" y="1466541"/>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3B1E6B43-EF0C-46EC-AE1B-3DB40EA73676}"/>
                </a:ext>
              </a:extLst>
            </p:cNvPr>
            <p:cNvCxnSpPr/>
            <p:nvPr/>
          </p:nvCxnSpPr>
          <p:spPr>
            <a:xfrm>
              <a:off x="2850277" y="1466541"/>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55152156-7526-4CFD-8E28-A11A096F80C6}"/>
                </a:ext>
              </a:extLst>
            </p:cNvPr>
            <p:cNvCxnSpPr/>
            <p:nvPr/>
          </p:nvCxnSpPr>
          <p:spPr>
            <a:xfrm>
              <a:off x="4245310" y="1466539"/>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466B5970-2E89-4E4A-88FE-13C4446ED25A}"/>
                </a:ext>
              </a:extLst>
            </p:cNvPr>
            <p:cNvCxnSpPr/>
            <p:nvPr/>
          </p:nvCxnSpPr>
          <p:spPr>
            <a:xfrm>
              <a:off x="5679091" y="1468031"/>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A185721A-039D-476C-8383-96556243E9A3}"/>
                </a:ext>
              </a:extLst>
            </p:cNvPr>
            <p:cNvCxnSpPr/>
            <p:nvPr/>
          </p:nvCxnSpPr>
          <p:spPr>
            <a:xfrm>
              <a:off x="6782825" y="1458606"/>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A1CA209A-96D4-4759-9C36-E63868948008}"/>
                </a:ext>
              </a:extLst>
            </p:cNvPr>
            <p:cNvCxnSpPr/>
            <p:nvPr/>
          </p:nvCxnSpPr>
          <p:spPr>
            <a:xfrm>
              <a:off x="7951615" y="1469606"/>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9879E23-58D9-422C-9E25-FED44A3FB5EE}"/>
                </a:ext>
              </a:extLst>
            </p:cNvPr>
            <p:cNvSpPr txBox="1"/>
            <p:nvPr/>
          </p:nvSpPr>
          <p:spPr>
            <a:xfrm>
              <a:off x="884452" y="1728687"/>
              <a:ext cx="1417944" cy="784830"/>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粒细胞缺乏，接受异基因造血干细胞移植或实体器官移植的患者</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出现持续的发热或呼吸道症状</a:t>
              </a:r>
            </a:p>
          </p:txBody>
        </p:sp>
        <p:sp>
          <p:nvSpPr>
            <p:cNvPr id="15" name="矩形 14">
              <a:extLst>
                <a:ext uri="{FF2B5EF4-FFF2-40B4-BE49-F238E27FC236}">
                  <a16:creationId xmlns:a16="http://schemas.microsoft.com/office/drawing/2014/main" id="{F517C905-B46C-41D8-A2EC-82F5A27E7A08}"/>
                </a:ext>
              </a:extLst>
            </p:cNvPr>
            <p:cNvSpPr/>
            <p:nvPr/>
          </p:nvSpPr>
          <p:spPr>
            <a:xfrm>
              <a:off x="516944" y="1652089"/>
              <a:ext cx="1797029" cy="79269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6" name="矩形 15">
              <a:extLst>
                <a:ext uri="{FF2B5EF4-FFF2-40B4-BE49-F238E27FC236}">
                  <a16:creationId xmlns:a16="http://schemas.microsoft.com/office/drawing/2014/main" id="{979BBB56-B564-4982-B60C-FB7C9CF261D9}"/>
                </a:ext>
              </a:extLst>
            </p:cNvPr>
            <p:cNvSpPr/>
            <p:nvPr/>
          </p:nvSpPr>
          <p:spPr>
            <a:xfrm>
              <a:off x="2356600" y="1652088"/>
              <a:ext cx="1230613" cy="8054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7" name="矩形 16">
              <a:extLst>
                <a:ext uri="{FF2B5EF4-FFF2-40B4-BE49-F238E27FC236}">
                  <a16:creationId xmlns:a16="http://schemas.microsoft.com/office/drawing/2014/main" id="{3011E1CB-CD2E-4DF8-9036-8F2651F1A311}"/>
                </a:ext>
              </a:extLst>
            </p:cNvPr>
            <p:cNvSpPr/>
            <p:nvPr/>
          </p:nvSpPr>
          <p:spPr>
            <a:xfrm>
              <a:off x="3641417" y="1652088"/>
              <a:ext cx="1339940" cy="8148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8" name="矩形 17">
              <a:extLst>
                <a:ext uri="{FF2B5EF4-FFF2-40B4-BE49-F238E27FC236}">
                  <a16:creationId xmlns:a16="http://schemas.microsoft.com/office/drawing/2014/main" id="{F7A1BECC-D85E-490B-AD92-6FB22A847928}"/>
                </a:ext>
              </a:extLst>
            </p:cNvPr>
            <p:cNvSpPr/>
            <p:nvPr/>
          </p:nvSpPr>
          <p:spPr>
            <a:xfrm>
              <a:off x="5068770" y="1652088"/>
              <a:ext cx="1098675" cy="805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19" name="矩形 18">
              <a:extLst>
                <a:ext uri="{FF2B5EF4-FFF2-40B4-BE49-F238E27FC236}">
                  <a16:creationId xmlns:a16="http://schemas.microsoft.com/office/drawing/2014/main" id="{6C26A73A-44EA-4901-98EA-1DF06A0A8BB4}"/>
                </a:ext>
              </a:extLst>
            </p:cNvPr>
            <p:cNvSpPr/>
            <p:nvPr/>
          </p:nvSpPr>
          <p:spPr>
            <a:xfrm>
              <a:off x="6254858" y="1652088"/>
              <a:ext cx="1203337" cy="805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0" name="矩形 19">
              <a:extLst>
                <a:ext uri="{FF2B5EF4-FFF2-40B4-BE49-F238E27FC236}">
                  <a16:creationId xmlns:a16="http://schemas.microsoft.com/office/drawing/2014/main" id="{100602C2-F35D-4BE7-876A-2A07B5636091}"/>
                </a:ext>
              </a:extLst>
            </p:cNvPr>
            <p:cNvSpPr/>
            <p:nvPr/>
          </p:nvSpPr>
          <p:spPr>
            <a:xfrm>
              <a:off x="7528303" y="1644155"/>
              <a:ext cx="1098675" cy="8228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21" name="文本框 20">
              <a:extLst>
                <a:ext uri="{FF2B5EF4-FFF2-40B4-BE49-F238E27FC236}">
                  <a16:creationId xmlns:a16="http://schemas.microsoft.com/office/drawing/2014/main" id="{3CF14170-1CC3-46C6-B5AB-B57A5A894F90}"/>
                </a:ext>
              </a:extLst>
            </p:cNvPr>
            <p:cNvSpPr txBox="1"/>
            <p:nvPr/>
          </p:nvSpPr>
          <p:spPr>
            <a:xfrm>
              <a:off x="2350478" y="1731696"/>
              <a:ext cx="1220831" cy="6463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糖尿病</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出现面部疼痛，鼻窦炎，突眼症和眼底黑色样病变（黑蒙）</a:t>
              </a:r>
            </a:p>
          </p:txBody>
        </p:sp>
        <p:sp>
          <p:nvSpPr>
            <p:cNvPr id="22" name="文本框 21">
              <a:extLst>
                <a:ext uri="{FF2B5EF4-FFF2-40B4-BE49-F238E27FC236}">
                  <a16:creationId xmlns:a16="http://schemas.microsoft.com/office/drawing/2014/main" id="{721FE984-7682-4067-AD89-826E7A23BFB4}"/>
                </a:ext>
              </a:extLst>
            </p:cNvPr>
            <p:cNvSpPr txBox="1"/>
            <p:nvPr/>
          </p:nvSpPr>
          <p:spPr>
            <a:xfrm>
              <a:off x="3607814" y="1726533"/>
              <a:ext cx="1339940" cy="5078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创伤</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出现持续的发热或呼吸道症状</a:t>
              </a:r>
            </a:p>
          </p:txBody>
        </p:sp>
        <p:sp>
          <p:nvSpPr>
            <p:cNvPr id="23" name="文本框 22">
              <a:extLst>
                <a:ext uri="{FF2B5EF4-FFF2-40B4-BE49-F238E27FC236}">
                  <a16:creationId xmlns:a16="http://schemas.microsoft.com/office/drawing/2014/main" id="{FA49A03F-BFF6-4B88-97E9-BAA411CCC632}"/>
                </a:ext>
              </a:extLst>
            </p:cNvPr>
            <p:cNvSpPr txBox="1"/>
            <p:nvPr/>
          </p:nvSpPr>
          <p:spPr>
            <a:xfrm>
              <a:off x="5056864" y="1726532"/>
              <a:ext cx="1339940" cy="3693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创伤</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结痂</a:t>
              </a:r>
            </a:p>
          </p:txBody>
        </p:sp>
        <p:sp>
          <p:nvSpPr>
            <p:cNvPr id="24" name="文本框 23">
              <a:extLst>
                <a:ext uri="{FF2B5EF4-FFF2-40B4-BE49-F238E27FC236}">
                  <a16:creationId xmlns:a16="http://schemas.microsoft.com/office/drawing/2014/main" id="{E26A1D71-2F3D-4C0D-9242-1B00CE8581D7}"/>
                </a:ext>
              </a:extLst>
            </p:cNvPr>
            <p:cNvSpPr txBox="1"/>
            <p:nvPr/>
          </p:nvSpPr>
          <p:spPr>
            <a:xfrm>
              <a:off x="6242952" y="1668822"/>
              <a:ext cx="1203337" cy="923330"/>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亚洲，尤其是印度和中国</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患者无基础疾病：侧腹部痛，发热，尿中带血或血培养阳性</a:t>
              </a:r>
            </a:p>
          </p:txBody>
        </p:sp>
        <p:sp>
          <p:nvSpPr>
            <p:cNvPr id="25" name="文本框 24">
              <a:extLst>
                <a:ext uri="{FF2B5EF4-FFF2-40B4-BE49-F238E27FC236}">
                  <a16:creationId xmlns:a16="http://schemas.microsoft.com/office/drawing/2014/main" id="{1007C742-1D6E-49B5-98CF-6096C45667D9}"/>
                </a:ext>
              </a:extLst>
            </p:cNvPr>
            <p:cNvSpPr txBox="1"/>
            <p:nvPr/>
          </p:nvSpPr>
          <p:spPr>
            <a:xfrm>
              <a:off x="7498549" y="1660628"/>
              <a:ext cx="1203337" cy="6463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亚洲，尤其是印度</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成人糖尿病患者接受透析治疗或营养不良</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早产儿童</a:t>
              </a:r>
            </a:p>
          </p:txBody>
        </p:sp>
        <p:cxnSp>
          <p:nvCxnSpPr>
            <p:cNvPr id="26" name="直接箭头连接符 25">
              <a:extLst>
                <a:ext uri="{FF2B5EF4-FFF2-40B4-BE49-F238E27FC236}">
                  <a16:creationId xmlns:a16="http://schemas.microsoft.com/office/drawing/2014/main" id="{3B8DC632-80CF-4FFC-B1E7-796BD0ACEB8F}"/>
                </a:ext>
              </a:extLst>
            </p:cNvPr>
            <p:cNvCxnSpPr/>
            <p:nvPr/>
          </p:nvCxnSpPr>
          <p:spPr>
            <a:xfrm>
              <a:off x="1485981" y="2477453"/>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569CF3CA-E2C8-4C45-86B4-FC0110AD075B}"/>
                </a:ext>
              </a:extLst>
            </p:cNvPr>
            <p:cNvCxnSpPr/>
            <p:nvPr/>
          </p:nvCxnSpPr>
          <p:spPr>
            <a:xfrm>
              <a:off x="2880126" y="2477453"/>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E019AF9-100B-4412-BC50-7C959180EEA5}"/>
                </a:ext>
              </a:extLst>
            </p:cNvPr>
            <p:cNvCxnSpPr/>
            <p:nvPr/>
          </p:nvCxnSpPr>
          <p:spPr>
            <a:xfrm>
              <a:off x="4275159" y="2477451"/>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1B776C00-0C38-40B8-8166-265129E3702E}"/>
                </a:ext>
              </a:extLst>
            </p:cNvPr>
            <p:cNvCxnSpPr/>
            <p:nvPr/>
          </p:nvCxnSpPr>
          <p:spPr>
            <a:xfrm>
              <a:off x="5708940" y="2478943"/>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D6D1B2A6-F3A0-4572-8470-D3326C50FC58}"/>
                </a:ext>
              </a:extLst>
            </p:cNvPr>
            <p:cNvCxnSpPr/>
            <p:nvPr/>
          </p:nvCxnSpPr>
          <p:spPr>
            <a:xfrm>
              <a:off x="6812674" y="2469518"/>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8DEE3FE3-2E59-4CE1-8E49-5563C1191D72}"/>
                </a:ext>
              </a:extLst>
            </p:cNvPr>
            <p:cNvCxnSpPr/>
            <p:nvPr/>
          </p:nvCxnSpPr>
          <p:spPr>
            <a:xfrm>
              <a:off x="7981464" y="2480518"/>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9B0A9077-EEE4-47CF-9E9B-C73434653DA1}"/>
                </a:ext>
              </a:extLst>
            </p:cNvPr>
            <p:cNvSpPr/>
            <p:nvPr/>
          </p:nvSpPr>
          <p:spPr>
            <a:xfrm>
              <a:off x="516944" y="2661476"/>
              <a:ext cx="1778788" cy="104113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3" name="文本框 32">
              <a:extLst>
                <a:ext uri="{FF2B5EF4-FFF2-40B4-BE49-F238E27FC236}">
                  <a16:creationId xmlns:a16="http://schemas.microsoft.com/office/drawing/2014/main" id="{7D3C2035-AFDC-4FAF-A77E-66AED16595BB}"/>
                </a:ext>
              </a:extLst>
            </p:cNvPr>
            <p:cNvSpPr txBox="1"/>
            <p:nvPr/>
          </p:nvSpPr>
          <p:spPr>
            <a:xfrm>
              <a:off x="866212" y="2742735"/>
              <a:ext cx="1417944" cy="784830"/>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胸部</a:t>
              </a:r>
              <a:r>
                <a:rPr lang="en-US" altLang="zh-CN" sz="900" b="1" dirty="0">
                  <a:latin typeface="微软雅黑" panose="020B0503020204020204" pitchFamily="34" charset="-122"/>
                  <a:ea typeface="微软雅黑" panose="020B0503020204020204" pitchFamily="34" charset="-122"/>
                </a:rPr>
                <a:t>CT</a:t>
              </a:r>
            </a:p>
            <a:p>
              <a:r>
                <a:rPr lang="zh-CN" altLang="en-US" sz="900" dirty="0">
                  <a:latin typeface="微软雅黑" panose="020B0503020204020204" pitchFamily="34" charset="-122"/>
                  <a:ea typeface="微软雅黑" panose="020B0503020204020204" pitchFamily="34" charset="-122"/>
                </a:rPr>
                <a:t>典型表现：患者伴有反晕征且超过</a:t>
              </a:r>
              <a:r>
                <a:rPr lang="en-US" altLang="zh-CN" sz="900" dirty="0">
                  <a:latin typeface="微软雅黑" panose="020B0503020204020204" pitchFamily="34" charset="-122"/>
                  <a:ea typeface="微软雅黑" panose="020B0503020204020204" pitchFamily="34" charset="-122"/>
                </a:rPr>
                <a:t>10</a:t>
              </a:r>
              <a:r>
                <a:rPr lang="zh-CN" altLang="en-US" sz="900" dirty="0">
                  <a:latin typeface="微软雅黑" panose="020B0503020204020204" pitchFamily="34" charset="-122"/>
                  <a:ea typeface="微软雅黑" panose="020B0503020204020204" pitchFamily="34" charset="-122"/>
                </a:rPr>
                <a:t>个肺部结节</a:t>
              </a:r>
              <a:endParaRPr lang="en-US" altLang="zh-CN" sz="900"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胸膜渗出</a:t>
              </a:r>
            </a:p>
          </p:txBody>
        </p:sp>
        <p:sp>
          <p:nvSpPr>
            <p:cNvPr id="34" name="矩形 33">
              <a:extLst>
                <a:ext uri="{FF2B5EF4-FFF2-40B4-BE49-F238E27FC236}">
                  <a16:creationId xmlns:a16="http://schemas.microsoft.com/office/drawing/2014/main" id="{BB870D58-7DA2-4D0B-8410-2A462D319301}"/>
                </a:ext>
              </a:extLst>
            </p:cNvPr>
            <p:cNvSpPr/>
            <p:nvPr/>
          </p:nvSpPr>
          <p:spPr>
            <a:xfrm>
              <a:off x="2350478" y="2672663"/>
              <a:ext cx="1230612" cy="42059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5" name="文本框 34">
              <a:extLst>
                <a:ext uri="{FF2B5EF4-FFF2-40B4-BE49-F238E27FC236}">
                  <a16:creationId xmlns:a16="http://schemas.microsoft.com/office/drawing/2014/main" id="{BFE8AED3-02CA-49C1-8EB2-905B082165F3}"/>
                </a:ext>
              </a:extLst>
            </p:cNvPr>
            <p:cNvSpPr txBox="1"/>
            <p:nvPr/>
          </p:nvSpPr>
          <p:spPr>
            <a:xfrm>
              <a:off x="2356600" y="2754704"/>
              <a:ext cx="1230612" cy="5078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头颅 </a:t>
              </a:r>
              <a:r>
                <a:rPr lang="en-US" altLang="zh-CN" sz="900" b="1" dirty="0">
                  <a:latin typeface="微软雅黑" panose="020B0503020204020204" pitchFamily="34" charset="-122"/>
                  <a:ea typeface="微软雅黑" panose="020B0503020204020204" pitchFamily="34" charset="-122"/>
                </a:rPr>
                <a:t>CT</a:t>
              </a:r>
            </a:p>
            <a:p>
              <a:r>
                <a:rPr lang="zh-CN" altLang="en-US" sz="900" dirty="0">
                  <a:latin typeface="微软雅黑" panose="020B0503020204020204" pitchFamily="34" charset="-122"/>
                  <a:ea typeface="微软雅黑" panose="020B0503020204020204" pitchFamily="34" charset="-122"/>
                </a:rPr>
                <a:t>典型表现：骨结构损毁</a:t>
              </a:r>
            </a:p>
          </p:txBody>
        </p:sp>
        <p:cxnSp>
          <p:nvCxnSpPr>
            <p:cNvPr id="37" name="直接箭头连接符 36">
              <a:extLst>
                <a:ext uri="{FF2B5EF4-FFF2-40B4-BE49-F238E27FC236}">
                  <a16:creationId xmlns:a16="http://schemas.microsoft.com/office/drawing/2014/main" id="{847D4CE4-378E-43A1-A57A-8BD0BE80A667}"/>
                </a:ext>
              </a:extLst>
            </p:cNvPr>
            <p:cNvCxnSpPr>
              <a:cxnSpLocks/>
            </p:cNvCxnSpPr>
            <p:nvPr/>
          </p:nvCxnSpPr>
          <p:spPr>
            <a:xfrm>
              <a:off x="2880126" y="3106952"/>
              <a:ext cx="0" cy="145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81C582D5-944D-4001-9ACF-F0F6606DD786}"/>
                </a:ext>
              </a:extLst>
            </p:cNvPr>
            <p:cNvSpPr/>
            <p:nvPr/>
          </p:nvSpPr>
          <p:spPr>
            <a:xfrm>
              <a:off x="2340697" y="3259141"/>
              <a:ext cx="1230612" cy="415231"/>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9" name="文本框 38">
              <a:extLst>
                <a:ext uri="{FF2B5EF4-FFF2-40B4-BE49-F238E27FC236}">
                  <a16:creationId xmlns:a16="http://schemas.microsoft.com/office/drawing/2014/main" id="{265894CF-D948-4623-96BB-AE9CC3B21EE8}"/>
                </a:ext>
              </a:extLst>
            </p:cNvPr>
            <p:cNvSpPr txBox="1"/>
            <p:nvPr/>
          </p:nvSpPr>
          <p:spPr>
            <a:xfrm>
              <a:off x="2345587" y="3309746"/>
              <a:ext cx="1230612" cy="5078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头颅 </a:t>
              </a:r>
              <a:r>
                <a:rPr lang="en-US" altLang="zh-CN" sz="900" b="1" dirty="0">
                  <a:latin typeface="微软雅黑" panose="020B0503020204020204" pitchFamily="34" charset="-122"/>
                  <a:ea typeface="微软雅黑" panose="020B0503020204020204" pitchFamily="34" charset="-122"/>
                </a:rPr>
                <a:t>MRI</a:t>
              </a:r>
            </a:p>
            <a:p>
              <a:r>
                <a:rPr lang="zh-CN" altLang="en-US" sz="900" dirty="0">
                  <a:latin typeface="微软雅黑" panose="020B0503020204020204" pitchFamily="34" charset="-122"/>
                  <a:ea typeface="微软雅黑" panose="020B0503020204020204" pitchFamily="34" charset="-122"/>
                </a:rPr>
                <a:t>典型表现鼻，脑部累及</a:t>
              </a:r>
            </a:p>
          </p:txBody>
        </p:sp>
        <p:sp>
          <p:nvSpPr>
            <p:cNvPr id="40" name="矩形 39">
              <a:extLst>
                <a:ext uri="{FF2B5EF4-FFF2-40B4-BE49-F238E27FC236}">
                  <a16:creationId xmlns:a16="http://schemas.microsoft.com/office/drawing/2014/main" id="{46C5A281-D845-40F0-9457-4612BC1484BA}"/>
                </a:ext>
              </a:extLst>
            </p:cNvPr>
            <p:cNvSpPr/>
            <p:nvPr/>
          </p:nvSpPr>
          <p:spPr>
            <a:xfrm>
              <a:off x="3635836" y="2657543"/>
              <a:ext cx="1345519" cy="102642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41" name="文本框 40">
              <a:extLst>
                <a:ext uri="{FF2B5EF4-FFF2-40B4-BE49-F238E27FC236}">
                  <a16:creationId xmlns:a16="http://schemas.microsoft.com/office/drawing/2014/main" id="{8AAA0F66-AA23-4051-A2AB-7FABA2AD6045}"/>
                </a:ext>
              </a:extLst>
            </p:cNvPr>
            <p:cNvSpPr txBox="1"/>
            <p:nvPr/>
          </p:nvSpPr>
          <p:spPr>
            <a:xfrm>
              <a:off x="3635836" y="2738802"/>
              <a:ext cx="1294158" cy="6463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胸部</a:t>
              </a:r>
              <a:r>
                <a:rPr lang="en-US" altLang="zh-CN" sz="900" b="1" dirty="0">
                  <a:latin typeface="微软雅黑" panose="020B0503020204020204" pitchFamily="34" charset="-122"/>
                  <a:ea typeface="微软雅黑" panose="020B0503020204020204" pitchFamily="34" charset="-122"/>
                </a:rPr>
                <a:t>CT</a:t>
              </a:r>
            </a:p>
            <a:p>
              <a:r>
                <a:rPr lang="zh-CN" altLang="en-US" sz="900" dirty="0">
                  <a:latin typeface="微软雅黑" panose="020B0503020204020204" pitchFamily="34" charset="-122"/>
                  <a:ea typeface="微软雅黑" panose="020B0503020204020204" pitchFamily="34" charset="-122"/>
                </a:rPr>
                <a:t>如果患者出现持续的发热或呼吸道症状</a:t>
              </a:r>
            </a:p>
            <a:p>
              <a:endParaRPr lang="zh-CN" altLang="en-US" sz="900" dirty="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30838D4A-F15F-4D41-B00E-0234A1B473E3}"/>
                </a:ext>
              </a:extLst>
            </p:cNvPr>
            <p:cNvSpPr/>
            <p:nvPr/>
          </p:nvSpPr>
          <p:spPr>
            <a:xfrm>
              <a:off x="5071731" y="2668540"/>
              <a:ext cx="1095713" cy="100583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43" name="文本框 42">
              <a:extLst>
                <a:ext uri="{FF2B5EF4-FFF2-40B4-BE49-F238E27FC236}">
                  <a16:creationId xmlns:a16="http://schemas.microsoft.com/office/drawing/2014/main" id="{4D6D9925-28FE-4A66-B14A-74D9DFD2CDD0}"/>
                </a:ext>
              </a:extLst>
            </p:cNvPr>
            <p:cNvSpPr txBox="1"/>
            <p:nvPr/>
          </p:nvSpPr>
          <p:spPr>
            <a:xfrm>
              <a:off x="5071731" y="2749799"/>
              <a:ext cx="1095713" cy="5078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胸部</a:t>
              </a:r>
              <a:r>
                <a:rPr lang="en-US" altLang="zh-CN" sz="900" b="1" dirty="0">
                  <a:latin typeface="微软雅黑" panose="020B0503020204020204" pitchFamily="34" charset="-122"/>
                  <a:ea typeface="微软雅黑" panose="020B0503020204020204" pitchFamily="34" charset="-122"/>
                </a:rPr>
                <a:t>CT</a:t>
              </a:r>
            </a:p>
            <a:p>
              <a:r>
                <a:rPr lang="zh-CN" altLang="en-US" sz="900" dirty="0">
                  <a:latin typeface="微软雅黑" panose="020B0503020204020204" pitchFamily="34" charset="-122"/>
                  <a:ea typeface="微软雅黑" panose="020B0503020204020204" pitchFamily="34" charset="-122"/>
                </a:rPr>
                <a:t>恰当的损伤部位接受影像学检查</a:t>
              </a:r>
            </a:p>
          </p:txBody>
        </p:sp>
        <p:sp>
          <p:nvSpPr>
            <p:cNvPr id="44" name="矩形 43">
              <a:extLst>
                <a:ext uri="{FF2B5EF4-FFF2-40B4-BE49-F238E27FC236}">
                  <a16:creationId xmlns:a16="http://schemas.microsoft.com/office/drawing/2014/main" id="{60DD60D1-1657-4CE5-BF58-0A18AC7F9883}"/>
                </a:ext>
              </a:extLst>
            </p:cNvPr>
            <p:cNvSpPr/>
            <p:nvPr/>
          </p:nvSpPr>
          <p:spPr>
            <a:xfrm>
              <a:off x="6248236" y="2668541"/>
              <a:ext cx="1209960" cy="100583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45" name="文本框 44">
              <a:extLst>
                <a:ext uri="{FF2B5EF4-FFF2-40B4-BE49-F238E27FC236}">
                  <a16:creationId xmlns:a16="http://schemas.microsoft.com/office/drawing/2014/main" id="{A04756B4-FD37-43D5-9581-2F0357085393}"/>
                </a:ext>
              </a:extLst>
            </p:cNvPr>
            <p:cNvSpPr txBox="1"/>
            <p:nvPr/>
          </p:nvSpPr>
          <p:spPr>
            <a:xfrm>
              <a:off x="6248235" y="2749799"/>
              <a:ext cx="1294158" cy="6463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超声</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腹部</a:t>
              </a:r>
              <a:r>
                <a:rPr lang="en-US" altLang="zh-CN" sz="900" b="1" dirty="0">
                  <a:latin typeface="微软雅黑" panose="020B0503020204020204" pitchFamily="34" charset="-122"/>
                  <a:ea typeface="微软雅黑" panose="020B0503020204020204" pitchFamily="34" charset="-122"/>
                </a:rPr>
                <a:t>CT</a:t>
              </a:r>
            </a:p>
            <a:p>
              <a:r>
                <a:rPr lang="zh-CN" altLang="en-US" sz="900" dirty="0">
                  <a:latin typeface="微软雅黑" panose="020B0503020204020204" pitchFamily="34" charset="-122"/>
                  <a:ea typeface="微软雅黑" panose="020B0503020204020204" pitchFamily="34" charset="-122"/>
                </a:rPr>
                <a:t>典型表现：肾脏增大，非水性肾病伴低密度；梗塞皮质缘征</a:t>
              </a:r>
            </a:p>
          </p:txBody>
        </p:sp>
        <p:sp>
          <p:nvSpPr>
            <p:cNvPr id="46" name="矩形 45">
              <a:extLst>
                <a:ext uri="{FF2B5EF4-FFF2-40B4-BE49-F238E27FC236}">
                  <a16:creationId xmlns:a16="http://schemas.microsoft.com/office/drawing/2014/main" id="{C7B3A45B-17B7-40A2-BAC4-D68BD1C71B52}"/>
                </a:ext>
              </a:extLst>
            </p:cNvPr>
            <p:cNvSpPr/>
            <p:nvPr/>
          </p:nvSpPr>
          <p:spPr>
            <a:xfrm>
              <a:off x="7511165" y="2679680"/>
              <a:ext cx="1115810" cy="994692"/>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47" name="文本框 46">
              <a:extLst>
                <a:ext uri="{FF2B5EF4-FFF2-40B4-BE49-F238E27FC236}">
                  <a16:creationId xmlns:a16="http://schemas.microsoft.com/office/drawing/2014/main" id="{948A21A1-F437-4A22-AFF4-DFC3103CEA58}"/>
                </a:ext>
              </a:extLst>
            </p:cNvPr>
            <p:cNvSpPr txBox="1"/>
            <p:nvPr/>
          </p:nvSpPr>
          <p:spPr>
            <a:xfrm>
              <a:off x="7511164" y="2760939"/>
              <a:ext cx="1294158" cy="5078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腹部</a:t>
              </a:r>
              <a:r>
                <a:rPr lang="en-US" altLang="zh-CN" sz="900" b="1" dirty="0">
                  <a:latin typeface="微软雅黑" panose="020B0503020204020204" pitchFamily="34" charset="-122"/>
                  <a:ea typeface="微软雅黑" panose="020B0503020204020204" pitchFamily="34" charset="-122"/>
                </a:rPr>
                <a:t>CT</a:t>
              </a:r>
              <a:r>
                <a:rPr lang="zh-CN" altLang="en-US" sz="900" b="1" dirty="0">
                  <a:latin typeface="微软雅黑" panose="020B0503020204020204" pitchFamily="34" charset="-122"/>
                  <a:ea typeface="微软雅黑" panose="020B0503020204020204" pitchFamily="34" charset="-122"/>
                </a:rPr>
                <a:t>或</a:t>
              </a:r>
              <a:r>
                <a:rPr lang="en-US" altLang="zh-CN" sz="900" b="1" dirty="0">
                  <a:latin typeface="微软雅黑" panose="020B0503020204020204" pitchFamily="34" charset="-122"/>
                  <a:ea typeface="微软雅黑" panose="020B0503020204020204" pitchFamily="34" charset="-122"/>
                </a:rPr>
                <a:t>MRI</a:t>
              </a:r>
            </a:p>
            <a:p>
              <a:r>
                <a:rPr lang="zh-CN" altLang="en-US" sz="900" dirty="0">
                  <a:latin typeface="微软雅黑" panose="020B0503020204020204" pitchFamily="34" charset="-122"/>
                  <a:ea typeface="微软雅黑" panose="020B0503020204020204" pitchFamily="34" charset="-122"/>
                </a:rPr>
                <a:t>典型表现：独立的腹部团块影</a:t>
              </a:r>
            </a:p>
          </p:txBody>
        </p:sp>
        <p:grpSp>
          <p:nvGrpSpPr>
            <p:cNvPr id="48" name="组合 47">
              <a:extLst>
                <a:ext uri="{FF2B5EF4-FFF2-40B4-BE49-F238E27FC236}">
                  <a16:creationId xmlns:a16="http://schemas.microsoft.com/office/drawing/2014/main" id="{E115D8F1-13A5-496D-A663-3D661B45DA57}"/>
                </a:ext>
              </a:extLst>
            </p:cNvPr>
            <p:cNvGrpSpPr/>
            <p:nvPr/>
          </p:nvGrpSpPr>
          <p:grpSpPr>
            <a:xfrm>
              <a:off x="1547536" y="3701537"/>
              <a:ext cx="2727773" cy="233402"/>
              <a:chOff x="4936780" y="4622296"/>
              <a:chExt cx="2727773" cy="334716"/>
            </a:xfrm>
          </p:grpSpPr>
          <p:cxnSp>
            <p:nvCxnSpPr>
              <p:cNvPr id="49" name="直接箭头连接符 48">
                <a:extLst>
                  <a:ext uri="{FF2B5EF4-FFF2-40B4-BE49-F238E27FC236}">
                    <a16:creationId xmlns:a16="http://schemas.microsoft.com/office/drawing/2014/main" id="{0841F3C8-CCD6-43E1-9CF6-6A35B3CD9DCC}"/>
                  </a:ext>
                </a:extLst>
              </p:cNvPr>
              <p:cNvCxnSpPr>
                <a:cxnSpLocks/>
              </p:cNvCxnSpPr>
              <p:nvPr/>
            </p:nvCxnSpPr>
            <p:spPr>
              <a:xfrm>
                <a:off x="6235934" y="4641948"/>
                <a:ext cx="0" cy="3150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3A6F168C-4719-4B2A-9181-E3F5613744B0}"/>
                  </a:ext>
                </a:extLst>
              </p:cNvPr>
              <p:cNvCxnSpPr>
                <a:cxnSpLocks/>
              </p:cNvCxnSpPr>
              <p:nvPr/>
            </p:nvCxnSpPr>
            <p:spPr>
              <a:xfrm>
                <a:off x="4936780" y="4622296"/>
                <a:ext cx="0" cy="166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0070B58-4BAD-4CD8-8CC6-89494B64EE84}"/>
                  </a:ext>
                </a:extLst>
              </p:cNvPr>
              <p:cNvCxnSpPr>
                <a:cxnSpLocks/>
              </p:cNvCxnSpPr>
              <p:nvPr/>
            </p:nvCxnSpPr>
            <p:spPr>
              <a:xfrm>
                <a:off x="4949232" y="4788748"/>
                <a:ext cx="2715171" cy="5366"/>
              </a:xfrm>
              <a:prstGeom prst="line">
                <a:avLst/>
              </a:prstGeom>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7899E5E3-CFC9-415C-B917-6AA17ECEE3B2}"/>
                  </a:ext>
                </a:extLst>
              </p:cNvPr>
              <p:cNvCxnSpPr>
                <a:cxnSpLocks/>
              </p:cNvCxnSpPr>
              <p:nvPr/>
            </p:nvCxnSpPr>
            <p:spPr>
              <a:xfrm>
                <a:off x="7664553" y="4622296"/>
                <a:ext cx="0" cy="184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矩形 52">
              <a:extLst>
                <a:ext uri="{FF2B5EF4-FFF2-40B4-BE49-F238E27FC236}">
                  <a16:creationId xmlns:a16="http://schemas.microsoft.com/office/drawing/2014/main" id="{B7E8056F-8AC5-409E-A8BB-AA1BC6C77FE6}"/>
                </a:ext>
              </a:extLst>
            </p:cNvPr>
            <p:cNvSpPr/>
            <p:nvPr/>
          </p:nvSpPr>
          <p:spPr>
            <a:xfrm>
              <a:off x="533093" y="3964583"/>
              <a:ext cx="4448258" cy="32741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54" name="文本框 53">
              <a:extLst>
                <a:ext uri="{FF2B5EF4-FFF2-40B4-BE49-F238E27FC236}">
                  <a16:creationId xmlns:a16="http://schemas.microsoft.com/office/drawing/2014/main" id="{AE5702B0-1EBE-47D5-AA60-0779B402FF8F}"/>
                </a:ext>
              </a:extLst>
            </p:cNvPr>
            <p:cNvSpPr txBox="1"/>
            <p:nvPr/>
          </p:nvSpPr>
          <p:spPr>
            <a:xfrm>
              <a:off x="829386" y="3975808"/>
              <a:ext cx="2608540" cy="3693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安排</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鼻窦，胸部，腹部，骨盆 检查</a:t>
              </a:r>
            </a:p>
          </p:txBody>
        </p:sp>
        <p:cxnSp>
          <p:nvCxnSpPr>
            <p:cNvPr id="55" name="直接箭头连接符 54">
              <a:extLst>
                <a:ext uri="{FF2B5EF4-FFF2-40B4-BE49-F238E27FC236}">
                  <a16:creationId xmlns:a16="http://schemas.microsoft.com/office/drawing/2014/main" id="{F8C791ED-25FA-4E21-A450-C9BFC5F89736}"/>
                </a:ext>
              </a:extLst>
            </p:cNvPr>
            <p:cNvCxnSpPr/>
            <p:nvPr/>
          </p:nvCxnSpPr>
          <p:spPr>
            <a:xfrm>
              <a:off x="2846690" y="4292619"/>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752BB460-7835-48D1-A95D-41BEFF681601}"/>
                </a:ext>
              </a:extLst>
            </p:cNvPr>
            <p:cNvCxnSpPr>
              <a:cxnSpLocks/>
            </p:cNvCxnSpPr>
            <p:nvPr/>
          </p:nvCxnSpPr>
          <p:spPr>
            <a:xfrm flipV="1">
              <a:off x="2846690" y="4347112"/>
              <a:ext cx="5253527" cy="1"/>
            </a:xfrm>
            <a:prstGeom prst="line">
              <a:avLst/>
            </a:prstGeom>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B9D571C6-9DF1-4F4F-8D4F-4B2841817BE4}"/>
                </a:ext>
              </a:extLst>
            </p:cNvPr>
            <p:cNvCxnSpPr>
              <a:cxnSpLocks/>
            </p:cNvCxnSpPr>
            <p:nvPr/>
          </p:nvCxnSpPr>
          <p:spPr>
            <a:xfrm>
              <a:off x="5613430" y="3683966"/>
              <a:ext cx="4677" cy="6631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6235A3BE-2A30-4EF2-9FF5-6ED96AD50ED3}"/>
                </a:ext>
              </a:extLst>
            </p:cNvPr>
            <p:cNvCxnSpPr>
              <a:cxnSpLocks/>
            </p:cNvCxnSpPr>
            <p:nvPr/>
          </p:nvCxnSpPr>
          <p:spPr>
            <a:xfrm>
              <a:off x="6895314" y="3683966"/>
              <a:ext cx="4677" cy="6631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815398CA-7839-4598-80A1-4119C1208C8B}"/>
                </a:ext>
              </a:extLst>
            </p:cNvPr>
            <p:cNvCxnSpPr>
              <a:cxnSpLocks/>
            </p:cNvCxnSpPr>
            <p:nvPr/>
          </p:nvCxnSpPr>
          <p:spPr>
            <a:xfrm>
              <a:off x="8093202" y="3686838"/>
              <a:ext cx="4677" cy="6631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CD1A6FA3-BB92-45BC-9704-CCA0E0F55405}"/>
                </a:ext>
              </a:extLst>
            </p:cNvPr>
            <p:cNvCxnSpPr>
              <a:cxnSpLocks/>
            </p:cNvCxnSpPr>
            <p:nvPr/>
          </p:nvCxnSpPr>
          <p:spPr>
            <a:xfrm>
              <a:off x="4981350" y="4347112"/>
              <a:ext cx="0" cy="131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991B7319-8184-4BA8-8638-76E18876C891}"/>
                </a:ext>
              </a:extLst>
            </p:cNvPr>
            <p:cNvSpPr/>
            <p:nvPr/>
          </p:nvSpPr>
          <p:spPr>
            <a:xfrm>
              <a:off x="516944" y="4493447"/>
              <a:ext cx="3550414" cy="26196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2" name="文本框 61">
              <a:extLst>
                <a:ext uri="{FF2B5EF4-FFF2-40B4-BE49-F238E27FC236}">
                  <a16:creationId xmlns:a16="http://schemas.microsoft.com/office/drawing/2014/main" id="{DCDF2E86-B21B-4CE7-9F89-4BF991809EF3}"/>
                </a:ext>
              </a:extLst>
            </p:cNvPr>
            <p:cNvSpPr txBox="1"/>
            <p:nvPr/>
          </p:nvSpPr>
          <p:spPr>
            <a:xfrm>
              <a:off x="811385" y="4475965"/>
              <a:ext cx="3372560" cy="3693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标本：</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活检（如，内镜，或</a:t>
              </a:r>
              <a:r>
                <a:rPr lang="en-US" altLang="zh-CN" sz="900" dirty="0">
                  <a:latin typeface="微软雅黑" panose="020B0503020204020204" pitchFamily="34" charset="-122"/>
                  <a:ea typeface="微软雅黑" panose="020B0503020204020204" pitchFamily="34" charset="-122"/>
                </a:rPr>
                <a:t>CT</a:t>
              </a:r>
              <a:r>
                <a:rPr lang="zh-CN" altLang="en-US" sz="900" dirty="0">
                  <a:latin typeface="微软雅黑" panose="020B0503020204020204" pitchFamily="34" charset="-122"/>
                  <a:ea typeface="微软雅黑" panose="020B0503020204020204" pitchFamily="34" charset="-122"/>
                </a:rPr>
                <a:t>引导下活检）研磨后样本不可用</a:t>
              </a:r>
            </a:p>
          </p:txBody>
        </p:sp>
        <p:sp>
          <p:nvSpPr>
            <p:cNvPr id="63" name="矩形 62">
              <a:extLst>
                <a:ext uri="{FF2B5EF4-FFF2-40B4-BE49-F238E27FC236}">
                  <a16:creationId xmlns:a16="http://schemas.microsoft.com/office/drawing/2014/main" id="{F1559E07-2A13-41DF-9A76-C426801ABFD1}"/>
                </a:ext>
              </a:extLst>
            </p:cNvPr>
            <p:cNvSpPr/>
            <p:nvPr/>
          </p:nvSpPr>
          <p:spPr>
            <a:xfrm>
              <a:off x="4245311" y="4475903"/>
              <a:ext cx="3228032" cy="290502"/>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64" name="文本框 63">
              <a:extLst>
                <a:ext uri="{FF2B5EF4-FFF2-40B4-BE49-F238E27FC236}">
                  <a16:creationId xmlns:a16="http://schemas.microsoft.com/office/drawing/2014/main" id="{97AF9AC7-4D5D-48A4-B1E4-3FAA95F1548B}"/>
                </a:ext>
              </a:extLst>
            </p:cNvPr>
            <p:cNvSpPr txBox="1"/>
            <p:nvPr/>
          </p:nvSpPr>
          <p:spPr>
            <a:xfrm>
              <a:off x="4245310" y="4458421"/>
              <a:ext cx="3066327" cy="3693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血清，</a:t>
              </a:r>
              <a:r>
                <a:rPr lang="en-US" altLang="zh-CN" sz="900" b="1" dirty="0">
                  <a:latin typeface="微软雅黑" panose="020B0503020204020204" pitchFamily="34" charset="-122"/>
                  <a:ea typeface="微软雅黑" panose="020B0503020204020204" pitchFamily="34" charset="-122"/>
                </a:rPr>
                <a:t>GM</a:t>
              </a:r>
              <a:r>
                <a:rPr lang="zh-CN" altLang="en-US" sz="900" b="1" dirty="0">
                  <a:latin typeface="微软雅黑" panose="020B0503020204020204" pitchFamily="34" charset="-122"/>
                  <a:ea typeface="微软雅黑" panose="020B0503020204020204" pitchFamily="34" charset="-122"/>
                </a:rPr>
                <a:t>试验和</a:t>
              </a:r>
              <a:r>
                <a:rPr lang="en-US" altLang="zh-CN" sz="900" b="1" dirty="0">
                  <a:latin typeface="微软雅黑" panose="020B0503020204020204" pitchFamily="34" charset="-122"/>
                  <a:ea typeface="微软雅黑" panose="020B0503020204020204" pitchFamily="34" charset="-122"/>
                </a:rPr>
                <a:t>1-3-β-D</a:t>
              </a:r>
              <a:r>
                <a:rPr lang="zh-CN" altLang="en-US" sz="900" b="1" dirty="0">
                  <a:latin typeface="微软雅黑" panose="020B0503020204020204" pitchFamily="34" charset="-122"/>
                  <a:ea typeface="微软雅黑" panose="020B0503020204020204" pitchFamily="34" charset="-122"/>
                </a:rPr>
                <a:t>葡聚糖试验：</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试验的阳性结果用于支持鉴别诊断或混合侵袭性真菌感染</a:t>
              </a:r>
            </a:p>
          </p:txBody>
        </p:sp>
        <p:cxnSp>
          <p:nvCxnSpPr>
            <p:cNvPr id="65" name="直接箭头连接符 64">
              <a:extLst>
                <a:ext uri="{FF2B5EF4-FFF2-40B4-BE49-F238E27FC236}">
                  <a16:creationId xmlns:a16="http://schemas.microsoft.com/office/drawing/2014/main" id="{8CD580E4-628D-46EE-A624-E787C9F3C4CA}"/>
                </a:ext>
              </a:extLst>
            </p:cNvPr>
            <p:cNvCxnSpPr/>
            <p:nvPr/>
          </p:nvCxnSpPr>
          <p:spPr>
            <a:xfrm>
              <a:off x="3101483" y="4796975"/>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0CAF38F6-7437-4C12-B729-922D45807DD1}"/>
                </a:ext>
              </a:extLst>
            </p:cNvPr>
            <p:cNvCxnSpPr>
              <a:cxnSpLocks/>
            </p:cNvCxnSpPr>
            <p:nvPr/>
          </p:nvCxnSpPr>
          <p:spPr>
            <a:xfrm flipV="1">
              <a:off x="839325" y="4838263"/>
              <a:ext cx="3405985" cy="21070"/>
            </a:xfrm>
            <a:prstGeom prst="line">
              <a:avLst/>
            </a:prstGeom>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D7E5D7B9-D18C-4A3B-A66E-7687BC1D813A}"/>
                </a:ext>
              </a:extLst>
            </p:cNvPr>
            <p:cNvCxnSpPr/>
            <p:nvPr/>
          </p:nvCxnSpPr>
          <p:spPr>
            <a:xfrm>
              <a:off x="839325" y="4848798"/>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90DBE959-C9FF-4529-974A-98AB91825CC4}"/>
                </a:ext>
              </a:extLst>
            </p:cNvPr>
            <p:cNvCxnSpPr/>
            <p:nvPr/>
          </p:nvCxnSpPr>
          <p:spPr>
            <a:xfrm>
              <a:off x="4245472" y="4838263"/>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83A56EA9-D94E-4685-8A95-E7C370E4889C}"/>
                </a:ext>
              </a:extLst>
            </p:cNvPr>
            <p:cNvSpPr/>
            <p:nvPr/>
          </p:nvSpPr>
          <p:spPr>
            <a:xfrm>
              <a:off x="533092" y="5043863"/>
              <a:ext cx="2061193" cy="65478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0" name="文本框 69">
              <a:extLst>
                <a:ext uri="{FF2B5EF4-FFF2-40B4-BE49-F238E27FC236}">
                  <a16:creationId xmlns:a16="http://schemas.microsoft.com/office/drawing/2014/main" id="{B731A7F3-D9F4-4E4E-B32D-18BE1358CB02}"/>
                </a:ext>
              </a:extLst>
            </p:cNvPr>
            <p:cNvSpPr txBox="1"/>
            <p:nvPr/>
          </p:nvSpPr>
          <p:spPr>
            <a:xfrm>
              <a:off x="504824" y="5068167"/>
              <a:ext cx="2061194" cy="6463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采用荧光染色或组织病理特染（如</a:t>
              </a:r>
              <a:r>
                <a:rPr lang="en-US" altLang="zh-CN" sz="900" b="1" dirty="0">
                  <a:latin typeface="微软雅黑" panose="020B0503020204020204" pitchFamily="34" charset="-122"/>
                  <a:ea typeface="微软雅黑" panose="020B0503020204020204" pitchFamily="34" charset="-122"/>
                </a:rPr>
                <a:t>GMS</a:t>
              </a:r>
              <a:r>
                <a:rPr lang="zh-CN" altLang="en-US" sz="900" b="1" dirty="0">
                  <a:latin typeface="微软雅黑" panose="020B0503020204020204" pitchFamily="34" charset="-122"/>
                  <a:ea typeface="微软雅黑" panose="020B0503020204020204" pitchFamily="34" charset="-122"/>
                </a:rPr>
                <a:t>和</a:t>
              </a:r>
              <a:r>
                <a:rPr lang="en-US" altLang="zh-CN" sz="900" b="1" dirty="0">
                  <a:latin typeface="微软雅黑" panose="020B0503020204020204" pitchFamily="34" charset="-122"/>
                  <a:ea typeface="微软雅黑" panose="020B0503020204020204" pitchFamily="34" charset="-122"/>
                </a:rPr>
                <a:t>PAS</a:t>
              </a:r>
              <a:r>
                <a:rPr lang="zh-CN" altLang="en-US" sz="900" b="1" dirty="0">
                  <a:latin typeface="微软雅黑" panose="020B0503020204020204" pitchFamily="34" charset="-122"/>
                  <a:ea typeface="微软雅黑" panose="020B0503020204020204" pitchFamily="34" charset="-122"/>
                </a:rPr>
                <a:t>染色）进行直接镜检：</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典型表现：无分隔，飘带样（宽度至少</a:t>
              </a:r>
              <a:r>
                <a:rPr lang="en-US" altLang="zh-CN" sz="900" dirty="0">
                  <a:latin typeface="微软雅黑" panose="020B0503020204020204" pitchFamily="34" charset="-122"/>
                  <a:ea typeface="微软雅黑" panose="020B0503020204020204" pitchFamily="34" charset="-122"/>
                </a:rPr>
                <a:t>6-16</a:t>
              </a:r>
              <a:r>
                <a:rPr lang="zh-CN" altLang="en-US" sz="900" dirty="0">
                  <a:latin typeface="微软雅黑" panose="020B0503020204020204" pitchFamily="34" charset="-122"/>
                  <a:ea typeface="微软雅黑" panose="020B0503020204020204" pitchFamily="34" charset="-122"/>
                </a:rPr>
                <a:t>微米），伴有血管梗死</a:t>
              </a:r>
            </a:p>
          </p:txBody>
        </p:sp>
        <p:sp>
          <p:nvSpPr>
            <p:cNvPr id="71" name="矩形 70">
              <a:extLst>
                <a:ext uri="{FF2B5EF4-FFF2-40B4-BE49-F238E27FC236}">
                  <a16:creationId xmlns:a16="http://schemas.microsoft.com/office/drawing/2014/main" id="{F6447818-73FE-47A0-AF4D-55C4F252E403}"/>
                </a:ext>
              </a:extLst>
            </p:cNvPr>
            <p:cNvSpPr/>
            <p:nvPr/>
          </p:nvSpPr>
          <p:spPr>
            <a:xfrm>
              <a:off x="2665515" y="5039101"/>
              <a:ext cx="1333628" cy="65478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2" name="文本框 71">
              <a:extLst>
                <a:ext uri="{FF2B5EF4-FFF2-40B4-BE49-F238E27FC236}">
                  <a16:creationId xmlns:a16="http://schemas.microsoft.com/office/drawing/2014/main" id="{81A1EA17-0611-493F-BB1B-B70A45A15BB5}"/>
                </a:ext>
              </a:extLst>
            </p:cNvPr>
            <p:cNvSpPr txBox="1"/>
            <p:nvPr/>
          </p:nvSpPr>
          <p:spPr>
            <a:xfrm>
              <a:off x="2637246" y="5063405"/>
              <a:ext cx="1361897" cy="6463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常规培养基在</a:t>
              </a:r>
              <a:r>
                <a:rPr lang="en-US" altLang="zh-CN" sz="900" b="1" dirty="0">
                  <a:latin typeface="微软雅黑" panose="020B0503020204020204" pitchFamily="34" charset="-122"/>
                  <a:ea typeface="微软雅黑" panose="020B0503020204020204" pitchFamily="34" charset="-122"/>
                </a:rPr>
                <a:t>30</a:t>
              </a:r>
              <a:r>
                <a:rPr lang="zh-CN" altLang="en-US" sz="900" b="1" dirty="0">
                  <a:latin typeface="微软雅黑" panose="020B0503020204020204" pitchFamily="34" charset="-122"/>
                  <a:ea typeface="微软雅黑" panose="020B0503020204020204" pitchFamily="34" charset="-122"/>
                </a:rPr>
                <a:t>和</a:t>
              </a:r>
              <a:r>
                <a:rPr lang="en-US" altLang="zh-CN" sz="900" b="1" dirty="0">
                  <a:latin typeface="微软雅黑" panose="020B0503020204020204" pitchFamily="34" charset="-122"/>
                  <a:ea typeface="微软雅黑" panose="020B0503020204020204" pitchFamily="34" charset="-122"/>
                </a:rPr>
                <a:t>37</a:t>
              </a:r>
              <a:r>
                <a:rPr lang="zh-CN" altLang="en-US" sz="900" b="1" dirty="0">
                  <a:latin typeface="微软雅黑" panose="020B0503020204020204" pitchFamily="34" charset="-122"/>
                  <a:ea typeface="微软雅黑" panose="020B0503020204020204" pitchFamily="34" charset="-122"/>
                </a:rPr>
                <a:t>℃下培养</a:t>
              </a:r>
              <a:endParaRPr lang="en-US" altLang="zh-CN" sz="900" b="1" dirty="0">
                <a:latin typeface="微软雅黑" panose="020B0503020204020204" pitchFamily="34" charset="-122"/>
                <a:ea typeface="微软雅黑" panose="020B0503020204020204" pitchFamily="34" charset="-122"/>
              </a:endParaRPr>
            </a:p>
            <a:p>
              <a:r>
                <a:rPr lang="zh-CN" altLang="en-US" sz="900" dirty="0">
                  <a:latin typeface="微软雅黑" panose="020B0503020204020204" pitchFamily="34" charset="-122"/>
                  <a:ea typeface="微软雅黑" panose="020B0503020204020204" pitchFamily="34" charset="-122"/>
                </a:rPr>
                <a:t>典型表现：棉花白或灰黑色菌落</a:t>
              </a:r>
            </a:p>
          </p:txBody>
        </p:sp>
        <p:sp>
          <p:nvSpPr>
            <p:cNvPr id="73" name="矩形 72">
              <a:extLst>
                <a:ext uri="{FF2B5EF4-FFF2-40B4-BE49-F238E27FC236}">
                  <a16:creationId xmlns:a16="http://schemas.microsoft.com/office/drawing/2014/main" id="{094FE28D-25AD-4430-8459-EC0B8C1581D4}"/>
                </a:ext>
              </a:extLst>
            </p:cNvPr>
            <p:cNvSpPr/>
            <p:nvPr/>
          </p:nvSpPr>
          <p:spPr>
            <a:xfrm>
              <a:off x="4124579" y="5052959"/>
              <a:ext cx="1544572" cy="65478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4" name="文本框 73">
              <a:extLst>
                <a:ext uri="{FF2B5EF4-FFF2-40B4-BE49-F238E27FC236}">
                  <a16:creationId xmlns:a16="http://schemas.microsoft.com/office/drawing/2014/main" id="{8FCAC721-4DF1-44B8-B117-77A7D16CF44D}"/>
                </a:ext>
              </a:extLst>
            </p:cNvPr>
            <p:cNvSpPr txBox="1"/>
            <p:nvPr/>
          </p:nvSpPr>
          <p:spPr>
            <a:xfrm>
              <a:off x="4096310" y="5077263"/>
              <a:ext cx="1602690" cy="646331"/>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分子鉴定，推荐半巢式</a:t>
              </a:r>
              <a:r>
                <a:rPr lang="en-US" altLang="zh-CN" sz="900" b="1" dirty="0">
                  <a:latin typeface="微软雅黑" panose="020B0503020204020204" pitchFamily="34" charset="-122"/>
                  <a:ea typeface="微软雅黑" panose="020B0503020204020204" pitchFamily="34" charset="-122"/>
                </a:rPr>
                <a:t>PCR</a:t>
              </a:r>
              <a:r>
                <a:rPr lang="zh-CN" altLang="en-US" sz="900" b="1" dirty="0">
                  <a:latin typeface="微软雅黑" panose="020B0503020204020204" pitchFamily="34" charset="-122"/>
                  <a:ea typeface="微软雅黑" panose="020B0503020204020204" pitchFamily="34" charset="-122"/>
                </a:rPr>
                <a:t>，</a:t>
              </a:r>
              <a:r>
                <a:rPr lang="en-US" altLang="zh-CN" sz="900" b="1" dirty="0">
                  <a:latin typeface="微软雅黑" panose="020B0503020204020204" pitchFamily="34" charset="-122"/>
                  <a:ea typeface="微软雅黑" panose="020B0503020204020204" pitchFamily="34" charset="-122"/>
                </a:rPr>
                <a:t>HRM</a:t>
              </a:r>
              <a:r>
                <a:rPr lang="zh-CN" altLang="en-US" sz="900" b="1" dirty="0">
                  <a:latin typeface="微软雅黑" panose="020B0503020204020204" pitchFamily="34" charset="-122"/>
                  <a:ea typeface="微软雅黑" panose="020B0503020204020204" pitchFamily="34" charset="-122"/>
                </a:rPr>
                <a:t>，多位点测序：</a:t>
              </a:r>
              <a:r>
                <a:rPr lang="en-US" altLang="zh-CN" sz="900" b="1" dirty="0">
                  <a:latin typeface="微软雅黑" panose="020B0503020204020204" pitchFamily="34" charset="-122"/>
                  <a:ea typeface="微软雅黑" panose="020B0503020204020204" pitchFamily="34" charset="-122"/>
                </a:rPr>
                <a:t>18s</a:t>
              </a:r>
              <a:r>
                <a:rPr lang="zh-CN" altLang="en-US" sz="900" b="1" dirty="0">
                  <a:latin typeface="微软雅黑" panose="020B0503020204020204" pitchFamily="34" charset="-122"/>
                  <a:ea typeface="微软雅黑" panose="020B0503020204020204" pitchFamily="34" charset="-122"/>
                </a:rPr>
                <a:t>， </a:t>
              </a:r>
              <a:r>
                <a:rPr lang="en-US" altLang="zh-CN" sz="900" b="1" dirty="0">
                  <a:latin typeface="微软雅黑" panose="020B0503020204020204" pitchFamily="34" charset="-122"/>
                  <a:ea typeface="微软雅黑" panose="020B0503020204020204" pitchFamily="34" charset="-122"/>
                </a:rPr>
                <a:t>ITS</a:t>
              </a:r>
              <a:r>
                <a:rPr lang="zh-CN" altLang="en-US" sz="900" b="1" dirty="0">
                  <a:latin typeface="微软雅黑" panose="020B0503020204020204" pitchFamily="34" charset="-122"/>
                  <a:ea typeface="微软雅黑" panose="020B0503020204020204" pitchFamily="34" charset="-122"/>
                </a:rPr>
                <a:t>，</a:t>
              </a:r>
              <a:r>
                <a:rPr lang="en-US" altLang="zh-CN" sz="900" b="1" dirty="0">
                  <a:latin typeface="微软雅黑" panose="020B0503020204020204" pitchFamily="34" charset="-122"/>
                  <a:ea typeface="微软雅黑" panose="020B0503020204020204" pitchFamily="34" charset="-122"/>
                </a:rPr>
                <a:t>28s </a:t>
              </a:r>
              <a:r>
                <a:rPr lang="zh-CN" altLang="en-US" sz="900" b="1" dirty="0">
                  <a:latin typeface="微软雅黑" panose="020B0503020204020204" pitchFamily="34" charset="-122"/>
                  <a:ea typeface="微软雅黑" panose="020B0503020204020204" pitchFamily="34" charset="-122"/>
                </a:rPr>
                <a:t>或</a:t>
              </a:r>
              <a:r>
                <a:rPr lang="en-US" altLang="zh-CN" sz="900" b="1" dirty="0">
                  <a:latin typeface="微软雅黑" panose="020B0503020204020204" pitchFamily="34" charset="-122"/>
                  <a:ea typeface="微软雅黑" panose="020B0503020204020204" pitchFamily="34" charset="-122"/>
                </a:rPr>
                <a:t>rDNA</a:t>
              </a:r>
            </a:p>
            <a:p>
              <a:r>
                <a:rPr lang="zh-CN" altLang="en-US" sz="900" dirty="0">
                  <a:latin typeface="微软雅黑" panose="020B0503020204020204" pitchFamily="34" charset="-122"/>
                  <a:ea typeface="微软雅黑" panose="020B0503020204020204" pitchFamily="34" charset="-122"/>
                </a:rPr>
                <a:t>特异免疫组化染色</a:t>
              </a:r>
            </a:p>
          </p:txBody>
        </p:sp>
        <p:sp>
          <p:nvSpPr>
            <p:cNvPr id="75" name="矩形 74">
              <a:extLst>
                <a:ext uri="{FF2B5EF4-FFF2-40B4-BE49-F238E27FC236}">
                  <a16:creationId xmlns:a16="http://schemas.microsoft.com/office/drawing/2014/main" id="{BD7E9489-0D8F-48AE-9F86-E07A9779CC94}"/>
                </a:ext>
              </a:extLst>
            </p:cNvPr>
            <p:cNvSpPr/>
            <p:nvPr/>
          </p:nvSpPr>
          <p:spPr>
            <a:xfrm>
              <a:off x="6269006" y="4998160"/>
              <a:ext cx="503869" cy="79104"/>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6" name="矩形 75">
              <a:extLst>
                <a:ext uri="{FF2B5EF4-FFF2-40B4-BE49-F238E27FC236}">
                  <a16:creationId xmlns:a16="http://schemas.microsoft.com/office/drawing/2014/main" id="{2B9D400B-AB09-43EC-835A-A8284A206C00}"/>
                </a:ext>
              </a:extLst>
            </p:cNvPr>
            <p:cNvSpPr/>
            <p:nvPr/>
          </p:nvSpPr>
          <p:spPr>
            <a:xfrm>
              <a:off x="6269006" y="5136161"/>
              <a:ext cx="503869" cy="785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77" name="文本框 76">
              <a:extLst>
                <a:ext uri="{FF2B5EF4-FFF2-40B4-BE49-F238E27FC236}">
                  <a16:creationId xmlns:a16="http://schemas.microsoft.com/office/drawing/2014/main" id="{29699E08-C03F-4344-B49D-A2C61B1C2ACD}"/>
                </a:ext>
              </a:extLst>
            </p:cNvPr>
            <p:cNvSpPr txBox="1"/>
            <p:nvPr/>
          </p:nvSpPr>
          <p:spPr>
            <a:xfrm>
              <a:off x="6872519" y="4955424"/>
              <a:ext cx="1602690" cy="3693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中等推荐</a:t>
              </a:r>
              <a:endParaRPr lang="en-US" altLang="zh-CN" sz="900" b="1" dirty="0">
                <a:latin typeface="微软雅黑" panose="020B0503020204020204" pitchFamily="34" charset="-122"/>
                <a:ea typeface="微软雅黑" panose="020B0503020204020204" pitchFamily="34" charset="-122"/>
              </a:endParaRPr>
            </a:p>
            <a:p>
              <a:r>
                <a:rPr lang="zh-CN" altLang="en-US" sz="900" b="1" dirty="0">
                  <a:latin typeface="微软雅黑" panose="020B0503020204020204" pitchFamily="34" charset="-122"/>
                  <a:ea typeface="微软雅黑" panose="020B0503020204020204" pitchFamily="34" charset="-122"/>
                </a:rPr>
                <a:t>强推荐</a:t>
              </a:r>
              <a:endParaRPr lang="zh-CN" altLang="en-US" sz="900" dirty="0">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FB4981DF-B065-4161-8FDF-60169ABD86A8}"/>
                </a:ext>
              </a:extLst>
            </p:cNvPr>
            <p:cNvSpPr/>
            <p:nvPr/>
          </p:nvSpPr>
          <p:spPr>
            <a:xfrm>
              <a:off x="6170612" y="5355792"/>
              <a:ext cx="2521333" cy="646331"/>
            </a:xfrm>
            <a:prstGeom prst="rect">
              <a:avLst/>
            </a:prstGeom>
          </p:spPr>
          <p:txBody>
            <a:bodyPr wrap="square">
              <a:spAutoFit/>
            </a:bodyPr>
            <a:lstStyle/>
            <a:p>
              <a:r>
                <a:rPr lang="en-US" altLang="zh-CN" sz="600" dirty="0">
                  <a:latin typeface="Shaker2Lancet-Regular"/>
                </a:rPr>
                <a:t>Depending on the geographical location not all recommended tests might have regulatory approval for use in clinical settings. HSCT=</a:t>
              </a:r>
              <a:r>
                <a:rPr lang="en-US" altLang="zh-CN" sz="600" dirty="0" err="1">
                  <a:latin typeface="Shaker2Lancet-Regular"/>
                </a:rPr>
                <a:t>haematopoietic</a:t>
              </a:r>
              <a:r>
                <a:rPr lang="en-US" altLang="zh-CN" sz="600" dirty="0">
                  <a:latin typeface="Shaker2Lancet-Regular"/>
                </a:rPr>
                <a:t> stem cell </a:t>
              </a:r>
              <a:r>
                <a:rPr lang="en-US" altLang="zh-CN" sz="600" dirty="0" err="1">
                  <a:latin typeface="Shaker2Lancet-Regular"/>
                </a:rPr>
                <a:t>translplantation</a:t>
              </a:r>
              <a:r>
                <a:rPr lang="en-US" altLang="zh-CN" sz="600" dirty="0">
                  <a:latin typeface="Shaker2Lancet-Regular"/>
                </a:rPr>
                <a:t>. SOT=solid organ transplantation. PAS=periodic acid Schiff. GMS=</a:t>
              </a:r>
              <a:r>
                <a:rPr lang="en-US" altLang="zh-CN" sz="600" dirty="0" err="1">
                  <a:latin typeface="Shaker2Lancet-Regular"/>
                </a:rPr>
                <a:t>Grocott-Gomori’s</a:t>
              </a:r>
              <a:r>
                <a:rPr lang="en-US" altLang="zh-CN" sz="600" dirty="0">
                  <a:latin typeface="Shaker2Lancet-Regular"/>
                </a:rPr>
                <a:t> methenamine-silver strain. qPCR=quantitative PCR. HRM=high resolution melting. ITS=internal transcribed spacer. rDNA=ribosomal DNA.</a:t>
              </a:r>
              <a:endParaRPr lang="zh-CN" altLang="en-US" sz="1400" dirty="0"/>
            </a:p>
          </p:txBody>
        </p:sp>
        <p:cxnSp>
          <p:nvCxnSpPr>
            <p:cNvPr id="79" name="直接箭头连接符 78">
              <a:extLst>
                <a:ext uri="{FF2B5EF4-FFF2-40B4-BE49-F238E27FC236}">
                  <a16:creationId xmlns:a16="http://schemas.microsoft.com/office/drawing/2014/main" id="{4BCC21AD-8AB3-42C7-9CBA-D013A99C152B}"/>
                </a:ext>
              </a:extLst>
            </p:cNvPr>
            <p:cNvCxnSpPr/>
            <p:nvPr/>
          </p:nvCxnSpPr>
          <p:spPr>
            <a:xfrm>
              <a:off x="3318194" y="5693884"/>
              <a:ext cx="0" cy="1855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404B260C-938B-4963-9DE5-B26AAA0A35CB}"/>
                </a:ext>
              </a:extLst>
            </p:cNvPr>
            <p:cNvSpPr/>
            <p:nvPr/>
          </p:nvSpPr>
          <p:spPr>
            <a:xfrm>
              <a:off x="2674179" y="5877793"/>
              <a:ext cx="1333628" cy="202897"/>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81" name="文本框 80">
              <a:extLst>
                <a:ext uri="{FF2B5EF4-FFF2-40B4-BE49-F238E27FC236}">
                  <a16:creationId xmlns:a16="http://schemas.microsoft.com/office/drawing/2014/main" id="{9C989049-6CFF-4044-B69E-365A90EA79B0}"/>
                </a:ext>
              </a:extLst>
            </p:cNvPr>
            <p:cNvSpPr txBox="1"/>
            <p:nvPr/>
          </p:nvSpPr>
          <p:spPr>
            <a:xfrm>
              <a:off x="2965785" y="5895142"/>
              <a:ext cx="866866" cy="230832"/>
            </a:xfrm>
            <a:prstGeom prst="rect">
              <a:avLst/>
            </a:prstGeom>
            <a:noFill/>
          </p:spPr>
          <p:txBody>
            <a:bodyPr wrap="square" rtlCol="0">
              <a:spAutoFit/>
            </a:bodyPr>
            <a:lstStyle/>
            <a:p>
              <a:r>
                <a:rPr lang="zh-CN" altLang="en-US" sz="900" b="1" dirty="0">
                  <a:latin typeface="微软雅黑" panose="020B0503020204020204" pitchFamily="34" charset="-122"/>
                  <a:ea typeface="微软雅黑" panose="020B0503020204020204" pitchFamily="34" charset="-122"/>
                </a:rPr>
                <a:t>药敏检测</a:t>
              </a:r>
              <a:endParaRPr lang="zh-CN" altLang="en-US" sz="900" dirty="0">
                <a:latin typeface="微软雅黑" panose="020B0503020204020204" pitchFamily="34" charset="-122"/>
                <a:ea typeface="微软雅黑" panose="020B0503020204020204" pitchFamily="34" charset="-122"/>
              </a:endParaRPr>
            </a:p>
          </p:txBody>
        </p:sp>
      </p:grpSp>
      <p:sp>
        <p:nvSpPr>
          <p:cNvPr id="3" name="矩形 2">
            <a:extLst>
              <a:ext uri="{FF2B5EF4-FFF2-40B4-BE49-F238E27FC236}">
                <a16:creationId xmlns:a16="http://schemas.microsoft.com/office/drawing/2014/main" id="{44A61DE9-C8A1-44B7-B086-0EC99F2A01EB}"/>
              </a:ext>
            </a:extLst>
          </p:cNvPr>
          <p:cNvSpPr/>
          <p:nvPr/>
        </p:nvSpPr>
        <p:spPr>
          <a:xfrm>
            <a:off x="5188613" y="5101081"/>
            <a:ext cx="2321926" cy="90239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66663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4205751" y="3079718"/>
            <a:ext cx="449353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侵袭性霉菌感染的治疗药物选择</a:t>
            </a:r>
            <a:endParaRPr lang="en-US" altLang="zh-CN" sz="24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26C11C3-B7DF-450D-82E4-D1E04F7B71BB}"/>
              </a:ext>
            </a:extLst>
          </p:cNvPr>
          <p:cNvSpPr txBox="1"/>
          <p:nvPr/>
        </p:nvSpPr>
        <p:spPr>
          <a:xfrm>
            <a:off x="4205751" y="3525995"/>
            <a:ext cx="4493538" cy="523220"/>
          </a:xfrm>
          <a:prstGeom prst="rect">
            <a:avLst/>
          </a:prstGeom>
          <a:noFill/>
        </p:spPr>
        <p:txBody>
          <a:bodyPr wrap="square" rtlCol="0">
            <a:spAutoFit/>
          </a:bodyPr>
          <a:lstStyle/>
          <a:p>
            <a:r>
              <a:rPr lang="en-US" altLang="zh-CN" sz="1400" b="1" dirty="0">
                <a:solidFill>
                  <a:schemeClr val="bg1">
                    <a:lumMod val="50000"/>
                  </a:schemeClr>
                </a:solidFill>
                <a:latin typeface="微软雅黑" panose="020B0503020204020204" pitchFamily="34" charset="-122"/>
                <a:ea typeface="微软雅黑" panose="020B0503020204020204" pitchFamily="34" charset="-122"/>
              </a:rPr>
              <a:t>Consideration of treatment choice for invasive mold infection patients</a:t>
            </a:r>
          </a:p>
        </p:txBody>
      </p:sp>
      <p:sp>
        <p:nvSpPr>
          <p:cNvPr id="13" name="文本框 12">
            <a:extLst>
              <a:ext uri="{FF2B5EF4-FFF2-40B4-BE49-F238E27FC236}">
                <a16:creationId xmlns:a16="http://schemas.microsoft.com/office/drawing/2014/main" id="{3C3ED8D5-D4A4-487F-B86C-6998507FE1E1}"/>
              </a:ext>
            </a:extLst>
          </p:cNvPr>
          <p:cNvSpPr txBox="1"/>
          <p:nvPr/>
        </p:nvSpPr>
        <p:spPr>
          <a:xfrm>
            <a:off x="3524198" y="3113014"/>
            <a:ext cx="500458" cy="707886"/>
          </a:xfrm>
          <a:prstGeom prst="rect">
            <a:avLst/>
          </a:prstGeom>
          <a:solidFill>
            <a:srgbClr val="9E4294"/>
          </a:solidFill>
        </p:spPr>
        <p:txBody>
          <a:bodyPr wrap="non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3</a:t>
            </a:r>
          </a:p>
        </p:txBody>
      </p:sp>
    </p:spTree>
    <p:extLst>
      <p:ext uri="{BB962C8B-B14F-4D97-AF65-F5344CB8AC3E}">
        <p14:creationId xmlns:p14="http://schemas.microsoft.com/office/powerpoint/2010/main" val="2316306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3080037" y="3121479"/>
            <a:ext cx="6535764"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实体器官移植患者中侵袭性霉菌感染流行病学</a:t>
            </a:r>
            <a:endParaRPr lang="en-US" altLang="zh-CN" sz="24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26C11C3-B7DF-450D-82E4-D1E04F7B71BB}"/>
              </a:ext>
            </a:extLst>
          </p:cNvPr>
          <p:cNvSpPr txBox="1"/>
          <p:nvPr/>
        </p:nvSpPr>
        <p:spPr>
          <a:xfrm>
            <a:off x="2786526" y="3583144"/>
            <a:ext cx="7130350" cy="307777"/>
          </a:xfrm>
          <a:prstGeom prst="rect">
            <a:avLst/>
          </a:prstGeom>
          <a:noFill/>
        </p:spPr>
        <p:txBody>
          <a:bodyPr wrap="none" rtlCol="0">
            <a:spAutoFit/>
          </a:bodyPr>
          <a:lstStyle/>
          <a:p>
            <a:r>
              <a:rPr lang="en-US" altLang="zh-CN" sz="1400" b="1" dirty="0">
                <a:solidFill>
                  <a:schemeClr val="bg1">
                    <a:lumMod val="50000"/>
                  </a:schemeClr>
                </a:solidFill>
                <a:latin typeface="微软雅黑" panose="020B0503020204020204" pitchFamily="34" charset="-122"/>
                <a:ea typeface="微软雅黑" panose="020B0503020204020204" pitchFamily="34" charset="-122"/>
              </a:rPr>
              <a:t>Epidemiology of invasive  mold infection in Solid Organ Transplant Receipt</a:t>
            </a:r>
          </a:p>
        </p:txBody>
      </p:sp>
      <p:sp>
        <p:nvSpPr>
          <p:cNvPr id="13" name="文本框 12">
            <a:extLst>
              <a:ext uri="{FF2B5EF4-FFF2-40B4-BE49-F238E27FC236}">
                <a16:creationId xmlns:a16="http://schemas.microsoft.com/office/drawing/2014/main" id="{3C3ED8D5-D4A4-487F-B86C-6998507FE1E1}"/>
              </a:ext>
            </a:extLst>
          </p:cNvPr>
          <p:cNvSpPr txBox="1"/>
          <p:nvPr/>
        </p:nvSpPr>
        <p:spPr>
          <a:xfrm>
            <a:off x="2095448" y="3229201"/>
            <a:ext cx="500458" cy="707886"/>
          </a:xfrm>
          <a:prstGeom prst="rect">
            <a:avLst/>
          </a:prstGeom>
          <a:solidFill>
            <a:srgbClr val="9E4294"/>
          </a:solidFill>
        </p:spPr>
        <p:txBody>
          <a:bodyPr wrap="non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1</a:t>
            </a:r>
          </a:p>
        </p:txBody>
      </p:sp>
    </p:spTree>
    <p:extLst>
      <p:ext uri="{BB962C8B-B14F-4D97-AF65-F5344CB8AC3E}">
        <p14:creationId xmlns:p14="http://schemas.microsoft.com/office/powerpoint/2010/main" val="1946028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195810" y="226374"/>
            <a:ext cx="8207696" cy="52322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从两性霉素</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到</a:t>
            </a:r>
            <a:r>
              <a:rPr lang="zh-CN" altLang="en-US" sz="2800" b="1" dirty="0">
                <a:latin typeface="微软雅黑" panose="020B0503020204020204" pitchFamily="34" charset="-122"/>
                <a:ea typeface="微软雅黑" panose="020B0503020204020204" pitchFamily="34" charset="-122"/>
              </a:rPr>
              <a:t>伏立康唑</a:t>
            </a:r>
            <a:r>
              <a:rPr lang="zh-CN" altLang="en-US" sz="2000" b="1" dirty="0">
                <a:latin typeface="微软雅黑" panose="020B0503020204020204" pitchFamily="34" charset="-122"/>
                <a:ea typeface="微软雅黑" panose="020B0503020204020204" pitchFamily="34" charset="-122"/>
              </a:rPr>
              <a:t>，侵袭性曲霉病患者临床获益获得显著改善</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427358" y="6638775"/>
            <a:ext cx="3229082" cy="219225"/>
          </a:xfrm>
          <a:prstGeom prst="rect">
            <a:avLst/>
          </a:prstGeom>
          <a:noFill/>
        </p:spPr>
        <p:txBody>
          <a:bodyPr wrap="square">
            <a:spAutoFit/>
          </a:bodyPr>
          <a:lstStyle/>
          <a:p>
            <a:r>
              <a:rPr lang="en-US" altLang="zh-CN" sz="800" dirty="0"/>
              <a:t>30. Raoul </a:t>
            </a:r>
            <a:r>
              <a:rPr lang="en-US" altLang="zh-CN" sz="800" dirty="0" err="1"/>
              <a:t>Herbrecht</a:t>
            </a:r>
            <a:r>
              <a:rPr lang="en-US" altLang="zh-CN" sz="800" dirty="0"/>
              <a:t> et al. N </a:t>
            </a:r>
            <a:r>
              <a:rPr lang="en-US" altLang="zh-CN" sz="800" dirty="0" err="1"/>
              <a:t>Engl</a:t>
            </a:r>
            <a:r>
              <a:rPr lang="en-US" altLang="zh-CN" sz="800" dirty="0"/>
              <a:t> J Med. 2002 Aug 8;347(6):408-15 </a:t>
            </a:r>
            <a:endParaRPr lang="fr-FR" altLang="zh-CN" sz="800" dirty="0"/>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4">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5" name="文本框 4">
            <a:extLst>
              <a:ext uri="{FF2B5EF4-FFF2-40B4-BE49-F238E27FC236}">
                <a16:creationId xmlns:a16="http://schemas.microsoft.com/office/drawing/2014/main" id="{0756CEF3-AB3C-4AC0-BAD0-8A0D292E919D}"/>
              </a:ext>
            </a:extLst>
          </p:cNvPr>
          <p:cNvSpPr txBox="1"/>
          <p:nvPr/>
        </p:nvSpPr>
        <p:spPr>
          <a:xfrm>
            <a:off x="639821" y="1044478"/>
            <a:ext cx="10945729" cy="59695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伏立康唑组患者</a:t>
            </a:r>
            <a:r>
              <a:rPr lang="en-US" altLang="zh-CN" sz="1400" b="1" dirty="0">
                <a:solidFill>
                  <a:prstClr val="black"/>
                </a:solidFill>
                <a:latin typeface="微软雅黑" panose="020B0503020204020204" pitchFamily="34" charset="-122"/>
                <a:ea typeface="微软雅黑" panose="020B0503020204020204" pitchFamily="34" charset="-122"/>
              </a:rPr>
              <a:t>12</a:t>
            </a:r>
            <a:r>
              <a:rPr lang="zh-CN" altLang="en-US" sz="1400" b="1" dirty="0">
                <a:solidFill>
                  <a:prstClr val="black"/>
                </a:solidFill>
                <a:latin typeface="微软雅黑" panose="020B0503020204020204" pitchFamily="34" charset="-122"/>
                <a:ea typeface="微软雅黑" panose="020B0503020204020204" pitchFamily="34" charset="-122"/>
              </a:rPr>
              <a:t>周治疗成功率显著优于两性霉素</a:t>
            </a:r>
            <a:r>
              <a:rPr lang="en-US" altLang="zh-CN" sz="1400" b="1" dirty="0">
                <a:solidFill>
                  <a:prstClr val="black"/>
                </a:solidFill>
                <a:latin typeface="微软雅黑" panose="020B0503020204020204" pitchFamily="34" charset="-122"/>
                <a:ea typeface="微软雅黑" panose="020B0503020204020204" pitchFamily="34" charset="-122"/>
              </a:rPr>
              <a:t>B</a:t>
            </a:r>
            <a:r>
              <a:rPr lang="zh-CN" altLang="en-US" sz="1400" b="1" dirty="0">
                <a:solidFill>
                  <a:prstClr val="black"/>
                </a:solidFill>
                <a:latin typeface="微软雅黑" panose="020B0503020204020204" pitchFamily="34" charset="-122"/>
                <a:ea typeface="微软雅黑" panose="020B0503020204020204" pitchFamily="34" charset="-122"/>
              </a:rPr>
              <a:t>组（</a:t>
            </a:r>
            <a:r>
              <a:rPr lang="en-US" altLang="zh-CN" sz="1400" b="1" dirty="0">
                <a:solidFill>
                  <a:prstClr val="black"/>
                </a:solidFill>
                <a:latin typeface="微软雅黑" panose="020B0503020204020204" pitchFamily="34" charset="-122"/>
                <a:ea typeface="微软雅黑" panose="020B0503020204020204" pitchFamily="34" charset="-122"/>
              </a:rPr>
              <a:t>52.8% vs 31.6%</a:t>
            </a:r>
            <a:r>
              <a:rPr lang="zh-CN" altLang="en-US" sz="1400" b="1" dirty="0">
                <a:solidFill>
                  <a:prstClr val="black"/>
                </a:solidFill>
                <a:latin typeface="微软雅黑" panose="020B0503020204020204" pitchFamily="34" charset="-122"/>
                <a:ea typeface="微软雅黑" panose="020B0503020204020204" pitchFamily="34" charset="-122"/>
              </a:rPr>
              <a:t>，绝对差异</a:t>
            </a:r>
            <a:r>
              <a:rPr lang="en-US" altLang="zh-CN" sz="1400" b="1" dirty="0">
                <a:solidFill>
                  <a:prstClr val="black"/>
                </a:solidFill>
                <a:latin typeface="微软雅黑" panose="020B0503020204020204" pitchFamily="34" charset="-122"/>
                <a:ea typeface="微软雅黑" panose="020B0503020204020204" pitchFamily="34" charset="-122"/>
              </a:rPr>
              <a:t>=21.6%</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95%CI=10.4 -32.9</a:t>
            </a:r>
            <a:r>
              <a:rPr lang="zh-CN" altLang="en-US" sz="1400" b="1" dirty="0">
                <a:solidFill>
                  <a:prstClr val="black"/>
                </a:solidFill>
                <a:latin typeface="微软雅黑" panose="020B0503020204020204" pitchFamily="34" charset="-122"/>
                <a:ea typeface="微软雅黑" panose="020B0503020204020204" pitchFamily="34" charset="-122"/>
              </a:rPr>
              <a:t> </a:t>
            </a:r>
            <a:r>
              <a:rPr lang="en-US" altLang="zh-CN" sz="1400" b="1" dirty="0">
                <a:solidFill>
                  <a:prstClr val="black"/>
                </a:solidFill>
                <a:latin typeface="微软雅黑" panose="020B0503020204020204" pitchFamily="34" charset="-122"/>
                <a:ea typeface="微软雅黑" panose="020B0503020204020204" pitchFamily="34" charset="-122"/>
              </a:rPr>
              <a:t>%</a:t>
            </a:r>
            <a:r>
              <a:rPr lang="zh-CN" altLang="en-US" sz="1400" b="1" dirty="0">
                <a:solidFill>
                  <a:prstClr val="black"/>
                </a:solidFill>
                <a:latin typeface="微软雅黑" panose="020B0503020204020204" pitchFamily="34" charset="-122"/>
                <a:ea typeface="微软雅黑" panose="020B0503020204020204" pitchFamily="34" charset="-122"/>
              </a:rPr>
              <a:t>）；</a:t>
            </a:r>
            <a:endParaRPr lang="en-US" altLang="zh-CN" sz="1400" b="1" dirty="0">
              <a:solidFill>
                <a:prstClr val="black"/>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b="1" dirty="0">
                <a:solidFill>
                  <a:prstClr val="black"/>
                </a:solidFill>
                <a:latin typeface="微软雅黑" panose="020B0503020204020204" pitchFamily="34" charset="-122"/>
                <a:ea typeface="微软雅黑" panose="020B0503020204020204" pitchFamily="34" charset="-122"/>
              </a:rPr>
              <a:t>侵袭性曲霉病患者</a:t>
            </a:r>
            <a:r>
              <a:rPr lang="en-US" altLang="zh-CN" sz="1400" b="1" dirty="0">
                <a:solidFill>
                  <a:prstClr val="black"/>
                </a:solidFill>
                <a:latin typeface="微软雅黑" panose="020B0503020204020204" pitchFamily="34" charset="-122"/>
                <a:ea typeface="微软雅黑" panose="020B0503020204020204" pitchFamily="34" charset="-122"/>
              </a:rPr>
              <a:t>12</a:t>
            </a:r>
            <a:r>
              <a:rPr lang="zh-CN" altLang="en-US" sz="1400" b="1" dirty="0">
                <a:solidFill>
                  <a:prstClr val="black"/>
                </a:solidFill>
                <a:latin typeface="微软雅黑" panose="020B0503020204020204" pitchFamily="34" charset="-122"/>
                <a:ea typeface="微软雅黑" panose="020B0503020204020204" pitchFamily="34" charset="-122"/>
              </a:rPr>
              <a:t>周生存率获得显著改善（</a:t>
            </a:r>
            <a:r>
              <a:rPr lang="en-US" altLang="zh-CN" sz="1400" b="1" dirty="0">
                <a:solidFill>
                  <a:prstClr val="black"/>
                </a:solidFill>
                <a:latin typeface="微软雅黑" panose="020B0503020204020204" pitchFamily="34" charset="-122"/>
                <a:ea typeface="微软雅黑" panose="020B0503020204020204" pitchFamily="34" charset="-122"/>
              </a:rPr>
              <a:t>70.8% vs 57.9%</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HR=0.59</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95%CI=0.40 - 0.88</a:t>
            </a:r>
            <a:r>
              <a:rPr lang="zh-CN" altLang="en-US" sz="1400" b="1" dirty="0">
                <a:solidFill>
                  <a:prstClr val="black"/>
                </a:solidFill>
                <a:latin typeface="微软雅黑" panose="020B0503020204020204" pitchFamily="34" charset="-122"/>
                <a:ea typeface="微软雅黑" panose="020B0503020204020204" pitchFamily="34" charset="-122"/>
              </a:rPr>
              <a:t>）。</a:t>
            </a:r>
            <a:endParaRPr lang="zh-CN" altLang="en-US" sz="2400" b="1" dirty="0"/>
          </a:p>
        </p:txBody>
      </p:sp>
      <p:pic>
        <p:nvPicPr>
          <p:cNvPr id="10" name="图片 9">
            <a:extLst>
              <a:ext uri="{FF2B5EF4-FFF2-40B4-BE49-F238E27FC236}">
                <a16:creationId xmlns:a16="http://schemas.microsoft.com/office/drawing/2014/main" id="{6A4709EB-9C18-4CAA-876C-D21ECB998346}"/>
              </a:ext>
            </a:extLst>
          </p:cNvPr>
          <p:cNvPicPr>
            <a:picLocks noChangeAspect="1"/>
          </p:cNvPicPr>
          <p:nvPr/>
        </p:nvPicPr>
        <p:blipFill rotWithShape="1">
          <a:blip r:embed="rId5"/>
          <a:srcRect l="32396" t="13519" r="34167" b="9049"/>
          <a:stretch/>
        </p:blipFill>
        <p:spPr>
          <a:xfrm>
            <a:off x="745346" y="2445085"/>
            <a:ext cx="1623192" cy="2114375"/>
          </a:xfrm>
          <a:prstGeom prst="rect">
            <a:avLst/>
          </a:prstGeom>
        </p:spPr>
      </p:pic>
      <p:graphicFrame>
        <p:nvGraphicFramePr>
          <p:cNvPr id="11" name="对象 10">
            <a:extLst>
              <a:ext uri="{FF2B5EF4-FFF2-40B4-BE49-F238E27FC236}">
                <a16:creationId xmlns:a16="http://schemas.microsoft.com/office/drawing/2014/main" id="{61506CC8-CF6E-4578-9821-F2F5110E21EC}"/>
              </a:ext>
            </a:extLst>
          </p:cNvPr>
          <p:cNvGraphicFramePr>
            <a:graphicFrameLocks noChangeAspect="1"/>
          </p:cNvGraphicFramePr>
          <p:nvPr>
            <p:extLst>
              <p:ext uri="{D42A27DB-BD31-4B8C-83A1-F6EECF244321}">
                <p14:modId xmlns:p14="http://schemas.microsoft.com/office/powerpoint/2010/main" val="2048341138"/>
              </p:ext>
            </p:extLst>
          </p:nvPr>
        </p:nvGraphicFramePr>
        <p:xfrm>
          <a:off x="775729" y="2041258"/>
          <a:ext cx="2235852" cy="438889"/>
        </p:xfrm>
        <a:graphic>
          <a:graphicData uri="http://schemas.openxmlformats.org/presentationml/2006/ole">
            <mc:AlternateContent xmlns:mc="http://schemas.openxmlformats.org/markup-compatibility/2006">
              <mc:Choice xmlns:v="urn:schemas-microsoft-com:vml" Requires="v">
                <p:oleObj spid="_x0000_s10281" name="BMP 图像" r:id="rId6" imgW="2571840" imgH="504720" progId="Paint.Picture">
                  <p:embed/>
                </p:oleObj>
              </mc:Choice>
              <mc:Fallback>
                <p:oleObj name="BMP 图像" r:id="rId6" imgW="2571840" imgH="504720" progId="Paint.Picture">
                  <p:embed/>
                  <p:pic>
                    <p:nvPicPr>
                      <p:cNvPr id="11" name="对象 10">
                        <a:extLst>
                          <a:ext uri="{FF2B5EF4-FFF2-40B4-BE49-F238E27FC236}">
                            <a16:creationId xmlns:a16="http://schemas.microsoft.com/office/drawing/2014/main" id="{61506CC8-CF6E-4578-9821-F2F5110E21EC}"/>
                          </a:ext>
                        </a:extLst>
                      </p:cNvPr>
                      <p:cNvPicPr/>
                      <p:nvPr/>
                    </p:nvPicPr>
                    <p:blipFill>
                      <a:blip r:embed="rId7"/>
                      <a:stretch>
                        <a:fillRect/>
                      </a:stretch>
                    </p:blipFill>
                    <p:spPr>
                      <a:xfrm>
                        <a:off x="775729" y="2041258"/>
                        <a:ext cx="2235852" cy="438889"/>
                      </a:xfrm>
                      <a:prstGeom prst="rect">
                        <a:avLst/>
                      </a:prstGeom>
                    </p:spPr>
                  </p:pic>
                </p:oleObj>
              </mc:Fallback>
            </mc:AlternateContent>
          </a:graphicData>
        </a:graphic>
      </p:graphicFrame>
      <p:cxnSp>
        <p:nvCxnSpPr>
          <p:cNvPr id="13" name="直接连接符 12">
            <a:extLst>
              <a:ext uri="{FF2B5EF4-FFF2-40B4-BE49-F238E27FC236}">
                <a16:creationId xmlns:a16="http://schemas.microsoft.com/office/drawing/2014/main" id="{947B2598-6E5C-4522-AD20-E48BEBD027DC}"/>
              </a:ext>
            </a:extLst>
          </p:cNvPr>
          <p:cNvCxnSpPr/>
          <p:nvPr/>
        </p:nvCxnSpPr>
        <p:spPr>
          <a:xfrm>
            <a:off x="486469" y="2041258"/>
            <a:ext cx="0" cy="41548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4" name="对象 13">
            <a:extLst>
              <a:ext uri="{FF2B5EF4-FFF2-40B4-BE49-F238E27FC236}">
                <a16:creationId xmlns:a16="http://schemas.microsoft.com/office/drawing/2014/main" id="{46CE0D2E-2718-4B08-94D9-987DB81E4BAC}"/>
              </a:ext>
            </a:extLst>
          </p:cNvPr>
          <p:cNvGraphicFramePr>
            <a:graphicFrameLocks noChangeAspect="1"/>
          </p:cNvGraphicFramePr>
          <p:nvPr>
            <p:extLst>
              <p:ext uri="{D42A27DB-BD31-4B8C-83A1-F6EECF244321}">
                <p14:modId xmlns:p14="http://schemas.microsoft.com/office/powerpoint/2010/main" val="2717921344"/>
              </p:ext>
            </p:extLst>
          </p:nvPr>
        </p:nvGraphicFramePr>
        <p:xfrm>
          <a:off x="3699028" y="3353226"/>
          <a:ext cx="3815331" cy="2662945"/>
        </p:xfrm>
        <a:graphic>
          <a:graphicData uri="http://schemas.openxmlformats.org/presentationml/2006/ole">
            <mc:AlternateContent xmlns:mc="http://schemas.openxmlformats.org/markup-compatibility/2006">
              <mc:Choice xmlns:v="urn:schemas-microsoft-com:vml" Requires="v">
                <p:oleObj spid="_x0000_s10282" name="BMP 图像" r:id="rId8" imgW="4667400" imgH="3257640" progId="Paint.Picture">
                  <p:embed/>
                </p:oleObj>
              </mc:Choice>
              <mc:Fallback>
                <p:oleObj name="BMP 图像" r:id="rId8" imgW="4667400" imgH="3257640" progId="Paint.Picture">
                  <p:embed/>
                  <p:pic>
                    <p:nvPicPr>
                      <p:cNvPr id="14" name="对象 13">
                        <a:extLst>
                          <a:ext uri="{FF2B5EF4-FFF2-40B4-BE49-F238E27FC236}">
                            <a16:creationId xmlns:a16="http://schemas.microsoft.com/office/drawing/2014/main" id="{46CE0D2E-2718-4B08-94D9-987DB81E4BAC}"/>
                          </a:ext>
                        </a:extLst>
                      </p:cNvPr>
                      <p:cNvPicPr/>
                      <p:nvPr/>
                    </p:nvPicPr>
                    <p:blipFill>
                      <a:blip r:embed="rId9"/>
                      <a:stretch>
                        <a:fillRect/>
                      </a:stretch>
                    </p:blipFill>
                    <p:spPr>
                      <a:xfrm>
                        <a:off x="3699028" y="3353226"/>
                        <a:ext cx="3815331" cy="2662945"/>
                      </a:xfrm>
                      <a:prstGeom prst="rect">
                        <a:avLst/>
                      </a:prstGeom>
                    </p:spPr>
                  </p:pic>
                </p:oleObj>
              </mc:Fallback>
            </mc:AlternateContent>
          </a:graphicData>
        </a:graphic>
      </p:graphicFrame>
      <p:sp>
        <p:nvSpPr>
          <p:cNvPr id="17" name="文本框 16">
            <a:extLst>
              <a:ext uri="{FF2B5EF4-FFF2-40B4-BE49-F238E27FC236}">
                <a16:creationId xmlns:a16="http://schemas.microsoft.com/office/drawing/2014/main" id="{FB404A54-9FD0-4711-9629-53C220101F7C}"/>
              </a:ext>
            </a:extLst>
          </p:cNvPr>
          <p:cNvSpPr txBox="1"/>
          <p:nvPr/>
        </p:nvSpPr>
        <p:spPr>
          <a:xfrm>
            <a:off x="7993338" y="2393765"/>
            <a:ext cx="3572933" cy="938719"/>
          </a:xfrm>
          <a:prstGeom prst="rect">
            <a:avLst/>
          </a:prstGeom>
          <a:solidFill>
            <a:schemeClr val="bg1"/>
          </a:solidFill>
        </p:spPr>
        <p:txBody>
          <a:bodyPr wrap="square">
            <a:spAutoFit/>
          </a:bodyPr>
          <a:lstStyle/>
          <a:p>
            <a:r>
              <a:rPr lang="zh-CN" altLang="en-US" sz="1100" dirty="0">
                <a:solidFill>
                  <a:prstClr val="black"/>
                </a:solidFill>
                <a:latin typeface="微软雅黑" panose="020B0503020204020204" pitchFamily="34" charset="-122"/>
                <a:ea typeface="微软雅黑" panose="020B0503020204020204" pitchFamily="34" charset="-122"/>
              </a:rPr>
              <a:t>该</a:t>
            </a:r>
            <a:r>
              <a:rPr lang="en-US" altLang="zh-CN" sz="1100" dirty="0">
                <a:solidFill>
                  <a:prstClr val="black"/>
                </a:solidFill>
                <a:latin typeface="微软雅黑" panose="020B0503020204020204" pitchFamily="34" charset="-122"/>
                <a:ea typeface="微软雅黑" panose="020B0503020204020204" pitchFamily="34" charset="-122"/>
              </a:rPr>
              <a:t>RCT</a:t>
            </a:r>
            <a:r>
              <a:rPr lang="zh-CN" altLang="en-US" sz="1100" dirty="0">
                <a:solidFill>
                  <a:prstClr val="black"/>
                </a:solidFill>
                <a:latin typeface="微软雅黑" panose="020B0503020204020204" pitchFamily="34" charset="-122"/>
                <a:ea typeface="微软雅黑" panose="020B0503020204020204" pitchFamily="34" charset="-122"/>
              </a:rPr>
              <a:t>共研究纳入了</a:t>
            </a:r>
            <a:r>
              <a:rPr lang="en-US" altLang="zh-CN" sz="1100" dirty="0">
                <a:solidFill>
                  <a:prstClr val="black"/>
                </a:solidFill>
                <a:latin typeface="微软雅黑" panose="020B0503020204020204" pitchFamily="34" charset="-122"/>
                <a:ea typeface="微软雅黑" panose="020B0503020204020204" pitchFamily="34" charset="-122"/>
              </a:rPr>
              <a:t>14</a:t>
            </a:r>
            <a:r>
              <a:rPr lang="zh-CN" altLang="en-US" sz="1100" dirty="0">
                <a:solidFill>
                  <a:prstClr val="black"/>
                </a:solidFill>
                <a:latin typeface="微软雅黑" panose="020B0503020204020204" pitchFamily="34" charset="-122"/>
                <a:ea typeface="微软雅黑" panose="020B0503020204020204" pitchFamily="34" charset="-122"/>
              </a:rPr>
              <a:t>位实体器官移植患者（伏立康唑组</a:t>
            </a:r>
            <a:r>
              <a:rPr lang="en-US" altLang="zh-CN" sz="1100" dirty="0">
                <a:solidFill>
                  <a:prstClr val="black"/>
                </a:solidFill>
                <a:latin typeface="微软雅黑" panose="020B0503020204020204" pitchFamily="34" charset="-122"/>
                <a:ea typeface="微软雅黑" panose="020B0503020204020204" pitchFamily="34" charset="-122"/>
              </a:rPr>
              <a:t>=9</a:t>
            </a:r>
            <a:r>
              <a:rPr lang="zh-CN" altLang="en-US" sz="1100" dirty="0">
                <a:solidFill>
                  <a:prstClr val="black"/>
                </a:solidFill>
                <a:latin typeface="微软雅黑" panose="020B0503020204020204" pitchFamily="34" charset="-122"/>
                <a:ea typeface="微软雅黑" panose="020B0503020204020204" pitchFamily="34" charset="-122"/>
              </a:rPr>
              <a:t>例，两性霉素</a:t>
            </a:r>
            <a:r>
              <a:rPr lang="en-US" altLang="zh-CN" sz="1100" dirty="0">
                <a:solidFill>
                  <a:prstClr val="black"/>
                </a:solidFill>
                <a:latin typeface="微软雅黑" panose="020B0503020204020204" pitchFamily="34" charset="-122"/>
                <a:ea typeface="微软雅黑" panose="020B0503020204020204" pitchFamily="34" charset="-122"/>
              </a:rPr>
              <a:t>B</a:t>
            </a:r>
            <a:r>
              <a:rPr lang="zh-CN" altLang="en-US" sz="1100" dirty="0">
                <a:solidFill>
                  <a:prstClr val="black"/>
                </a:solidFill>
                <a:latin typeface="微软雅黑" panose="020B0503020204020204" pitchFamily="34" charset="-122"/>
                <a:ea typeface="微软雅黑" panose="020B0503020204020204" pitchFamily="34" charset="-122"/>
              </a:rPr>
              <a:t>组纳入了</a:t>
            </a:r>
            <a:r>
              <a:rPr lang="en-US" altLang="zh-CN" sz="1100" dirty="0">
                <a:solidFill>
                  <a:prstClr val="black"/>
                </a:solidFill>
                <a:latin typeface="微软雅黑" panose="020B0503020204020204" pitchFamily="34" charset="-122"/>
                <a:ea typeface="微软雅黑" panose="020B0503020204020204" pitchFamily="34" charset="-122"/>
              </a:rPr>
              <a:t>5</a:t>
            </a:r>
            <a:r>
              <a:rPr lang="zh-CN" altLang="en-US" sz="1100" dirty="0">
                <a:solidFill>
                  <a:prstClr val="black"/>
                </a:solidFill>
                <a:latin typeface="微软雅黑" panose="020B0503020204020204" pitchFamily="34" charset="-122"/>
                <a:ea typeface="微软雅黑" panose="020B0503020204020204" pitchFamily="34" charset="-122"/>
              </a:rPr>
              <a:t>例）；研究者对于亚组患者的</a:t>
            </a:r>
            <a:r>
              <a:rPr lang="en-US" altLang="zh-CN" sz="1100" dirty="0">
                <a:solidFill>
                  <a:prstClr val="black"/>
                </a:solidFill>
                <a:latin typeface="微软雅黑" panose="020B0503020204020204" pitchFamily="34" charset="-122"/>
                <a:ea typeface="微软雅黑" panose="020B0503020204020204" pitchFamily="34" charset="-122"/>
              </a:rPr>
              <a:t>12</a:t>
            </a:r>
            <a:r>
              <a:rPr lang="zh-CN" altLang="en-US" sz="1100" dirty="0">
                <a:solidFill>
                  <a:prstClr val="black"/>
                </a:solidFill>
                <a:latin typeface="微软雅黑" panose="020B0503020204020204" pitchFamily="34" charset="-122"/>
                <a:ea typeface="微软雅黑" panose="020B0503020204020204" pitchFamily="34" charset="-122"/>
              </a:rPr>
              <a:t>周治疗成功率进行了分析。如下图显示，</a:t>
            </a:r>
            <a:r>
              <a:rPr lang="zh-CN" altLang="en-US" sz="1100" b="1" dirty="0">
                <a:solidFill>
                  <a:prstClr val="black"/>
                </a:solidFill>
                <a:latin typeface="微软雅黑" panose="020B0503020204020204" pitchFamily="34" charset="-122"/>
                <a:ea typeface="微软雅黑" panose="020B0503020204020204" pitchFamily="34" charset="-122"/>
              </a:rPr>
              <a:t>在非粒细胞缺乏患者中，伏立康唑组的治疗成功率仍显著优于两性霉素</a:t>
            </a:r>
            <a:r>
              <a:rPr lang="en-US" altLang="zh-CN" sz="1100" b="1" dirty="0">
                <a:solidFill>
                  <a:prstClr val="black"/>
                </a:solidFill>
                <a:latin typeface="微软雅黑" panose="020B0503020204020204" pitchFamily="34" charset="-122"/>
                <a:ea typeface="微软雅黑" panose="020B0503020204020204" pitchFamily="34" charset="-122"/>
              </a:rPr>
              <a:t>B</a:t>
            </a:r>
            <a:r>
              <a:rPr lang="zh-CN" altLang="en-US" sz="1100" b="1" dirty="0">
                <a:solidFill>
                  <a:prstClr val="black"/>
                </a:solidFill>
                <a:latin typeface="微软雅黑" panose="020B0503020204020204" pitchFamily="34" charset="-122"/>
                <a:ea typeface="微软雅黑" panose="020B0503020204020204" pitchFamily="34" charset="-122"/>
              </a:rPr>
              <a:t>组。</a:t>
            </a:r>
            <a:endParaRPr lang="zh-CN" altLang="en-US" sz="1100" b="1" dirty="0"/>
          </a:p>
        </p:txBody>
      </p:sp>
      <p:sp>
        <p:nvSpPr>
          <p:cNvPr id="18" name="文本框 17">
            <a:extLst>
              <a:ext uri="{FF2B5EF4-FFF2-40B4-BE49-F238E27FC236}">
                <a16:creationId xmlns:a16="http://schemas.microsoft.com/office/drawing/2014/main" id="{383F1900-AD71-495B-8F7E-CD4C85BE233D}"/>
              </a:ext>
            </a:extLst>
          </p:cNvPr>
          <p:cNvSpPr txBox="1"/>
          <p:nvPr/>
        </p:nvSpPr>
        <p:spPr>
          <a:xfrm>
            <a:off x="6333258" y="3634529"/>
            <a:ext cx="1418360" cy="307777"/>
          </a:xfrm>
          <a:prstGeom prst="rect">
            <a:avLst/>
          </a:prstGeom>
          <a:noFill/>
        </p:spPr>
        <p:txBody>
          <a:bodyPr wrap="square">
            <a:spAutoFit/>
          </a:bodyPr>
          <a:lstStyle/>
          <a:p>
            <a:r>
              <a:rPr lang="zh-CN" altLang="en-US" sz="1400" b="1" dirty="0">
                <a:solidFill>
                  <a:schemeClr val="accent2"/>
                </a:solidFill>
                <a:latin typeface="微软雅黑" panose="020B0503020204020204" pitchFamily="34" charset="-122"/>
                <a:ea typeface="微软雅黑" panose="020B0503020204020204" pitchFamily="34" charset="-122"/>
              </a:rPr>
              <a:t>伏立康唑组</a:t>
            </a:r>
            <a:endParaRPr lang="zh-CN" altLang="en-US" sz="1400" b="1" dirty="0">
              <a:solidFill>
                <a:schemeClr val="accent2"/>
              </a:solidFill>
            </a:endParaRPr>
          </a:p>
        </p:txBody>
      </p:sp>
      <p:sp>
        <p:nvSpPr>
          <p:cNvPr id="19" name="文本框 18">
            <a:extLst>
              <a:ext uri="{FF2B5EF4-FFF2-40B4-BE49-F238E27FC236}">
                <a16:creationId xmlns:a16="http://schemas.microsoft.com/office/drawing/2014/main" id="{CB5E8E36-BF89-4976-9373-1F7697840E50}"/>
              </a:ext>
            </a:extLst>
          </p:cNvPr>
          <p:cNvSpPr txBox="1"/>
          <p:nvPr/>
        </p:nvSpPr>
        <p:spPr>
          <a:xfrm>
            <a:off x="6225518" y="4423088"/>
            <a:ext cx="1047542" cy="261610"/>
          </a:xfrm>
          <a:prstGeom prst="rect">
            <a:avLst/>
          </a:prstGeom>
          <a:noFill/>
        </p:spPr>
        <p:txBody>
          <a:bodyPr wrap="square">
            <a:spAutoFit/>
          </a:bodyPr>
          <a:lstStyle/>
          <a:p>
            <a:r>
              <a:rPr lang="zh-CN" altLang="en-US" sz="1100" b="1" dirty="0">
                <a:solidFill>
                  <a:srgbClr val="3B3838"/>
                </a:solidFill>
                <a:latin typeface="微软雅黑" panose="020B0503020204020204" pitchFamily="34" charset="-122"/>
                <a:ea typeface="微软雅黑" panose="020B0503020204020204" pitchFamily="34" charset="-122"/>
              </a:rPr>
              <a:t>两性霉素</a:t>
            </a:r>
            <a:r>
              <a:rPr lang="en-US" altLang="zh-CN" sz="1100" b="1" dirty="0">
                <a:solidFill>
                  <a:srgbClr val="3B3838"/>
                </a:solidFill>
                <a:latin typeface="微软雅黑" panose="020B0503020204020204" pitchFamily="34" charset="-122"/>
                <a:ea typeface="微软雅黑" panose="020B0503020204020204" pitchFamily="34" charset="-122"/>
              </a:rPr>
              <a:t>B</a:t>
            </a:r>
            <a:r>
              <a:rPr lang="zh-CN" altLang="en-US" sz="1100" b="1" dirty="0">
                <a:solidFill>
                  <a:srgbClr val="3B3838"/>
                </a:solidFill>
                <a:latin typeface="微软雅黑" panose="020B0503020204020204" pitchFamily="34" charset="-122"/>
                <a:ea typeface="微软雅黑" panose="020B0503020204020204" pitchFamily="34" charset="-122"/>
              </a:rPr>
              <a:t>组</a:t>
            </a:r>
            <a:endParaRPr lang="zh-CN" altLang="en-US" sz="1100" b="1" dirty="0">
              <a:solidFill>
                <a:srgbClr val="3B3838"/>
              </a:solidFill>
            </a:endParaRPr>
          </a:p>
        </p:txBody>
      </p:sp>
      <p:sp>
        <p:nvSpPr>
          <p:cNvPr id="20" name="文本框 19">
            <a:extLst>
              <a:ext uri="{FF2B5EF4-FFF2-40B4-BE49-F238E27FC236}">
                <a16:creationId xmlns:a16="http://schemas.microsoft.com/office/drawing/2014/main" id="{842A287B-48CC-4735-B257-699CA14465AE}"/>
              </a:ext>
            </a:extLst>
          </p:cNvPr>
          <p:cNvSpPr txBox="1"/>
          <p:nvPr/>
        </p:nvSpPr>
        <p:spPr>
          <a:xfrm>
            <a:off x="4883848" y="6059140"/>
            <a:ext cx="1704871" cy="261610"/>
          </a:xfrm>
          <a:prstGeom prst="rect">
            <a:avLst/>
          </a:prstGeom>
          <a:noFill/>
        </p:spPr>
        <p:txBody>
          <a:bodyPr wrap="square">
            <a:spAutoFit/>
          </a:bodyPr>
          <a:lstStyle/>
          <a:p>
            <a:pPr algn="ctr"/>
            <a:r>
              <a:rPr lang="zh-CN" altLang="en-US" sz="1050" b="1" dirty="0">
                <a:solidFill>
                  <a:srgbClr val="3B3838"/>
                </a:solidFill>
                <a:latin typeface="微软雅黑" panose="020B0503020204020204" pitchFamily="34" charset="-122"/>
                <a:ea typeface="微软雅黑" panose="020B0503020204020204" pitchFamily="34" charset="-122"/>
              </a:rPr>
              <a:t>治疗后时间，周</a:t>
            </a:r>
            <a:endParaRPr lang="zh-CN" altLang="en-US" sz="1050" b="1" dirty="0">
              <a:solidFill>
                <a:srgbClr val="3B3838"/>
              </a:solidFill>
            </a:endParaRPr>
          </a:p>
        </p:txBody>
      </p:sp>
      <p:sp>
        <p:nvSpPr>
          <p:cNvPr id="22" name="文本框 21">
            <a:extLst>
              <a:ext uri="{FF2B5EF4-FFF2-40B4-BE49-F238E27FC236}">
                <a16:creationId xmlns:a16="http://schemas.microsoft.com/office/drawing/2014/main" id="{87B1BCE6-2499-4E37-AACC-319997AA3B8F}"/>
              </a:ext>
            </a:extLst>
          </p:cNvPr>
          <p:cNvSpPr txBox="1"/>
          <p:nvPr/>
        </p:nvSpPr>
        <p:spPr>
          <a:xfrm>
            <a:off x="3453973" y="2428543"/>
            <a:ext cx="4198999" cy="553998"/>
          </a:xfrm>
          <a:prstGeom prst="rect">
            <a:avLst/>
          </a:prstGeom>
          <a:noFill/>
        </p:spPr>
        <p:txBody>
          <a:bodyPr wrap="square">
            <a:spAutoFit/>
          </a:bodyPr>
          <a:lstStyle/>
          <a:p>
            <a:pPr algn="l"/>
            <a:r>
              <a:rPr lang="zh-CN" altLang="en-US" sz="1200" b="1" i="0" u="none" strike="noStrike" baseline="0" dirty="0">
                <a:latin typeface="微软雅黑" panose="020B0503020204020204" pitchFamily="34" charset="-122"/>
                <a:ea typeface="微软雅黑" panose="020B0503020204020204" pitchFamily="34" charset="-122"/>
              </a:rPr>
              <a:t>图：伏立康唑 </a:t>
            </a:r>
            <a:r>
              <a:rPr lang="en-US" altLang="zh-CN" sz="1200" b="1" i="0" u="none" strike="noStrike" baseline="0" dirty="0">
                <a:latin typeface="微软雅黑" panose="020B0503020204020204" pitchFamily="34" charset="-122"/>
                <a:ea typeface="微软雅黑" panose="020B0503020204020204" pitchFamily="34" charset="-122"/>
              </a:rPr>
              <a:t>vs </a:t>
            </a:r>
            <a:r>
              <a:rPr lang="zh-CN" altLang="en-US" sz="1200" b="1" i="0" u="none" strike="noStrike" baseline="0" dirty="0">
                <a:latin typeface="微软雅黑" panose="020B0503020204020204" pitchFamily="34" charset="-122"/>
                <a:ea typeface="微软雅黑" panose="020B0503020204020204" pitchFamily="34" charset="-122"/>
              </a:rPr>
              <a:t>两性霉素</a:t>
            </a:r>
            <a:r>
              <a:rPr lang="en-US" altLang="zh-CN" sz="1200" b="1" i="0" u="none" strike="noStrike" baseline="0" dirty="0">
                <a:latin typeface="微软雅黑" panose="020B0503020204020204" pitchFamily="34" charset="-122"/>
                <a:ea typeface="微软雅黑" panose="020B0503020204020204" pitchFamily="34" charset="-122"/>
              </a:rPr>
              <a:t>B </a:t>
            </a:r>
            <a:r>
              <a:rPr lang="zh-CN" altLang="en-US" sz="1200" b="1" i="0" u="none" strike="noStrike" baseline="0" dirty="0">
                <a:latin typeface="微软雅黑" panose="020B0503020204020204" pitchFamily="34" charset="-122"/>
                <a:ea typeface="微软雅黑" panose="020B0503020204020204" pitchFamily="34" charset="-122"/>
              </a:rPr>
              <a:t>：</a:t>
            </a:r>
            <a:r>
              <a:rPr lang="en-US" altLang="zh-CN" sz="1200" b="1" i="0" u="none" strike="noStrike" baseline="0" dirty="0">
                <a:latin typeface="微软雅黑" panose="020B0503020204020204" pitchFamily="34" charset="-122"/>
                <a:ea typeface="微软雅黑" panose="020B0503020204020204" pitchFamily="34" charset="-122"/>
              </a:rPr>
              <a:t>mITT</a:t>
            </a:r>
            <a:r>
              <a:rPr lang="zh-CN" altLang="en-US" sz="1200" b="1" i="0" u="none" strike="noStrike" baseline="0" dirty="0">
                <a:latin typeface="微软雅黑" panose="020B0503020204020204" pitchFamily="34" charset="-122"/>
                <a:ea typeface="微软雅黑" panose="020B0503020204020204" pitchFamily="34" charset="-122"/>
              </a:rPr>
              <a:t>人群</a:t>
            </a:r>
            <a:r>
              <a:rPr lang="en-US" altLang="zh-CN" sz="1200" b="1" i="0" u="none" strike="noStrike" baseline="0" dirty="0">
                <a:latin typeface="微软雅黑" panose="020B0503020204020204" pitchFamily="34" charset="-122"/>
                <a:ea typeface="微软雅黑" panose="020B0503020204020204" pitchFamily="34" charset="-122"/>
              </a:rPr>
              <a:t>12</a:t>
            </a:r>
            <a:r>
              <a:rPr lang="zh-CN" altLang="en-US" sz="1200" b="1" i="0" u="none" strike="noStrike" baseline="0" dirty="0">
                <a:latin typeface="微软雅黑" panose="020B0503020204020204" pitchFamily="34" charset="-122"/>
                <a:ea typeface="微软雅黑" panose="020B0503020204020204" pitchFamily="34" charset="-122"/>
              </a:rPr>
              <a:t>周生存率曲线</a:t>
            </a:r>
            <a:endParaRPr lang="en-US" altLang="zh-CN" sz="1200" b="1" i="0" u="none" strike="noStrike" baseline="0" dirty="0">
              <a:latin typeface="微软雅黑" panose="020B0503020204020204" pitchFamily="34" charset="-122"/>
              <a:ea typeface="微软雅黑" panose="020B0503020204020204" pitchFamily="34" charset="-122"/>
            </a:endParaRPr>
          </a:p>
          <a:p>
            <a:pPr algn="l"/>
            <a:r>
              <a:rPr lang="en-US" altLang="zh-CN" sz="900" b="1" i="0" u="none" strike="noStrike" baseline="0" dirty="0">
                <a:latin typeface="NewUnivers-Bold"/>
              </a:rPr>
              <a:t> </a:t>
            </a:r>
            <a:r>
              <a:rPr lang="en-US" altLang="zh-CN" sz="900" b="0" i="0" u="none" strike="noStrike" baseline="0" dirty="0">
                <a:latin typeface="NewUnivers-Medium"/>
              </a:rPr>
              <a:t>Survival Curves for the Modified Intention-to-Treat Population According to Treatment </a:t>
            </a:r>
            <a:r>
              <a:rPr lang="en-CA" altLang="zh-CN" sz="900" b="0" i="0" u="none" strike="noStrike" baseline="0" dirty="0">
                <a:latin typeface="NewUnivers-Medium"/>
              </a:rPr>
              <a:t>Group</a:t>
            </a:r>
            <a:endParaRPr lang="zh-CN" altLang="en-US" sz="2000" dirty="0"/>
          </a:p>
        </p:txBody>
      </p:sp>
      <p:sp>
        <p:nvSpPr>
          <p:cNvPr id="23" name="文本框 22">
            <a:extLst>
              <a:ext uri="{FF2B5EF4-FFF2-40B4-BE49-F238E27FC236}">
                <a16:creationId xmlns:a16="http://schemas.microsoft.com/office/drawing/2014/main" id="{AD7EF446-0918-405B-B9A2-BFC483AB8781}"/>
              </a:ext>
            </a:extLst>
          </p:cNvPr>
          <p:cNvSpPr txBox="1"/>
          <p:nvPr/>
        </p:nvSpPr>
        <p:spPr>
          <a:xfrm rot="16200000">
            <a:off x="2772985" y="3907805"/>
            <a:ext cx="1704871" cy="261610"/>
          </a:xfrm>
          <a:prstGeom prst="rect">
            <a:avLst/>
          </a:prstGeom>
          <a:noFill/>
        </p:spPr>
        <p:txBody>
          <a:bodyPr wrap="square">
            <a:spAutoFit/>
          </a:bodyPr>
          <a:lstStyle/>
          <a:p>
            <a:r>
              <a:rPr lang="zh-CN" altLang="en-US" sz="1100" dirty="0">
                <a:solidFill>
                  <a:srgbClr val="3B3838"/>
                </a:solidFill>
                <a:latin typeface="微软雅黑" panose="020B0503020204020204" pitchFamily="34" charset="-122"/>
                <a:ea typeface="微软雅黑" panose="020B0503020204020204" pitchFamily="34" charset="-122"/>
              </a:rPr>
              <a:t>生存率</a:t>
            </a:r>
            <a:r>
              <a:rPr lang="en-US" altLang="zh-CN" sz="1100" dirty="0">
                <a:solidFill>
                  <a:srgbClr val="3B3838"/>
                </a:solidFill>
                <a:latin typeface="微软雅黑" panose="020B0503020204020204" pitchFamily="34" charset="-122"/>
                <a:ea typeface="微软雅黑" panose="020B0503020204020204" pitchFamily="34" charset="-122"/>
              </a:rPr>
              <a:t>%</a:t>
            </a:r>
            <a:endParaRPr lang="zh-CN" altLang="en-US" sz="1100" dirty="0">
              <a:solidFill>
                <a:srgbClr val="3B3838"/>
              </a:solidFill>
            </a:endParaRPr>
          </a:p>
        </p:txBody>
      </p:sp>
      <p:sp>
        <p:nvSpPr>
          <p:cNvPr id="21" name="任意多边形: 形状 20">
            <a:extLst>
              <a:ext uri="{FF2B5EF4-FFF2-40B4-BE49-F238E27FC236}">
                <a16:creationId xmlns:a16="http://schemas.microsoft.com/office/drawing/2014/main" id="{5AD6EF01-3D35-4D1D-87B4-2A377287FCB0}"/>
              </a:ext>
            </a:extLst>
          </p:cNvPr>
          <p:cNvSpPr/>
          <p:nvPr/>
        </p:nvSpPr>
        <p:spPr>
          <a:xfrm>
            <a:off x="4058393" y="3451868"/>
            <a:ext cx="3327400" cy="673100"/>
          </a:xfrm>
          <a:custGeom>
            <a:avLst/>
            <a:gdLst>
              <a:gd name="connsiteX0" fmla="*/ 0 w 3327400"/>
              <a:gd name="connsiteY0" fmla="*/ 0 h 673100"/>
              <a:gd name="connsiteX1" fmla="*/ 0 w 3327400"/>
              <a:gd name="connsiteY1" fmla="*/ 0 h 673100"/>
              <a:gd name="connsiteX2" fmla="*/ 101600 w 3327400"/>
              <a:gd name="connsiteY2" fmla="*/ 4233 h 673100"/>
              <a:gd name="connsiteX3" fmla="*/ 97367 w 3327400"/>
              <a:gd name="connsiteY3" fmla="*/ 4233 h 673100"/>
              <a:gd name="connsiteX4" fmla="*/ 97367 w 3327400"/>
              <a:gd name="connsiteY4" fmla="*/ 4233 h 673100"/>
              <a:gd name="connsiteX5" fmla="*/ 110067 w 3327400"/>
              <a:gd name="connsiteY5" fmla="*/ 33867 h 673100"/>
              <a:gd name="connsiteX6" fmla="*/ 110067 w 3327400"/>
              <a:gd name="connsiteY6" fmla="*/ 33867 h 673100"/>
              <a:gd name="connsiteX7" fmla="*/ 148167 w 3327400"/>
              <a:gd name="connsiteY7" fmla="*/ 55033 h 673100"/>
              <a:gd name="connsiteX8" fmla="*/ 215900 w 3327400"/>
              <a:gd name="connsiteY8" fmla="*/ 55033 h 673100"/>
              <a:gd name="connsiteX9" fmla="*/ 224367 w 3327400"/>
              <a:gd name="connsiteY9" fmla="*/ 97367 h 673100"/>
              <a:gd name="connsiteX10" fmla="*/ 262467 w 3327400"/>
              <a:gd name="connsiteY10" fmla="*/ 110067 h 673100"/>
              <a:gd name="connsiteX11" fmla="*/ 279400 w 3327400"/>
              <a:gd name="connsiteY11" fmla="*/ 139700 h 673100"/>
              <a:gd name="connsiteX12" fmla="*/ 376767 w 3327400"/>
              <a:gd name="connsiteY12" fmla="*/ 135467 h 673100"/>
              <a:gd name="connsiteX13" fmla="*/ 381000 w 3327400"/>
              <a:gd name="connsiteY13" fmla="*/ 148167 h 673100"/>
              <a:gd name="connsiteX14" fmla="*/ 410633 w 3327400"/>
              <a:gd name="connsiteY14" fmla="*/ 148167 h 673100"/>
              <a:gd name="connsiteX15" fmla="*/ 423333 w 3327400"/>
              <a:gd name="connsiteY15" fmla="*/ 177800 h 673100"/>
              <a:gd name="connsiteX16" fmla="*/ 457200 w 3327400"/>
              <a:gd name="connsiteY16" fmla="*/ 173567 h 673100"/>
              <a:gd name="connsiteX17" fmla="*/ 465667 w 3327400"/>
              <a:gd name="connsiteY17" fmla="*/ 194733 h 673100"/>
              <a:gd name="connsiteX18" fmla="*/ 495300 w 3327400"/>
              <a:gd name="connsiteY18" fmla="*/ 198967 h 673100"/>
              <a:gd name="connsiteX19" fmla="*/ 499533 w 3327400"/>
              <a:gd name="connsiteY19" fmla="*/ 211667 h 673100"/>
              <a:gd name="connsiteX20" fmla="*/ 567267 w 3327400"/>
              <a:gd name="connsiteY20" fmla="*/ 215900 h 673100"/>
              <a:gd name="connsiteX21" fmla="*/ 579967 w 3327400"/>
              <a:gd name="connsiteY21" fmla="*/ 228600 h 673100"/>
              <a:gd name="connsiteX22" fmla="*/ 656167 w 3327400"/>
              <a:gd name="connsiteY22" fmla="*/ 228600 h 673100"/>
              <a:gd name="connsiteX23" fmla="*/ 664633 w 3327400"/>
              <a:gd name="connsiteY23" fmla="*/ 237067 h 673100"/>
              <a:gd name="connsiteX24" fmla="*/ 664633 w 3327400"/>
              <a:gd name="connsiteY24" fmla="*/ 237067 h 673100"/>
              <a:gd name="connsiteX25" fmla="*/ 698500 w 3327400"/>
              <a:gd name="connsiteY25" fmla="*/ 270933 h 673100"/>
              <a:gd name="connsiteX26" fmla="*/ 939800 w 3327400"/>
              <a:gd name="connsiteY26" fmla="*/ 270933 h 673100"/>
              <a:gd name="connsiteX27" fmla="*/ 948267 w 3327400"/>
              <a:gd name="connsiteY27" fmla="*/ 296333 h 673100"/>
              <a:gd name="connsiteX28" fmla="*/ 1016000 w 3327400"/>
              <a:gd name="connsiteY28" fmla="*/ 287867 h 673100"/>
              <a:gd name="connsiteX29" fmla="*/ 1037167 w 3327400"/>
              <a:gd name="connsiteY29" fmla="*/ 313267 h 673100"/>
              <a:gd name="connsiteX30" fmla="*/ 1092200 w 3327400"/>
              <a:gd name="connsiteY30" fmla="*/ 309033 h 673100"/>
              <a:gd name="connsiteX31" fmla="*/ 1109133 w 3327400"/>
              <a:gd name="connsiteY31" fmla="*/ 325967 h 673100"/>
              <a:gd name="connsiteX32" fmla="*/ 1130300 w 3327400"/>
              <a:gd name="connsiteY32" fmla="*/ 325967 h 673100"/>
              <a:gd name="connsiteX33" fmla="*/ 1143000 w 3327400"/>
              <a:gd name="connsiteY33" fmla="*/ 334433 h 673100"/>
              <a:gd name="connsiteX34" fmla="*/ 1312333 w 3327400"/>
              <a:gd name="connsiteY34" fmla="*/ 338667 h 673100"/>
              <a:gd name="connsiteX35" fmla="*/ 1316567 w 3327400"/>
              <a:gd name="connsiteY35" fmla="*/ 355600 h 673100"/>
              <a:gd name="connsiteX36" fmla="*/ 1409700 w 3327400"/>
              <a:gd name="connsiteY36" fmla="*/ 355600 h 673100"/>
              <a:gd name="connsiteX37" fmla="*/ 1422400 w 3327400"/>
              <a:gd name="connsiteY37" fmla="*/ 368300 h 673100"/>
              <a:gd name="connsiteX38" fmla="*/ 1456267 w 3327400"/>
              <a:gd name="connsiteY38" fmla="*/ 372533 h 673100"/>
              <a:gd name="connsiteX39" fmla="*/ 1456267 w 3327400"/>
              <a:gd name="connsiteY39" fmla="*/ 385233 h 673100"/>
              <a:gd name="connsiteX40" fmla="*/ 1574800 w 3327400"/>
              <a:gd name="connsiteY40" fmla="*/ 381000 h 673100"/>
              <a:gd name="connsiteX41" fmla="*/ 1579033 w 3327400"/>
              <a:gd name="connsiteY41" fmla="*/ 406400 h 673100"/>
              <a:gd name="connsiteX42" fmla="*/ 1608667 w 3327400"/>
              <a:gd name="connsiteY42" fmla="*/ 402167 h 673100"/>
              <a:gd name="connsiteX43" fmla="*/ 1621367 w 3327400"/>
              <a:gd name="connsiteY43" fmla="*/ 431800 h 673100"/>
              <a:gd name="connsiteX44" fmla="*/ 1659467 w 3327400"/>
              <a:gd name="connsiteY44" fmla="*/ 431800 h 673100"/>
              <a:gd name="connsiteX45" fmla="*/ 1672167 w 3327400"/>
              <a:gd name="connsiteY45" fmla="*/ 452967 h 673100"/>
              <a:gd name="connsiteX46" fmla="*/ 1731433 w 3327400"/>
              <a:gd name="connsiteY46" fmla="*/ 452967 h 673100"/>
              <a:gd name="connsiteX47" fmla="*/ 1739900 w 3327400"/>
              <a:gd name="connsiteY47" fmla="*/ 469900 h 673100"/>
              <a:gd name="connsiteX48" fmla="*/ 1773767 w 3327400"/>
              <a:gd name="connsiteY48" fmla="*/ 486833 h 673100"/>
              <a:gd name="connsiteX49" fmla="*/ 1888067 w 3327400"/>
              <a:gd name="connsiteY49" fmla="*/ 495300 h 673100"/>
              <a:gd name="connsiteX50" fmla="*/ 1900767 w 3327400"/>
              <a:gd name="connsiteY50" fmla="*/ 512233 h 673100"/>
              <a:gd name="connsiteX51" fmla="*/ 2133600 w 3327400"/>
              <a:gd name="connsiteY51" fmla="*/ 512233 h 673100"/>
              <a:gd name="connsiteX52" fmla="*/ 2146300 w 3327400"/>
              <a:gd name="connsiteY52" fmla="*/ 529167 h 673100"/>
              <a:gd name="connsiteX53" fmla="*/ 2374900 w 3327400"/>
              <a:gd name="connsiteY53" fmla="*/ 524933 h 673100"/>
              <a:gd name="connsiteX54" fmla="*/ 2391833 w 3327400"/>
              <a:gd name="connsiteY54" fmla="*/ 537633 h 673100"/>
              <a:gd name="connsiteX55" fmla="*/ 2535767 w 3327400"/>
              <a:gd name="connsiteY55" fmla="*/ 541867 h 673100"/>
              <a:gd name="connsiteX56" fmla="*/ 2548467 w 3327400"/>
              <a:gd name="connsiteY56" fmla="*/ 558800 h 673100"/>
              <a:gd name="connsiteX57" fmla="*/ 2683933 w 3327400"/>
              <a:gd name="connsiteY57" fmla="*/ 563033 h 673100"/>
              <a:gd name="connsiteX58" fmla="*/ 2696633 w 3327400"/>
              <a:gd name="connsiteY58" fmla="*/ 571500 h 673100"/>
              <a:gd name="connsiteX59" fmla="*/ 2730500 w 3327400"/>
              <a:gd name="connsiteY59" fmla="*/ 571500 h 673100"/>
              <a:gd name="connsiteX60" fmla="*/ 2743200 w 3327400"/>
              <a:gd name="connsiteY60" fmla="*/ 588433 h 673100"/>
              <a:gd name="connsiteX61" fmla="*/ 2777067 w 3327400"/>
              <a:gd name="connsiteY61" fmla="*/ 588433 h 673100"/>
              <a:gd name="connsiteX62" fmla="*/ 2781300 w 3327400"/>
              <a:gd name="connsiteY62" fmla="*/ 618067 h 673100"/>
              <a:gd name="connsiteX63" fmla="*/ 2937933 w 3327400"/>
              <a:gd name="connsiteY63" fmla="*/ 609600 h 673100"/>
              <a:gd name="connsiteX64" fmla="*/ 2954867 w 3327400"/>
              <a:gd name="connsiteY64" fmla="*/ 626533 h 673100"/>
              <a:gd name="connsiteX65" fmla="*/ 3166533 w 3327400"/>
              <a:gd name="connsiteY65" fmla="*/ 626533 h 673100"/>
              <a:gd name="connsiteX66" fmla="*/ 3179233 w 3327400"/>
              <a:gd name="connsiteY66" fmla="*/ 643467 h 673100"/>
              <a:gd name="connsiteX67" fmla="*/ 3217333 w 3327400"/>
              <a:gd name="connsiteY67" fmla="*/ 643467 h 673100"/>
              <a:gd name="connsiteX68" fmla="*/ 3221567 w 3327400"/>
              <a:gd name="connsiteY68" fmla="*/ 651933 h 673100"/>
              <a:gd name="connsiteX69" fmla="*/ 3293533 w 3327400"/>
              <a:gd name="connsiteY69" fmla="*/ 651933 h 673100"/>
              <a:gd name="connsiteX70" fmla="*/ 3306233 w 3327400"/>
              <a:gd name="connsiteY70" fmla="*/ 668867 h 673100"/>
              <a:gd name="connsiteX71" fmla="*/ 3327400 w 3327400"/>
              <a:gd name="connsiteY71" fmla="*/ 67310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327400" h="673100">
                <a:moveTo>
                  <a:pt x="0" y="0"/>
                </a:moveTo>
                <a:lnTo>
                  <a:pt x="0" y="0"/>
                </a:lnTo>
                <a:lnTo>
                  <a:pt x="101600" y="4233"/>
                </a:lnTo>
                <a:cubicBezTo>
                  <a:pt x="103010" y="4294"/>
                  <a:pt x="98778" y="4233"/>
                  <a:pt x="97367" y="4233"/>
                </a:cubicBezTo>
                <a:lnTo>
                  <a:pt x="97367" y="4233"/>
                </a:lnTo>
                <a:lnTo>
                  <a:pt x="110067" y="33867"/>
                </a:lnTo>
                <a:lnTo>
                  <a:pt x="110067" y="33867"/>
                </a:lnTo>
                <a:lnTo>
                  <a:pt x="148167" y="55033"/>
                </a:lnTo>
                <a:lnTo>
                  <a:pt x="215900" y="55033"/>
                </a:lnTo>
                <a:lnTo>
                  <a:pt x="224367" y="97367"/>
                </a:lnTo>
                <a:lnTo>
                  <a:pt x="262467" y="110067"/>
                </a:lnTo>
                <a:lnTo>
                  <a:pt x="279400" y="139700"/>
                </a:lnTo>
                <a:lnTo>
                  <a:pt x="376767" y="135467"/>
                </a:lnTo>
                <a:lnTo>
                  <a:pt x="381000" y="148167"/>
                </a:lnTo>
                <a:lnTo>
                  <a:pt x="410633" y="148167"/>
                </a:lnTo>
                <a:lnTo>
                  <a:pt x="423333" y="177800"/>
                </a:lnTo>
                <a:lnTo>
                  <a:pt x="457200" y="173567"/>
                </a:lnTo>
                <a:lnTo>
                  <a:pt x="465667" y="194733"/>
                </a:lnTo>
                <a:lnTo>
                  <a:pt x="495300" y="198967"/>
                </a:lnTo>
                <a:lnTo>
                  <a:pt x="499533" y="211667"/>
                </a:lnTo>
                <a:lnTo>
                  <a:pt x="567267" y="215900"/>
                </a:lnTo>
                <a:lnTo>
                  <a:pt x="579967" y="228600"/>
                </a:lnTo>
                <a:lnTo>
                  <a:pt x="656167" y="228600"/>
                </a:lnTo>
                <a:lnTo>
                  <a:pt x="664633" y="237067"/>
                </a:lnTo>
                <a:lnTo>
                  <a:pt x="664633" y="237067"/>
                </a:lnTo>
                <a:lnTo>
                  <a:pt x="698500" y="270933"/>
                </a:lnTo>
                <a:lnTo>
                  <a:pt x="939800" y="270933"/>
                </a:lnTo>
                <a:lnTo>
                  <a:pt x="948267" y="296333"/>
                </a:lnTo>
                <a:lnTo>
                  <a:pt x="1016000" y="287867"/>
                </a:lnTo>
                <a:lnTo>
                  <a:pt x="1037167" y="313267"/>
                </a:lnTo>
                <a:lnTo>
                  <a:pt x="1092200" y="309033"/>
                </a:lnTo>
                <a:lnTo>
                  <a:pt x="1109133" y="325967"/>
                </a:lnTo>
                <a:lnTo>
                  <a:pt x="1130300" y="325967"/>
                </a:lnTo>
                <a:lnTo>
                  <a:pt x="1143000" y="334433"/>
                </a:lnTo>
                <a:lnTo>
                  <a:pt x="1312333" y="338667"/>
                </a:lnTo>
                <a:lnTo>
                  <a:pt x="1316567" y="355600"/>
                </a:lnTo>
                <a:lnTo>
                  <a:pt x="1409700" y="355600"/>
                </a:lnTo>
                <a:lnTo>
                  <a:pt x="1422400" y="368300"/>
                </a:lnTo>
                <a:lnTo>
                  <a:pt x="1456267" y="372533"/>
                </a:lnTo>
                <a:lnTo>
                  <a:pt x="1456267" y="385233"/>
                </a:lnTo>
                <a:lnTo>
                  <a:pt x="1574800" y="381000"/>
                </a:lnTo>
                <a:lnTo>
                  <a:pt x="1579033" y="406400"/>
                </a:lnTo>
                <a:lnTo>
                  <a:pt x="1608667" y="402167"/>
                </a:lnTo>
                <a:lnTo>
                  <a:pt x="1621367" y="431800"/>
                </a:lnTo>
                <a:lnTo>
                  <a:pt x="1659467" y="431800"/>
                </a:lnTo>
                <a:lnTo>
                  <a:pt x="1672167" y="452967"/>
                </a:lnTo>
                <a:lnTo>
                  <a:pt x="1731433" y="452967"/>
                </a:lnTo>
                <a:lnTo>
                  <a:pt x="1739900" y="469900"/>
                </a:lnTo>
                <a:lnTo>
                  <a:pt x="1773767" y="486833"/>
                </a:lnTo>
                <a:lnTo>
                  <a:pt x="1888067" y="495300"/>
                </a:lnTo>
                <a:lnTo>
                  <a:pt x="1900767" y="512233"/>
                </a:lnTo>
                <a:lnTo>
                  <a:pt x="2133600" y="512233"/>
                </a:lnTo>
                <a:lnTo>
                  <a:pt x="2146300" y="529167"/>
                </a:lnTo>
                <a:lnTo>
                  <a:pt x="2374900" y="524933"/>
                </a:lnTo>
                <a:lnTo>
                  <a:pt x="2391833" y="537633"/>
                </a:lnTo>
                <a:lnTo>
                  <a:pt x="2535767" y="541867"/>
                </a:lnTo>
                <a:lnTo>
                  <a:pt x="2548467" y="558800"/>
                </a:lnTo>
                <a:lnTo>
                  <a:pt x="2683933" y="563033"/>
                </a:lnTo>
                <a:lnTo>
                  <a:pt x="2696633" y="571500"/>
                </a:lnTo>
                <a:lnTo>
                  <a:pt x="2730500" y="571500"/>
                </a:lnTo>
                <a:lnTo>
                  <a:pt x="2743200" y="588433"/>
                </a:lnTo>
                <a:lnTo>
                  <a:pt x="2777067" y="588433"/>
                </a:lnTo>
                <a:lnTo>
                  <a:pt x="2781300" y="618067"/>
                </a:lnTo>
                <a:lnTo>
                  <a:pt x="2937933" y="609600"/>
                </a:lnTo>
                <a:lnTo>
                  <a:pt x="2954867" y="626533"/>
                </a:lnTo>
                <a:lnTo>
                  <a:pt x="3166533" y="626533"/>
                </a:lnTo>
                <a:lnTo>
                  <a:pt x="3179233" y="643467"/>
                </a:lnTo>
                <a:lnTo>
                  <a:pt x="3217333" y="643467"/>
                </a:lnTo>
                <a:lnTo>
                  <a:pt x="3221567" y="651933"/>
                </a:lnTo>
                <a:lnTo>
                  <a:pt x="3293533" y="651933"/>
                </a:lnTo>
                <a:lnTo>
                  <a:pt x="3306233" y="668867"/>
                </a:lnTo>
                <a:lnTo>
                  <a:pt x="3327400" y="673100"/>
                </a:ln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aphicFrame>
        <p:nvGraphicFramePr>
          <p:cNvPr id="24" name="对象 23">
            <a:extLst>
              <a:ext uri="{FF2B5EF4-FFF2-40B4-BE49-F238E27FC236}">
                <a16:creationId xmlns:a16="http://schemas.microsoft.com/office/drawing/2014/main" id="{539577ED-FB9F-4CC6-9C94-1C5435F5A7E9}"/>
              </a:ext>
            </a:extLst>
          </p:cNvPr>
          <p:cNvGraphicFramePr>
            <a:graphicFrameLocks noChangeAspect="1"/>
          </p:cNvGraphicFramePr>
          <p:nvPr>
            <p:extLst>
              <p:ext uri="{D42A27DB-BD31-4B8C-83A1-F6EECF244321}">
                <p14:modId xmlns:p14="http://schemas.microsoft.com/office/powerpoint/2010/main" val="2576573606"/>
              </p:ext>
            </p:extLst>
          </p:nvPr>
        </p:nvGraphicFramePr>
        <p:xfrm>
          <a:off x="8164660" y="4495901"/>
          <a:ext cx="3231448" cy="1675566"/>
        </p:xfrm>
        <a:graphic>
          <a:graphicData uri="http://schemas.openxmlformats.org/presentationml/2006/ole">
            <mc:AlternateContent xmlns:mc="http://schemas.openxmlformats.org/markup-compatibility/2006">
              <mc:Choice xmlns:v="urn:schemas-microsoft-com:vml" Requires="v">
                <p:oleObj spid="_x0000_s10283" name="BMP 图像" r:id="rId10" imgW="5143680" imgH="2666880" progId="Paint.Picture">
                  <p:embed/>
                </p:oleObj>
              </mc:Choice>
              <mc:Fallback>
                <p:oleObj name="BMP 图像" r:id="rId10" imgW="5143680" imgH="2666880" progId="Paint.Picture">
                  <p:embed/>
                  <p:pic>
                    <p:nvPicPr>
                      <p:cNvPr id="24" name="对象 23">
                        <a:extLst>
                          <a:ext uri="{FF2B5EF4-FFF2-40B4-BE49-F238E27FC236}">
                            <a16:creationId xmlns:a16="http://schemas.microsoft.com/office/drawing/2014/main" id="{539577ED-FB9F-4CC6-9C94-1C5435F5A7E9}"/>
                          </a:ext>
                        </a:extLst>
                      </p:cNvPr>
                      <p:cNvPicPr/>
                      <p:nvPr/>
                    </p:nvPicPr>
                    <p:blipFill>
                      <a:blip r:embed="rId11"/>
                      <a:stretch>
                        <a:fillRect/>
                      </a:stretch>
                    </p:blipFill>
                    <p:spPr>
                      <a:xfrm>
                        <a:off x="8164660" y="4495901"/>
                        <a:ext cx="3231448" cy="1675566"/>
                      </a:xfrm>
                      <a:prstGeom prst="rect">
                        <a:avLst/>
                      </a:prstGeom>
                    </p:spPr>
                  </p:pic>
                </p:oleObj>
              </mc:Fallback>
            </mc:AlternateContent>
          </a:graphicData>
        </a:graphic>
      </p:graphicFrame>
      <p:sp>
        <p:nvSpPr>
          <p:cNvPr id="25" name="文本框 24">
            <a:extLst>
              <a:ext uri="{FF2B5EF4-FFF2-40B4-BE49-F238E27FC236}">
                <a16:creationId xmlns:a16="http://schemas.microsoft.com/office/drawing/2014/main" id="{8C819644-3E4A-4113-94B0-08E777DCB8A1}"/>
              </a:ext>
            </a:extLst>
          </p:cNvPr>
          <p:cNvSpPr txBox="1"/>
          <p:nvPr/>
        </p:nvSpPr>
        <p:spPr>
          <a:xfrm>
            <a:off x="7880279" y="4433352"/>
            <a:ext cx="761747" cy="230832"/>
          </a:xfrm>
          <a:prstGeom prst="rect">
            <a:avLst/>
          </a:prstGeom>
          <a:solidFill>
            <a:schemeClr val="bg1"/>
          </a:solidFill>
        </p:spPr>
        <p:txBody>
          <a:bodyPr wrap="none" rtlCol="0">
            <a:spAutoFit/>
          </a:bodyPr>
          <a:lstStyle/>
          <a:p>
            <a:pPr algn="l"/>
            <a:r>
              <a:rPr lang="zh-CN" altLang="en-US" sz="900" dirty="0">
                <a:latin typeface="微软雅黑" panose="020B0503020204020204" pitchFamily="34" charset="-122"/>
                <a:ea typeface="微软雅黑" panose="020B0503020204020204" pitchFamily="34" charset="-122"/>
              </a:rPr>
              <a:t>粒细胞缺乏</a:t>
            </a:r>
          </a:p>
        </p:txBody>
      </p:sp>
      <p:sp>
        <p:nvSpPr>
          <p:cNvPr id="27" name="文本框 26">
            <a:extLst>
              <a:ext uri="{FF2B5EF4-FFF2-40B4-BE49-F238E27FC236}">
                <a16:creationId xmlns:a16="http://schemas.microsoft.com/office/drawing/2014/main" id="{0AF09EAF-AE10-4878-9DD3-25C0071FB11A}"/>
              </a:ext>
            </a:extLst>
          </p:cNvPr>
          <p:cNvSpPr txBox="1"/>
          <p:nvPr/>
        </p:nvSpPr>
        <p:spPr>
          <a:xfrm>
            <a:off x="7880362" y="4674079"/>
            <a:ext cx="954107" cy="246221"/>
          </a:xfrm>
          <a:prstGeom prst="rect">
            <a:avLst/>
          </a:prstGeom>
          <a:solidFill>
            <a:schemeClr val="bg1"/>
          </a:solidFill>
        </p:spPr>
        <p:txBody>
          <a:bodyPr wrap="none" rtlCol="0">
            <a:spAutoFit/>
          </a:bodyPr>
          <a:lstStyle/>
          <a:p>
            <a:pPr algn="l"/>
            <a:r>
              <a:rPr lang="zh-CN" altLang="en-US" sz="1000" b="1" dirty="0">
                <a:solidFill>
                  <a:schemeClr val="accent2"/>
                </a:solidFill>
                <a:latin typeface="微软雅黑" panose="020B0503020204020204" pitchFamily="34" charset="-122"/>
                <a:ea typeface="微软雅黑" panose="020B0503020204020204" pitchFamily="34" charset="-122"/>
              </a:rPr>
              <a:t>非粒细胞缺乏</a:t>
            </a:r>
          </a:p>
        </p:txBody>
      </p:sp>
      <p:sp>
        <p:nvSpPr>
          <p:cNvPr id="28" name="文本框 27">
            <a:extLst>
              <a:ext uri="{FF2B5EF4-FFF2-40B4-BE49-F238E27FC236}">
                <a16:creationId xmlns:a16="http://schemas.microsoft.com/office/drawing/2014/main" id="{AE1E8B30-61C9-4B8F-955A-A454AF9C7921}"/>
              </a:ext>
            </a:extLst>
          </p:cNvPr>
          <p:cNvSpPr txBox="1"/>
          <p:nvPr/>
        </p:nvSpPr>
        <p:spPr>
          <a:xfrm>
            <a:off x="7877870" y="5075713"/>
            <a:ext cx="646331" cy="230832"/>
          </a:xfrm>
          <a:prstGeom prst="rect">
            <a:avLst/>
          </a:prstGeom>
          <a:solidFill>
            <a:schemeClr val="bg1"/>
          </a:solidFill>
        </p:spPr>
        <p:txBody>
          <a:bodyPr wrap="none" rtlCol="0">
            <a:spAutoFit/>
          </a:bodyPr>
          <a:lstStyle/>
          <a:p>
            <a:pPr algn="l"/>
            <a:r>
              <a:rPr lang="zh-CN" altLang="en-US" sz="900" dirty="0">
                <a:latin typeface="微软雅黑" panose="020B0503020204020204" pitchFamily="34" charset="-122"/>
                <a:ea typeface="微软雅黑" panose="020B0503020204020204" pitchFamily="34" charset="-122"/>
              </a:rPr>
              <a:t>确诊患者</a:t>
            </a:r>
          </a:p>
        </p:txBody>
      </p:sp>
      <p:sp>
        <p:nvSpPr>
          <p:cNvPr id="29" name="文本框 28">
            <a:extLst>
              <a:ext uri="{FF2B5EF4-FFF2-40B4-BE49-F238E27FC236}">
                <a16:creationId xmlns:a16="http://schemas.microsoft.com/office/drawing/2014/main" id="{657A7B4F-35CD-4600-A7A2-41BC862680E3}"/>
              </a:ext>
            </a:extLst>
          </p:cNvPr>
          <p:cNvSpPr txBox="1"/>
          <p:nvPr/>
        </p:nvSpPr>
        <p:spPr>
          <a:xfrm>
            <a:off x="7877870" y="5333684"/>
            <a:ext cx="877163" cy="230832"/>
          </a:xfrm>
          <a:prstGeom prst="rect">
            <a:avLst/>
          </a:prstGeom>
          <a:solidFill>
            <a:schemeClr val="bg1"/>
          </a:solidFill>
        </p:spPr>
        <p:txBody>
          <a:bodyPr wrap="none" rtlCol="0">
            <a:spAutoFit/>
          </a:bodyPr>
          <a:lstStyle/>
          <a:p>
            <a:pPr algn="l"/>
            <a:r>
              <a:rPr lang="zh-CN" altLang="en-US" sz="900" dirty="0">
                <a:latin typeface="微软雅黑" panose="020B0503020204020204" pitchFamily="34" charset="-122"/>
                <a:ea typeface="微软雅黑" panose="020B0503020204020204" pitchFamily="34" charset="-122"/>
              </a:rPr>
              <a:t>临床诊断患者</a:t>
            </a:r>
          </a:p>
        </p:txBody>
      </p:sp>
      <p:sp>
        <p:nvSpPr>
          <p:cNvPr id="30" name="文本框 29">
            <a:extLst>
              <a:ext uri="{FF2B5EF4-FFF2-40B4-BE49-F238E27FC236}">
                <a16:creationId xmlns:a16="http://schemas.microsoft.com/office/drawing/2014/main" id="{6BB45235-B736-4D7C-B095-02F86A6563C4}"/>
              </a:ext>
            </a:extLst>
          </p:cNvPr>
          <p:cNvSpPr txBox="1"/>
          <p:nvPr/>
        </p:nvSpPr>
        <p:spPr>
          <a:xfrm>
            <a:off x="7877869" y="5663766"/>
            <a:ext cx="811441" cy="230832"/>
          </a:xfrm>
          <a:prstGeom prst="rect">
            <a:avLst/>
          </a:prstGeom>
          <a:solidFill>
            <a:schemeClr val="bg1"/>
          </a:solidFill>
        </p:spPr>
        <p:txBody>
          <a:bodyPr wrap="none" rtlCol="0">
            <a:spAutoFit/>
          </a:bodyPr>
          <a:lstStyle/>
          <a:p>
            <a:pPr algn="l"/>
            <a:r>
              <a:rPr lang="zh-CN" altLang="en-US" sz="900" dirty="0">
                <a:latin typeface="微软雅黑" panose="020B0503020204020204" pitchFamily="34" charset="-122"/>
                <a:ea typeface="微软雅黑" panose="020B0503020204020204" pitchFamily="34" charset="-122"/>
              </a:rPr>
              <a:t>总体</a:t>
            </a:r>
            <a:r>
              <a:rPr lang="en-US" altLang="zh-CN" sz="900" dirty="0">
                <a:latin typeface="微软雅黑" panose="020B0503020204020204" pitchFamily="34" charset="-122"/>
                <a:ea typeface="微软雅黑" panose="020B0503020204020204" pitchFamily="34" charset="-122"/>
              </a:rPr>
              <a:t>ITT</a:t>
            </a:r>
            <a:r>
              <a:rPr lang="zh-CN" altLang="en-US" sz="900" dirty="0">
                <a:latin typeface="微软雅黑" panose="020B0503020204020204" pitchFamily="34" charset="-122"/>
                <a:ea typeface="微软雅黑" panose="020B0503020204020204" pitchFamily="34" charset="-122"/>
              </a:rPr>
              <a:t>人群</a:t>
            </a:r>
          </a:p>
        </p:txBody>
      </p:sp>
      <p:sp>
        <p:nvSpPr>
          <p:cNvPr id="31" name="文本框 30">
            <a:extLst>
              <a:ext uri="{FF2B5EF4-FFF2-40B4-BE49-F238E27FC236}">
                <a16:creationId xmlns:a16="http://schemas.microsoft.com/office/drawing/2014/main" id="{0D58B5C4-539A-4907-8E37-E1FB46248264}"/>
              </a:ext>
            </a:extLst>
          </p:cNvPr>
          <p:cNvSpPr txBox="1"/>
          <p:nvPr/>
        </p:nvSpPr>
        <p:spPr>
          <a:xfrm>
            <a:off x="9564945" y="6171467"/>
            <a:ext cx="655835" cy="261610"/>
          </a:xfrm>
          <a:prstGeom prst="rect">
            <a:avLst/>
          </a:prstGeom>
          <a:noFill/>
        </p:spPr>
        <p:txBody>
          <a:bodyPr wrap="square">
            <a:spAutoFit/>
          </a:bodyPr>
          <a:lstStyle/>
          <a:p>
            <a:pPr algn="ctr"/>
            <a:r>
              <a:rPr lang="zh-CN" altLang="en-US" sz="1050" dirty="0">
                <a:solidFill>
                  <a:srgbClr val="3B3838"/>
                </a:solidFill>
                <a:latin typeface="微软雅黑" panose="020B0503020204020204" pitchFamily="34" charset="-122"/>
                <a:ea typeface="微软雅黑" panose="020B0503020204020204" pitchFamily="34" charset="-122"/>
              </a:rPr>
              <a:t>比例差</a:t>
            </a:r>
            <a:endParaRPr lang="zh-CN" altLang="en-US" sz="1050" dirty="0">
              <a:solidFill>
                <a:srgbClr val="3B3838"/>
              </a:solidFill>
            </a:endParaRPr>
          </a:p>
        </p:txBody>
      </p:sp>
      <p:sp>
        <p:nvSpPr>
          <p:cNvPr id="32" name="文本框 31">
            <a:extLst>
              <a:ext uri="{FF2B5EF4-FFF2-40B4-BE49-F238E27FC236}">
                <a16:creationId xmlns:a16="http://schemas.microsoft.com/office/drawing/2014/main" id="{3269F166-A48E-4900-B25D-9401E15F7DA6}"/>
              </a:ext>
            </a:extLst>
          </p:cNvPr>
          <p:cNvSpPr txBox="1"/>
          <p:nvPr/>
        </p:nvSpPr>
        <p:spPr>
          <a:xfrm>
            <a:off x="10220780" y="4232501"/>
            <a:ext cx="1704871" cy="246221"/>
          </a:xfrm>
          <a:prstGeom prst="rect">
            <a:avLst/>
          </a:prstGeom>
          <a:noFill/>
        </p:spPr>
        <p:txBody>
          <a:bodyPr wrap="square">
            <a:spAutoFit/>
          </a:bodyPr>
          <a:lstStyle/>
          <a:p>
            <a:r>
              <a:rPr lang="zh-CN" altLang="en-US" sz="1000" dirty="0">
                <a:solidFill>
                  <a:srgbClr val="3B3838"/>
                </a:solidFill>
                <a:latin typeface="微软雅黑" panose="020B0503020204020204" pitchFamily="34" charset="-122"/>
                <a:ea typeface="微软雅黑" panose="020B0503020204020204" pitchFamily="34" charset="-122"/>
              </a:rPr>
              <a:t>伏立康唑</a:t>
            </a:r>
            <a:endParaRPr lang="zh-CN" altLang="en-US" sz="1000" dirty="0">
              <a:solidFill>
                <a:srgbClr val="3B3838"/>
              </a:solidFill>
            </a:endParaRPr>
          </a:p>
        </p:txBody>
      </p:sp>
      <p:sp>
        <p:nvSpPr>
          <p:cNvPr id="33" name="文本框 32">
            <a:extLst>
              <a:ext uri="{FF2B5EF4-FFF2-40B4-BE49-F238E27FC236}">
                <a16:creationId xmlns:a16="http://schemas.microsoft.com/office/drawing/2014/main" id="{4165F955-7336-4DDE-A937-0EC8CE425CEF}"/>
              </a:ext>
            </a:extLst>
          </p:cNvPr>
          <p:cNvSpPr txBox="1"/>
          <p:nvPr/>
        </p:nvSpPr>
        <p:spPr>
          <a:xfrm>
            <a:off x="10907437" y="3590316"/>
            <a:ext cx="1704871" cy="246221"/>
          </a:xfrm>
          <a:prstGeom prst="rect">
            <a:avLst/>
          </a:prstGeom>
          <a:noFill/>
        </p:spPr>
        <p:txBody>
          <a:bodyPr wrap="square">
            <a:spAutoFit/>
          </a:bodyPr>
          <a:lstStyle/>
          <a:p>
            <a:r>
              <a:rPr lang="zh-CN" altLang="en-US" sz="1000" dirty="0">
                <a:solidFill>
                  <a:srgbClr val="3B3838"/>
                </a:solidFill>
                <a:latin typeface="微软雅黑" panose="020B0503020204020204" pitchFamily="34" charset="-122"/>
                <a:ea typeface="微软雅黑" panose="020B0503020204020204" pitchFamily="34" charset="-122"/>
              </a:rPr>
              <a:t>两性霉素</a:t>
            </a:r>
            <a:r>
              <a:rPr lang="en-US" altLang="zh-CN" sz="1000" dirty="0">
                <a:solidFill>
                  <a:srgbClr val="3B3838"/>
                </a:solidFill>
                <a:latin typeface="微软雅黑" panose="020B0503020204020204" pitchFamily="34" charset="-122"/>
                <a:ea typeface="微软雅黑" panose="020B0503020204020204" pitchFamily="34" charset="-122"/>
              </a:rPr>
              <a:t>B</a:t>
            </a:r>
            <a:endParaRPr lang="zh-CN" altLang="en-US" sz="1000" dirty="0">
              <a:solidFill>
                <a:srgbClr val="3B3838"/>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E70EC16D-DAD0-46EA-841E-45B44458E48C}"/>
              </a:ext>
            </a:extLst>
          </p:cNvPr>
          <p:cNvSpPr txBox="1"/>
          <p:nvPr/>
        </p:nvSpPr>
        <p:spPr>
          <a:xfrm>
            <a:off x="7946343" y="3548070"/>
            <a:ext cx="3639207" cy="392415"/>
          </a:xfrm>
          <a:prstGeom prst="rect">
            <a:avLst/>
          </a:prstGeom>
          <a:solidFill>
            <a:schemeClr val="bg1"/>
          </a:solidFill>
        </p:spPr>
        <p:txBody>
          <a:bodyPr wrap="square">
            <a:spAutoFit/>
          </a:bodyPr>
          <a:lstStyle/>
          <a:p>
            <a:pPr algn="ctr"/>
            <a:r>
              <a:rPr lang="zh-CN" altLang="en-US" sz="1050" dirty="0">
                <a:latin typeface="微软雅黑" panose="020B0503020204020204" pitchFamily="34" charset="-122"/>
                <a:ea typeface="微软雅黑" panose="020B0503020204020204" pitchFamily="34" charset="-122"/>
              </a:rPr>
              <a:t>不同亚组患者</a:t>
            </a:r>
            <a:r>
              <a:rPr lang="en-US" altLang="zh-CN" sz="1050" dirty="0">
                <a:latin typeface="NewUnivers-Medium"/>
              </a:rPr>
              <a:t>mITT</a:t>
            </a:r>
            <a:r>
              <a:rPr lang="zh-CN" altLang="en-US" sz="1050" dirty="0">
                <a:latin typeface="微软雅黑" panose="020B0503020204020204" pitchFamily="34" charset="-122"/>
                <a:ea typeface="微软雅黑" panose="020B0503020204020204" pitchFamily="34" charset="-122"/>
              </a:rPr>
              <a:t>人群治疗反应率</a:t>
            </a:r>
            <a:endParaRPr lang="en-US" altLang="zh-CN" sz="1050" b="0" i="0" u="none" strike="noStrike" baseline="0" dirty="0">
              <a:latin typeface="微软雅黑" panose="020B0503020204020204" pitchFamily="34" charset="-122"/>
              <a:ea typeface="微软雅黑" panose="020B0503020204020204" pitchFamily="34" charset="-122"/>
            </a:endParaRPr>
          </a:p>
          <a:p>
            <a:pPr algn="ctr"/>
            <a:r>
              <a:rPr lang="en-US" altLang="zh-CN" sz="900" b="0" i="0" u="none" strike="noStrike" baseline="0" dirty="0">
                <a:latin typeface="NewUnivers-Medium"/>
              </a:rPr>
              <a:t>Response Rates in the Modified Intention-to-Treat Population</a:t>
            </a:r>
            <a:endParaRPr lang="zh-CN" altLang="en-US" sz="2000" dirty="0"/>
          </a:p>
        </p:txBody>
      </p:sp>
      <p:sp>
        <p:nvSpPr>
          <p:cNvPr id="34" name="矩形 33">
            <a:extLst>
              <a:ext uri="{FF2B5EF4-FFF2-40B4-BE49-F238E27FC236}">
                <a16:creationId xmlns:a16="http://schemas.microsoft.com/office/drawing/2014/main" id="{D22FAC31-C5E8-4882-A70D-4DE9C636D47B}"/>
              </a:ext>
            </a:extLst>
          </p:cNvPr>
          <p:cNvSpPr/>
          <p:nvPr/>
        </p:nvSpPr>
        <p:spPr>
          <a:xfrm>
            <a:off x="7848921" y="2041258"/>
            <a:ext cx="4012328" cy="4450179"/>
          </a:xfrm>
          <a:prstGeom prst="rect">
            <a:avLst/>
          </a:prstGeom>
          <a:no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a:extLst>
              <a:ext uri="{FF2B5EF4-FFF2-40B4-BE49-F238E27FC236}">
                <a16:creationId xmlns:a16="http://schemas.microsoft.com/office/drawing/2014/main" id="{4F846D94-E381-4CE5-981F-FB4248B3939C}"/>
              </a:ext>
            </a:extLst>
          </p:cNvPr>
          <p:cNvSpPr txBox="1"/>
          <p:nvPr/>
        </p:nvSpPr>
        <p:spPr>
          <a:xfrm>
            <a:off x="10422283" y="4691156"/>
            <a:ext cx="505610" cy="246221"/>
          </a:xfrm>
          <a:prstGeom prst="rect">
            <a:avLst/>
          </a:prstGeom>
          <a:solidFill>
            <a:schemeClr val="bg1"/>
          </a:solidFill>
        </p:spPr>
        <p:txBody>
          <a:bodyPr wrap="square" rtlCol="0">
            <a:spAutoFit/>
          </a:bodyPr>
          <a:lstStyle/>
          <a:p>
            <a:pPr algn="l"/>
            <a:r>
              <a:rPr lang="en-US" altLang="zh-CN" sz="1000" b="1" dirty="0">
                <a:solidFill>
                  <a:schemeClr val="accent2"/>
                </a:solidFill>
                <a:latin typeface="微软雅黑" panose="020B0503020204020204" pitchFamily="34" charset="-122"/>
                <a:ea typeface="微软雅黑" panose="020B0503020204020204" pitchFamily="34" charset="-122"/>
              </a:rPr>
              <a:t>54.3</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F2F5548B-9998-4FA9-993D-1A67C3F9E902}"/>
              </a:ext>
            </a:extLst>
          </p:cNvPr>
          <p:cNvSpPr txBox="1"/>
          <p:nvPr/>
        </p:nvSpPr>
        <p:spPr>
          <a:xfrm>
            <a:off x="11032020" y="4691156"/>
            <a:ext cx="505610" cy="246221"/>
          </a:xfrm>
          <a:prstGeom prst="rect">
            <a:avLst/>
          </a:prstGeom>
          <a:solidFill>
            <a:schemeClr val="bg1"/>
          </a:solidFill>
        </p:spPr>
        <p:txBody>
          <a:bodyPr wrap="square" rtlCol="0">
            <a:spAutoFit/>
          </a:bodyPr>
          <a:lstStyle/>
          <a:p>
            <a:pPr algn="l"/>
            <a:r>
              <a:rPr lang="en-US" altLang="zh-CN" sz="1000" b="1" dirty="0">
                <a:solidFill>
                  <a:schemeClr val="accent2"/>
                </a:solidFill>
                <a:latin typeface="微软雅黑" panose="020B0503020204020204" pitchFamily="34" charset="-122"/>
                <a:ea typeface="微软雅黑" panose="020B0503020204020204" pitchFamily="34" charset="-122"/>
              </a:rPr>
              <a:t>31.5</a:t>
            </a:r>
            <a:endParaRPr lang="zh-CN" altLang="en-US" sz="1000" b="1" dirty="0">
              <a:solidFill>
                <a:schemeClr val="accent2"/>
              </a:solidFill>
              <a:latin typeface="微软雅黑" panose="020B0503020204020204" pitchFamily="34" charset="-122"/>
              <a:ea typeface="微软雅黑" panose="020B0503020204020204" pitchFamily="34" charset="-122"/>
            </a:endParaRPr>
          </a:p>
        </p:txBody>
      </p:sp>
      <p:cxnSp>
        <p:nvCxnSpPr>
          <p:cNvPr id="39" name="直接连接符 38">
            <a:extLst>
              <a:ext uri="{FF2B5EF4-FFF2-40B4-BE49-F238E27FC236}">
                <a16:creationId xmlns:a16="http://schemas.microsoft.com/office/drawing/2014/main" id="{9DBAEF05-6287-4BFA-AEFC-6DEA2DC027AD}"/>
              </a:ext>
            </a:extLst>
          </p:cNvPr>
          <p:cNvCxnSpPr/>
          <p:nvPr/>
        </p:nvCxnSpPr>
        <p:spPr>
          <a:xfrm>
            <a:off x="8020678" y="4037482"/>
            <a:ext cx="3516952" cy="0"/>
          </a:xfrm>
          <a:prstGeom prst="line">
            <a:avLst/>
          </a:prstGeom>
          <a:ln/>
        </p:spPr>
        <p:style>
          <a:lnRef idx="1">
            <a:schemeClr val="dk1"/>
          </a:lnRef>
          <a:fillRef idx="0">
            <a:schemeClr val="dk1"/>
          </a:fillRef>
          <a:effectRef idx="0">
            <a:schemeClr val="dk1"/>
          </a:effectRef>
          <a:fontRef idx="minor">
            <a:schemeClr val="tx1"/>
          </a:fontRef>
        </p:style>
      </p:cxnSp>
      <p:cxnSp>
        <p:nvCxnSpPr>
          <p:cNvPr id="41" name="直接连接符 40">
            <a:extLst>
              <a:ext uri="{FF2B5EF4-FFF2-40B4-BE49-F238E27FC236}">
                <a16:creationId xmlns:a16="http://schemas.microsoft.com/office/drawing/2014/main" id="{19D5A0E8-5A98-418A-A086-55449F352481}"/>
              </a:ext>
            </a:extLst>
          </p:cNvPr>
          <p:cNvCxnSpPr>
            <a:cxnSpLocks/>
          </p:cNvCxnSpPr>
          <p:nvPr/>
        </p:nvCxnSpPr>
        <p:spPr>
          <a:xfrm>
            <a:off x="8996038" y="4802957"/>
            <a:ext cx="814936"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3" name="直接连接符 42">
            <a:extLst>
              <a:ext uri="{FF2B5EF4-FFF2-40B4-BE49-F238E27FC236}">
                <a16:creationId xmlns:a16="http://schemas.microsoft.com/office/drawing/2014/main" id="{A8FCB19A-6EC3-4E48-B078-6911A9B2B855}"/>
              </a:ext>
            </a:extLst>
          </p:cNvPr>
          <p:cNvCxnSpPr>
            <a:cxnSpLocks/>
          </p:cNvCxnSpPr>
          <p:nvPr/>
        </p:nvCxnSpPr>
        <p:spPr>
          <a:xfrm flipV="1">
            <a:off x="8989718" y="4731963"/>
            <a:ext cx="0" cy="15240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45" name="直接连接符 44">
            <a:extLst>
              <a:ext uri="{FF2B5EF4-FFF2-40B4-BE49-F238E27FC236}">
                <a16:creationId xmlns:a16="http://schemas.microsoft.com/office/drawing/2014/main" id="{19E031E9-1AAD-423F-825A-89921CE24DBD}"/>
              </a:ext>
            </a:extLst>
          </p:cNvPr>
          <p:cNvCxnSpPr>
            <a:cxnSpLocks/>
          </p:cNvCxnSpPr>
          <p:nvPr/>
        </p:nvCxnSpPr>
        <p:spPr>
          <a:xfrm flipV="1">
            <a:off x="9810974" y="4731963"/>
            <a:ext cx="0" cy="15240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44" name="菱形 43">
            <a:extLst>
              <a:ext uri="{FF2B5EF4-FFF2-40B4-BE49-F238E27FC236}">
                <a16:creationId xmlns:a16="http://schemas.microsoft.com/office/drawing/2014/main" id="{42E1D51D-24EC-4EF1-8CC2-8EBF2150FF5D}"/>
              </a:ext>
            </a:extLst>
          </p:cNvPr>
          <p:cNvSpPr/>
          <p:nvPr/>
        </p:nvSpPr>
        <p:spPr>
          <a:xfrm>
            <a:off x="9373069" y="4731963"/>
            <a:ext cx="96882" cy="152393"/>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AC7AB885-768A-41C5-99D3-4393F0667354}"/>
              </a:ext>
            </a:extLst>
          </p:cNvPr>
          <p:cNvSpPr txBox="1"/>
          <p:nvPr/>
        </p:nvSpPr>
        <p:spPr>
          <a:xfrm>
            <a:off x="599683" y="4694139"/>
            <a:ext cx="2553909" cy="1477328"/>
          </a:xfrm>
          <a:prstGeom prst="rect">
            <a:avLst/>
          </a:prstGeom>
          <a:solidFill>
            <a:schemeClr val="bg1"/>
          </a:solidFill>
        </p:spPr>
        <p:txBody>
          <a:bodyPr wrap="square">
            <a:spAutoFit/>
          </a:bodyPr>
          <a:lstStyle/>
          <a:p>
            <a:r>
              <a:rPr lang="en-US" altLang="zh-CN" sz="1000" dirty="0">
                <a:solidFill>
                  <a:prstClr val="black"/>
                </a:solidFill>
                <a:latin typeface="微软雅黑" panose="020B0503020204020204" pitchFamily="34" charset="-122"/>
                <a:ea typeface="微软雅黑" panose="020B0503020204020204" pitchFamily="34" charset="-122"/>
              </a:rPr>
              <a:t>2002</a:t>
            </a:r>
            <a:r>
              <a:rPr lang="zh-CN" altLang="en-US" sz="1000" dirty="0">
                <a:solidFill>
                  <a:prstClr val="black"/>
                </a:solidFill>
                <a:latin typeface="微软雅黑" panose="020B0503020204020204" pitchFamily="34" charset="-122"/>
                <a:ea typeface="微软雅黑" panose="020B0503020204020204" pitchFamily="34" charset="-122"/>
              </a:rPr>
              <a:t>年</a:t>
            </a:r>
            <a:r>
              <a:rPr lang="en-CA" altLang="zh-CN" sz="1000" dirty="0">
                <a:solidFill>
                  <a:prstClr val="black"/>
                </a:solidFill>
                <a:latin typeface="微软雅黑" panose="020B0503020204020204" pitchFamily="34" charset="-122"/>
                <a:ea typeface="微软雅黑" panose="020B0503020204020204" pitchFamily="34" charset="-122"/>
              </a:rPr>
              <a:t>Raoul </a:t>
            </a:r>
            <a:r>
              <a:rPr lang="en-CA" altLang="zh-CN" sz="1000" dirty="0" err="1">
                <a:solidFill>
                  <a:prstClr val="black"/>
                </a:solidFill>
                <a:latin typeface="微软雅黑" panose="020B0503020204020204" pitchFamily="34" charset="-122"/>
                <a:ea typeface="微软雅黑" panose="020B0503020204020204" pitchFamily="34" charset="-122"/>
              </a:rPr>
              <a:t>Herbrecht</a:t>
            </a:r>
            <a:r>
              <a:rPr lang="en-CA" altLang="zh-CN" sz="1000" dirty="0">
                <a:solidFill>
                  <a:prstClr val="black"/>
                </a:solidFill>
                <a:latin typeface="微软雅黑" panose="020B0503020204020204" pitchFamily="34" charset="-122"/>
                <a:ea typeface="微软雅黑" panose="020B0503020204020204" pitchFamily="34" charset="-122"/>
              </a:rPr>
              <a:t> </a:t>
            </a:r>
            <a:r>
              <a:rPr lang="zh-CN" altLang="en-US" sz="1000" dirty="0">
                <a:solidFill>
                  <a:prstClr val="black"/>
                </a:solidFill>
                <a:latin typeface="微软雅黑" panose="020B0503020204020204" pitchFamily="34" charset="-122"/>
                <a:ea typeface="微软雅黑" panose="020B0503020204020204" pitchFamily="34" charset="-122"/>
              </a:rPr>
              <a:t>等人</a:t>
            </a:r>
            <a:r>
              <a:rPr lang="en-US" altLang="zh-CN" sz="1000" baseline="30000" dirty="0">
                <a:solidFill>
                  <a:prstClr val="black"/>
                </a:solidFill>
                <a:latin typeface="微软雅黑" panose="020B0503020204020204" pitchFamily="34" charset="-122"/>
                <a:ea typeface="微软雅黑" panose="020B0503020204020204" pitchFamily="34" charset="-122"/>
              </a:rPr>
              <a:t>30</a:t>
            </a:r>
            <a:r>
              <a:rPr lang="zh-CN" altLang="en-US" sz="1000" dirty="0">
                <a:solidFill>
                  <a:prstClr val="black"/>
                </a:solidFill>
                <a:latin typeface="微软雅黑" panose="020B0503020204020204" pitchFamily="34" charset="-122"/>
                <a:ea typeface="微软雅黑" panose="020B0503020204020204" pitchFamily="34" charset="-122"/>
              </a:rPr>
              <a:t>在新英格兰杂医学期刊上发表了一项具有里程碑意义的研究。该项全球多中心，随机，揭盲，对照研究比较了伏立康唑</a:t>
            </a:r>
            <a:r>
              <a:rPr lang="en-US" altLang="zh-CN" sz="1000" dirty="0">
                <a:solidFill>
                  <a:prstClr val="black"/>
                </a:solidFill>
                <a:latin typeface="微软雅黑" panose="020B0503020204020204" pitchFamily="34" charset="-122"/>
                <a:ea typeface="微软雅黑" panose="020B0503020204020204" pitchFamily="34" charset="-122"/>
              </a:rPr>
              <a:t>vs</a:t>
            </a:r>
            <a:r>
              <a:rPr lang="zh-CN" altLang="en-US" sz="1000" dirty="0">
                <a:solidFill>
                  <a:prstClr val="black"/>
                </a:solidFill>
                <a:latin typeface="微软雅黑" panose="020B0503020204020204" pitchFamily="34" charset="-122"/>
                <a:ea typeface="微软雅黑" panose="020B0503020204020204" pitchFamily="34" charset="-122"/>
              </a:rPr>
              <a:t>两性霉素</a:t>
            </a:r>
            <a:r>
              <a:rPr lang="en-US" altLang="zh-CN" sz="1000" dirty="0">
                <a:solidFill>
                  <a:prstClr val="black"/>
                </a:solidFill>
                <a:latin typeface="微软雅黑" panose="020B0503020204020204" pitchFamily="34" charset="-122"/>
                <a:ea typeface="微软雅黑" panose="020B0503020204020204" pitchFamily="34" charset="-122"/>
              </a:rPr>
              <a:t>B</a:t>
            </a:r>
            <a:r>
              <a:rPr lang="zh-CN" altLang="en-US" sz="1000" dirty="0">
                <a:solidFill>
                  <a:prstClr val="black"/>
                </a:solidFill>
                <a:latin typeface="微软雅黑" panose="020B0503020204020204" pitchFamily="34" charset="-122"/>
                <a:ea typeface="微软雅黑" panose="020B0503020204020204" pitchFamily="34" charset="-122"/>
              </a:rPr>
              <a:t>初始治疗侵袭性曲霉病的临床疗效和安全性。伏立康唑组和两性霉素</a:t>
            </a:r>
            <a:r>
              <a:rPr lang="en-US" altLang="zh-CN" sz="1000" dirty="0">
                <a:solidFill>
                  <a:prstClr val="black"/>
                </a:solidFill>
                <a:latin typeface="微软雅黑" panose="020B0503020204020204" pitchFamily="34" charset="-122"/>
                <a:ea typeface="微软雅黑" panose="020B0503020204020204" pitchFamily="34" charset="-122"/>
              </a:rPr>
              <a:t>B</a:t>
            </a:r>
            <a:r>
              <a:rPr lang="zh-CN" altLang="en-US" sz="1000" dirty="0">
                <a:solidFill>
                  <a:prstClr val="black"/>
                </a:solidFill>
                <a:latin typeface="微软雅黑" panose="020B0503020204020204" pitchFamily="34" charset="-122"/>
                <a:ea typeface="微软雅黑" panose="020B0503020204020204" pitchFamily="34" charset="-122"/>
              </a:rPr>
              <a:t>组分别纳入了</a:t>
            </a:r>
            <a:r>
              <a:rPr lang="en-US" altLang="zh-CN" sz="1000" dirty="0">
                <a:solidFill>
                  <a:prstClr val="black"/>
                </a:solidFill>
                <a:latin typeface="微软雅黑" panose="020B0503020204020204" pitchFamily="34" charset="-122"/>
                <a:ea typeface="微软雅黑" panose="020B0503020204020204" pitchFamily="34" charset="-122"/>
              </a:rPr>
              <a:t>144</a:t>
            </a:r>
            <a:r>
              <a:rPr lang="zh-CN" altLang="en-US" sz="1000" dirty="0">
                <a:solidFill>
                  <a:prstClr val="black"/>
                </a:solidFill>
                <a:latin typeface="微软雅黑" panose="020B0503020204020204" pitchFamily="34" charset="-122"/>
                <a:ea typeface="微软雅黑" panose="020B0503020204020204" pitchFamily="34" charset="-122"/>
              </a:rPr>
              <a:t>位和</a:t>
            </a:r>
            <a:r>
              <a:rPr lang="en-US" altLang="zh-CN" sz="1000" dirty="0">
                <a:solidFill>
                  <a:prstClr val="black"/>
                </a:solidFill>
                <a:latin typeface="微软雅黑" panose="020B0503020204020204" pitchFamily="34" charset="-122"/>
                <a:ea typeface="微软雅黑" panose="020B0503020204020204" pitchFamily="34" charset="-122"/>
              </a:rPr>
              <a:t>133</a:t>
            </a:r>
            <a:r>
              <a:rPr lang="zh-CN" altLang="en-US" sz="1000" dirty="0">
                <a:solidFill>
                  <a:prstClr val="black"/>
                </a:solidFill>
                <a:latin typeface="微软雅黑" panose="020B0503020204020204" pitchFamily="34" charset="-122"/>
                <a:ea typeface="微软雅黑" panose="020B0503020204020204" pitchFamily="34" charset="-122"/>
              </a:rPr>
              <a:t>位确诊或临床诊断为侵袭性曲霉病患者。主要治疗终点为侵袭性曲霉病患者</a:t>
            </a:r>
            <a:r>
              <a:rPr lang="en-US" altLang="zh-CN" sz="1000" dirty="0">
                <a:solidFill>
                  <a:prstClr val="black"/>
                </a:solidFill>
                <a:latin typeface="微软雅黑" panose="020B0503020204020204" pitchFamily="34" charset="-122"/>
                <a:ea typeface="微软雅黑" panose="020B0503020204020204" pitchFamily="34" charset="-122"/>
              </a:rPr>
              <a:t>12</a:t>
            </a:r>
            <a:r>
              <a:rPr lang="zh-CN" altLang="en-US" sz="1000" dirty="0">
                <a:solidFill>
                  <a:prstClr val="black"/>
                </a:solidFill>
                <a:latin typeface="微软雅黑" panose="020B0503020204020204" pitchFamily="34" charset="-122"/>
                <a:ea typeface="微软雅黑" panose="020B0503020204020204" pitchFamily="34" charset="-122"/>
              </a:rPr>
              <a:t>周治疗成功率，</a:t>
            </a:r>
            <a:endParaRPr lang="zh-CN" altLang="en-US" sz="1000" dirty="0"/>
          </a:p>
        </p:txBody>
      </p:sp>
      <p:cxnSp>
        <p:nvCxnSpPr>
          <p:cNvPr id="40" name="直接连接符 39">
            <a:extLst>
              <a:ext uri="{FF2B5EF4-FFF2-40B4-BE49-F238E27FC236}">
                <a16:creationId xmlns:a16="http://schemas.microsoft.com/office/drawing/2014/main" id="{FCF10CDF-747E-4016-BA6A-F3F84BFCBAA8}"/>
              </a:ext>
            </a:extLst>
          </p:cNvPr>
          <p:cNvCxnSpPr/>
          <p:nvPr/>
        </p:nvCxnSpPr>
        <p:spPr>
          <a:xfrm>
            <a:off x="3288551" y="2064385"/>
            <a:ext cx="0" cy="415485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25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对象 8">
            <a:extLst>
              <a:ext uri="{FF2B5EF4-FFF2-40B4-BE49-F238E27FC236}">
                <a16:creationId xmlns:a16="http://schemas.microsoft.com/office/drawing/2014/main" id="{A64FEB60-F854-41E1-B6E2-944B29A69A77}"/>
              </a:ext>
            </a:extLst>
          </p:cNvPr>
          <p:cNvGraphicFramePr>
            <a:graphicFrameLocks noChangeAspect="1"/>
          </p:cNvGraphicFramePr>
          <p:nvPr>
            <p:extLst>
              <p:ext uri="{D42A27DB-BD31-4B8C-83A1-F6EECF244321}">
                <p14:modId xmlns:p14="http://schemas.microsoft.com/office/powerpoint/2010/main" val="4096690074"/>
              </p:ext>
            </p:extLst>
          </p:nvPr>
        </p:nvGraphicFramePr>
        <p:xfrm>
          <a:off x="506567" y="2566068"/>
          <a:ext cx="6344088" cy="3725207"/>
        </p:xfrm>
        <a:graphic>
          <a:graphicData uri="http://schemas.openxmlformats.org/presentationml/2006/ole">
            <mc:AlternateContent xmlns:mc="http://schemas.openxmlformats.org/markup-compatibility/2006">
              <mc:Choice xmlns:v="urn:schemas-microsoft-com:vml" Requires="v">
                <p:oleObj spid="_x0000_s11279" name="BMP 图像" r:id="rId4" imgW="6991200" imgH="4105440" progId="Paint.Picture">
                  <p:embed/>
                </p:oleObj>
              </mc:Choice>
              <mc:Fallback>
                <p:oleObj name="BMP 图像" r:id="rId4" imgW="6991200" imgH="4105440" progId="Paint.Picture">
                  <p:embed/>
                  <p:pic>
                    <p:nvPicPr>
                      <p:cNvPr id="9" name="对象 8">
                        <a:extLst>
                          <a:ext uri="{FF2B5EF4-FFF2-40B4-BE49-F238E27FC236}">
                            <a16:creationId xmlns:a16="http://schemas.microsoft.com/office/drawing/2014/main" id="{A64FEB60-F854-41E1-B6E2-944B29A69A77}"/>
                          </a:ext>
                        </a:extLst>
                      </p:cNvPr>
                      <p:cNvPicPr/>
                      <p:nvPr/>
                    </p:nvPicPr>
                    <p:blipFill>
                      <a:blip r:embed="rId5"/>
                      <a:stretch>
                        <a:fillRect/>
                      </a:stretch>
                    </p:blipFill>
                    <p:spPr>
                      <a:xfrm>
                        <a:off x="506567" y="2566068"/>
                        <a:ext cx="6344088" cy="3725207"/>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08FA8570-483C-4915-AAEA-C4546AAD0575}"/>
              </a:ext>
            </a:extLst>
          </p:cNvPr>
          <p:cNvSpPr txBox="1"/>
          <p:nvPr/>
        </p:nvSpPr>
        <p:spPr>
          <a:xfrm>
            <a:off x="1252778" y="292489"/>
            <a:ext cx="7688323" cy="461665"/>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否包含伏立康唑</a:t>
            </a:r>
            <a:r>
              <a:rPr lang="zh-CN" altLang="en-US" sz="2000" b="1" dirty="0">
                <a:latin typeface="微软雅黑" panose="020B0503020204020204" pitchFamily="34" charset="-122"/>
                <a:ea typeface="微软雅黑" panose="020B0503020204020204" pitchFamily="34" charset="-122"/>
              </a:rPr>
              <a:t>”是影响</a:t>
            </a:r>
            <a:r>
              <a:rPr lang="en-US" altLang="zh-CN" sz="2000" b="1" dirty="0">
                <a:latin typeface="微软雅黑" panose="020B0503020204020204" pitchFamily="34" charset="-122"/>
                <a:ea typeface="微软雅黑" panose="020B0503020204020204" pitchFamily="34" charset="-122"/>
              </a:rPr>
              <a:t>IA</a:t>
            </a:r>
            <a:r>
              <a:rPr lang="zh-CN" altLang="en-US" sz="2000" b="1" dirty="0">
                <a:latin typeface="微软雅黑" panose="020B0503020204020204" pitchFamily="34" charset="-122"/>
                <a:ea typeface="微软雅黑" panose="020B0503020204020204" pitchFamily="34" charset="-122"/>
              </a:rPr>
              <a:t>患者生存率的独立影响因素</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449529" y="6310589"/>
            <a:ext cx="3229082" cy="338554"/>
          </a:xfrm>
          <a:prstGeom prst="rect">
            <a:avLst/>
          </a:prstGeom>
          <a:noFill/>
        </p:spPr>
        <p:txBody>
          <a:bodyPr wrap="square">
            <a:spAutoFit/>
          </a:bodyPr>
          <a:lstStyle/>
          <a:p>
            <a:r>
              <a:rPr lang="en-US" altLang="zh-CN" sz="800" dirty="0"/>
              <a:t>31. O </a:t>
            </a:r>
            <a:r>
              <a:rPr lang="en-US" altLang="zh-CN" sz="800" dirty="0" err="1"/>
              <a:t>Lortholary</a:t>
            </a:r>
            <a:r>
              <a:rPr lang="en-US" altLang="zh-CN" sz="800" dirty="0"/>
              <a:t> et al. Clin </a:t>
            </a:r>
            <a:r>
              <a:rPr lang="en-US" altLang="zh-CN" sz="800" dirty="0" err="1"/>
              <a:t>Microbiol</a:t>
            </a:r>
            <a:r>
              <a:rPr lang="en-US" altLang="zh-CN" sz="800" dirty="0"/>
              <a:t> Infect. 2011 Dec;17(12):1882-9.</a:t>
            </a:r>
          </a:p>
          <a:p>
            <a:endParaRPr lang="fr-FR" altLang="zh-CN" sz="800" dirty="0"/>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6">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5" name="文本框 4">
            <a:extLst>
              <a:ext uri="{FF2B5EF4-FFF2-40B4-BE49-F238E27FC236}">
                <a16:creationId xmlns:a16="http://schemas.microsoft.com/office/drawing/2014/main" id="{0756CEF3-AB3C-4AC0-BAD0-8A0D292E919D}"/>
              </a:ext>
            </a:extLst>
          </p:cNvPr>
          <p:cNvSpPr txBox="1"/>
          <p:nvPr/>
        </p:nvSpPr>
        <p:spPr>
          <a:xfrm>
            <a:off x="506567" y="1049264"/>
            <a:ext cx="10945729" cy="1600438"/>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一项多中心回顾性研究</a:t>
            </a:r>
            <a:r>
              <a:rPr lang="en-US" altLang="zh-CN" sz="1200" baseline="30000" dirty="0">
                <a:latin typeface="微软雅黑" panose="020B0503020204020204" pitchFamily="34" charset="-122"/>
                <a:ea typeface="微软雅黑" panose="020B0503020204020204" pitchFamily="34" charset="-122"/>
              </a:rPr>
              <a:t>31</a:t>
            </a:r>
            <a:r>
              <a:rPr lang="zh-CN" altLang="en-US" sz="1200" dirty="0">
                <a:latin typeface="微软雅黑" panose="020B0503020204020204" pitchFamily="34" charset="-122"/>
                <a:ea typeface="微软雅黑" panose="020B0503020204020204" pitchFamily="34" charset="-122"/>
              </a:rPr>
              <a:t>进一步验证了伏立康唑在</a:t>
            </a:r>
            <a:r>
              <a:rPr lang="en-US" altLang="zh-CN" sz="1200" dirty="0">
                <a:latin typeface="微软雅黑" panose="020B0503020204020204" pitchFamily="34" charset="-122"/>
                <a:ea typeface="微软雅黑" panose="020B0503020204020204" pitchFamily="34" charset="-122"/>
              </a:rPr>
              <a:t>IA</a:t>
            </a:r>
            <a:r>
              <a:rPr lang="zh-CN" altLang="en-US" sz="1200" dirty="0">
                <a:latin typeface="微软雅黑" panose="020B0503020204020204" pitchFamily="34" charset="-122"/>
                <a:ea typeface="微软雅黑" panose="020B0503020204020204" pitchFamily="34" charset="-122"/>
              </a:rPr>
              <a:t>治疗中的重要性。该研究纳入了</a:t>
            </a:r>
            <a:r>
              <a:rPr lang="en-US" altLang="zh-CN" sz="1200" b="1" dirty="0">
                <a:latin typeface="微软雅黑" panose="020B0503020204020204" pitchFamily="34" charset="-122"/>
                <a:ea typeface="微软雅黑" panose="020B0503020204020204" pitchFamily="34" charset="-122"/>
              </a:rPr>
              <a:t>2005</a:t>
            </a:r>
            <a:r>
              <a:rPr lang="zh-CN" altLang="en-US" sz="1200" b="1" dirty="0">
                <a:latin typeface="微软雅黑" panose="020B0503020204020204" pitchFamily="34" charset="-122"/>
                <a:ea typeface="微软雅黑" panose="020B0503020204020204" pitchFamily="34" charset="-122"/>
              </a:rPr>
              <a:t>年</a:t>
            </a:r>
            <a:r>
              <a:rPr lang="en-US" altLang="zh-CN" sz="1200" b="1" dirty="0">
                <a:latin typeface="微软雅黑" panose="020B0503020204020204" pitchFamily="34" charset="-122"/>
                <a:ea typeface="微软雅黑" panose="020B0503020204020204" pitchFamily="34" charset="-122"/>
              </a:rPr>
              <a:t>-2007</a:t>
            </a:r>
            <a:r>
              <a:rPr lang="zh-CN" altLang="en-US" sz="1200" dirty="0">
                <a:latin typeface="微软雅黑" panose="020B0503020204020204" pitchFamily="34" charset="-122"/>
                <a:ea typeface="微软雅黑" panose="020B0503020204020204" pitchFamily="34" charset="-122"/>
              </a:rPr>
              <a:t>年</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家教学医院的</a:t>
            </a:r>
            <a:r>
              <a:rPr lang="en-US" altLang="zh-CN" sz="1200" dirty="0">
                <a:latin typeface="微软雅黑" panose="020B0503020204020204" pitchFamily="34" charset="-122"/>
                <a:ea typeface="微软雅黑" panose="020B0503020204020204" pitchFamily="34" charset="-122"/>
              </a:rPr>
              <a:t>424</a:t>
            </a:r>
            <a:r>
              <a:rPr lang="zh-CN" altLang="en-US" sz="1200" dirty="0">
                <a:latin typeface="微软雅黑" panose="020B0503020204020204" pitchFamily="34" charset="-122"/>
                <a:ea typeface="微软雅黑" panose="020B0503020204020204" pitchFamily="34" charset="-122"/>
              </a:rPr>
              <a:t>例侵袭性曲霉病患者，比较了不同因素对于患者（</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周）生存率的影响。如下图，患者获得</a:t>
            </a:r>
            <a:r>
              <a:rPr lang="en-US" altLang="zh-CN" sz="1200" dirty="0">
                <a:latin typeface="微软雅黑" panose="020B0503020204020204" pitchFamily="34" charset="-122"/>
                <a:ea typeface="微软雅黑" panose="020B0503020204020204" pitchFamily="34" charset="-122"/>
              </a:rPr>
              <a:t>IA</a:t>
            </a:r>
            <a:r>
              <a:rPr lang="zh-CN" altLang="en-US" sz="1200" dirty="0">
                <a:latin typeface="微软雅黑" panose="020B0503020204020204" pitchFamily="34" charset="-122"/>
                <a:ea typeface="微软雅黑" panose="020B0503020204020204" pitchFamily="34" charset="-122"/>
              </a:rPr>
              <a:t>诊断后不同治疗方案</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个月生存率</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时间曲线，是否包含伏立康唑的抗真菌治疗对患者的生存率带来了显著的影响。而是否伏立康唑单药治疗并未与联合治疗体现出明显的差异。</a:t>
            </a:r>
            <a:r>
              <a:rPr lang="zh-CN" altLang="en-US" sz="1200" b="1" dirty="0">
                <a:latin typeface="微软雅黑" panose="020B0503020204020204" pitchFamily="34" charset="-122"/>
                <a:ea typeface="微软雅黑" panose="020B0503020204020204" pitchFamily="34" charset="-122"/>
              </a:rPr>
              <a:t>在生存组和死亡组的死亡归因分析中显示，</a:t>
            </a:r>
            <a:r>
              <a:rPr lang="zh-CN" altLang="en-US" sz="1400" b="1" dirty="0">
                <a:latin typeface="微软雅黑" panose="020B0503020204020204" pitchFamily="34" charset="-122"/>
                <a:ea typeface="微软雅黑" panose="020B0503020204020204" pitchFamily="34" charset="-122"/>
              </a:rPr>
              <a:t>包含伏立康唑的初始抗真菌治疗是患者死亡的保护因素。</a:t>
            </a:r>
            <a:r>
              <a:rPr lang="en-US" altLang="zh-CN" sz="1400" b="1" dirty="0">
                <a:latin typeface="微软雅黑" panose="020B0503020204020204" pitchFamily="34" charset="-122"/>
                <a:ea typeface="微软雅黑" panose="020B0503020204020204" pitchFamily="34" charset="-122"/>
              </a:rPr>
              <a:t>OR= 0.53 (0.34–0.82),P=0.005</a:t>
            </a:r>
            <a:endParaRPr lang="en-US" altLang="zh-CN" sz="1200" b="1"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zh-CN" altLang="en-US" sz="2000" b="1" dirty="0"/>
          </a:p>
        </p:txBody>
      </p:sp>
      <p:sp>
        <p:nvSpPr>
          <p:cNvPr id="6" name="矩形 5">
            <a:extLst>
              <a:ext uri="{FF2B5EF4-FFF2-40B4-BE49-F238E27FC236}">
                <a16:creationId xmlns:a16="http://schemas.microsoft.com/office/drawing/2014/main" id="{755A4F8E-58A4-4724-9AA5-5C2B41FA6C6A}"/>
              </a:ext>
            </a:extLst>
          </p:cNvPr>
          <p:cNvSpPr/>
          <p:nvPr/>
        </p:nvSpPr>
        <p:spPr>
          <a:xfrm>
            <a:off x="1779373" y="4358849"/>
            <a:ext cx="3113903" cy="1074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A1D21B49-93A2-48EE-8BB7-F002C0BEDCE6}"/>
              </a:ext>
            </a:extLst>
          </p:cNvPr>
          <p:cNvSpPr txBox="1"/>
          <p:nvPr/>
        </p:nvSpPr>
        <p:spPr>
          <a:xfrm>
            <a:off x="7874079" y="3421623"/>
            <a:ext cx="2845144" cy="1292662"/>
          </a:xfrm>
          <a:prstGeom prst="rect">
            <a:avLst/>
          </a:prstGeom>
          <a:solidFill>
            <a:schemeClr val="bg1"/>
          </a:solidFill>
        </p:spPr>
        <p:txBody>
          <a:bodyPr wrap="square">
            <a:spAutoFit/>
          </a:bodyPr>
          <a:lstStyle/>
          <a:p>
            <a:r>
              <a:rPr lang="zh-CN" altLang="en-US" sz="1200" b="1" i="0" u="none" strike="noStrike" baseline="0" dirty="0">
                <a:latin typeface="微软雅黑" panose="020B0503020204020204" pitchFamily="34" charset="-122"/>
                <a:ea typeface="微软雅黑" panose="020B0503020204020204" pitchFamily="34" charset="-122"/>
              </a:rPr>
              <a:t>图：侵袭性曲霉病</a:t>
            </a:r>
            <a:r>
              <a:rPr lang="en-US" altLang="zh-CN" sz="1200" b="1" i="0" u="none" strike="noStrike" baseline="0" dirty="0">
                <a:latin typeface="微软雅黑" panose="020B0503020204020204" pitchFamily="34" charset="-122"/>
                <a:ea typeface="微软雅黑" panose="020B0503020204020204" pitchFamily="34" charset="-122"/>
              </a:rPr>
              <a:t>3</a:t>
            </a:r>
            <a:r>
              <a:rPr lang="zh-CN" altLang="en-US" sz="1200" b="1" i="0" u="none" strike="noStrike" baseline="0" dirty="0">
                <a:latin typeface="微软雅黑" panose="020B0503020204020204" pitchFamily="34" charset="-122"/>
                <a:ea typeface="微软雅黑" panose="020B0503020204020204" pitchFamily="34" charset="-122"/>
              </a:rPr>
              <a:t>个月生存率</a:t>
            </a:r>
            <a:r>
              <a:rPr lang="en-US" altLang="zh-CN" sz="1200" b="0" i="0" u="none" strike="noStrike" baseline="0" dirty="0">
                <a:latin typeface="微软雅黑" panose="020B0503020204020204" pitchFamily="34" charset="-122"/>
                <a:ea typeface="微软雅黑" panose="020B0503020204020204" pitchFamily="34" charset="-122"/>
              </a:rPr>
              <a:t>. </a:t>
            </a:r>
          </a:p>
          <a:p>
            <a:endParaRPr lang="en-US" altLang="zh-CN" sz="1100" dirty="0">
              <a:latin typeface="微软雅黑" panose="020B0503020204020204" pitchFamily="34" charset="-122"/>
              <a:ea typeface="微软雅黑" panose="020B0503020204020204" pitchFamily="34" charset="-122"/>
            </a:endParaRPr>
          </a:p>
          <a:p>
            <a:r>
              <a:rPr lang="en-US" altLang="zh-CN" sz="1100" b="0" i="0" u="none" strike="noStrike" baseline="0" dirty="0">
                <a:latin typeface="微软雅黑" panose="020B0503020204020204" pitchFamily="34" charset="-122"/>
                <a:ea typeface="微软雅黑" panose="020B0503020204020204" pitchFamily="34" charset="-122"/>
              </a:rPr>
              <a:t> </a:t>
            </a:r>
            <a:r>
              <a:rPr lang="zh-CN" altLang="en-US" sz="1100" b="0" i="0" u="none" strike="noStrike" baseline="0" dirty="0">
                <a:latin typeface="微软雅黑" panose="020B0503020204020204" pitchFamily="34" charset="-122"/>
                <a:ea typeface="微软雅黑" panose="020B0503020204020204" pitchFamily="34" charset="-122"/>
              </a:rPr>
              <a:t>点</a:t>
            </a:r>
            <a:r>
              <a:rPr lang="zh-CN" altLang="en-US" sz="1100" dirty="0">
                <a:latin typeface="微软雅黑" panose="020B0503020204020204" pitchFamily="34" charset="-122"/>
                <a:ea typeface="微软雅黑" panose="020B0503020204020204" pitchFamily="34" charset="-122"/>
              </a:rPr>
              <a:t>线为患者接受包含伏立康唑的联合治疗方案。实线表示伏立康唑单药治疗，虚线表示患者接受患者接受除伏立康唑意外其他抗真菌治疗药物治疗（其他治疗药物包括卡泊芬净和脂质体两性霉素</a:t>
            </a:r>
            <a:r>
              <a:rPr lang="en-US" altLang="zh-CN" sz="1100" dirty="0">
                <a:latin typeface="微软雅黑" panose="020B0503020204020204" pitchFamily="34" charset="-122"/>
                <a:ea typeface="微软雅黑" panose="020B0503020204020204" pitchFamily="34" charset="-122"/>
              </a:rPr>
              <a:t>B.</a:t>
            </a:r>
            <a:r>
              <a:rPr lang="zh-CN" altLang="en-US" sz="1100" dirty="0">
                <a:latin typeface="微软雅黑" panose="020B0503020204020204" pitchFamily="34" charset="-122"/>
                <a:ea typeface="微软雅黑" panose="020B0503020204020204" pitchFamily="34" charset="-122"/>
              </a:rPr>
              <a:t>）</a:t>
            </a:r>
          </a:p>
        </p:txBody>
      </p:sp>
      <p:sp>
        <p:nvSpPr>
          <p:cNvPr id="12" name="任意多边形: 形状 11">
            <a:extLst>
              <a:ext uri="{FF2B5EF4-FFF2-40B4-BE49-F238E27FC236}">
                <a16:creationId xmlns:a16="http://schemas.microsoft.com/office/drawing/2014/main" id="{358B7693-2703-4154-A56C-55BCD57E8D9F}"/>
              </a:ext>
            </a:extLst>
          </p:cNvPr>
          <p:cNvSpPr/>
          <p:nvPr/>
        </p:nvSpPr>
        <p:spPr>
          <a:xfrm>
            <a:off x="1391055" y="2978930"/>
            <a:ext cx="4406630" cy="885386"/>
          </a:xfrm>
          <a:custGeom>
            <a:avLst/>
            <a:gdLst>
              <a:gd name="connsiteX0" fmla="*/ 0 w 4406630"/>
              <a:gd name="connsiteY0" fmla="*/ 9896 h 885386"/>
              <a:gd name="connsiteX1" fmla="*/ 0 w 4406630"/>
              <a:gd name="connsiteY1" fmla="*/ 9896 h 885386"/>
              <a:gd name="connsiteX2" fmla="*/ 165371 w 4406630"/>
              <a:gd name="connsiteY2" fmla="*/ 169 h 885386"/>
              <a:gd name="connsiteX3" fmla="*/ 165371 w 4406630"/>
              <a:gd name="connsiteY3" fmla="*/ 169 h 885386"/>
              <a:gd name="connsiteX4" fmla="*/ 204281 w 4406630"/>
              <a:gd name="connsiteY4" fmla="*/ 58535 h 885386"/>
              <a:gd name="connsiteX5" fmla="*/ 340468 w 4406630"/>
              <a:gd name="connsiteY5" fmla="*/ 58535 h 885386"/>
              <a:gd name="connsiteX6" fmla="*/ 389107 w 4406630"/>
              <a:gd name="connsiteY6" fmla="*/ 136356 h 885386"/>
              <a:gd name="connsiteX7" fmla="*/ 496111 w 4406630"/>
              <a:gd name="connsiteY7" fmla="*/ 146084 h 885386"/>
              <a:gd name="connsiteX8" fmla="*/ 496111 w 4406630"/>
              <a:gd name="connsiteY8" fmla="*/ 204450 h 885386"/>
              <a:gd name="connsiteX9" fmla="*/ 661481 w 4406630"/>
              <a:gd name="connsiteY9" fmla="*/ 262816 h 885386"/>
              <a:gd name="connsiteX10" fmla="*/ 758758 w 4406630"/>
              <a:gd name="connsiteY10" fmla="*/ 272543 h 885386"/>
              <a:gd name="connsiteX11" fmla="*/ 758758 w 4406630"/>
              <a:gd name="connsiteY11" fmla="*/ 291999 h 885386"/>
              <a:gd name="connsiteX12" fmla="*/ 924128 w 4406630"/>
              <a:gd name="connsiteY12" fmla="*/ 291999 h 885386"/>
              <a:gd name="connsiteX13" fmla="*/ 1138136 w 4406630"/>
              <a:gd name="connsiteY13" fmla="*/ 399003 h 885386"/>
              <a:gd name="connsiteX14" fmla="*/ 1225685 w 4406630"/>
              <a:gd name="connsiteY14" fmla="*/ 399003 h 885386"/>
              <a:gd name="connsiteX15" fmla="*/ 1264596 w 4406630"/>
              <a:gd name="connsiteY15" fmla="*/ 447641 h 885386"/>
              <a:gd name="connsiteX16" fmla="*/ 1361873 w 4406630"/>
              <a:gd name="connsiteY16" fmla="*/ 467096 h 885386"/>
              <a:gd name="connsiteX17" fmla="*/ 1420239 w 4406630"/>
              <a:gd name="connsiteY17" fmla="*/ 496279 h 885386"/>
              <a:gd name="connsiteX18" fmla="*/ 1468877 w 4406630"/>
              <a:gd name="connsiteY18" fmla="*/ 496279 h 885386"/>
              <a:gd name="connsiteX19" fmla="*/ 1575881 w 4406630"/>
              <a:gd name="connsiteY19" fmla="*/ 506007 h 885386"/>
              <a:gd name="connsiteX20" fmla="*/ 1585609 w 4406630"/>
              <a:gd name="connsiteY20" fmla="*/ 564373 h 885386"/>
              <a:gd name="connsiteX21" fmla="*/ 1673158 w 4406630"/>
              <a:gd name="connsiteY21" fmla="*/ 554645 h 885386"/>
              <a:gd name="connsiteX22" fmla="*/ 1945532 w 4406630"/>
              <a:gd name="connsiteY22" fmla="*/ 603284 h 885386"/>
              <a:gd name="connsiteX23" fmla="*/ 2178996 w 4406630"/>
              <a:gd name="connsiteY23" fmla="*/ 622739 h 885386"/>
              <a:gd name="connsiteX24" fmla="*/ 2217907 w 4406630"/>
              <a:gd name="connsiteY24" fmla="*/ 622739 h 885386"/>
              <a:gd name="connsiteX25" fmla="*/ 2383277 w 4406630"/>
              <a:gd name="connsiteY25" fmla="*/ 632467 h 885386"/>
              <a:gd name="connsiteX26" fmla="*/ 2422188 w 4406630"/>
              <a:gd name="connsiteY26" fmla="*/ 661650 h 885386"/>
              <a:gd name="connsiteX27" fmla="*/ 2509736 w 4406630"/>
              <a:gd name="connsiteY27" fmla="*/ 671377 h 885386"/>
              <a:gd name="connsiteX28" fmla="*/ 2577830 w 4406630"/>
              <a:gd name="connsiteY28" fmla="*/ 710288 h 885386"/>
              <a:gd name="connsiteX29" fmla="*/ 2694562 w 4406630"/>
              <a:gd name="connsiteY29" fmla="*/ 729743 h 885386"/>
              <a:gd name="connsiteX30" fmla="*/ 2976664 w 4406630"/>
              <a:gd name="connsiteY30" fmla="*/ 729743 h 885386"/>
              <a:gd name="connsiteX31" fmla="*/ 3122579 w 4406630"/>
              <a:gd name="connsiteY31" fmla="*/ 797837 h 885386"/>
              <a:gd name="connsiteX32" fmla="*/ 3375498 w 4406630"/>
              <a:gd name="connsiteY32" fmla="*/ 817292 h 885386"/>
              <a:gd name="connsiteX33" fmla="*/ 3589507 w 4406630"/>
              <a:gd name="connsiteY33" fmla="*/ 827020 h 885386"/>
              <a:gd name="connsiteX34" fmla="*/ 3638145 w 4406630"/>
              <a:gd name="connsiteY34" fmla="*/ 856203 h 885386"/>
              <a:gd name="connsiteX35" fmla="*/ 3949430 w 4406630"/>
              <a:gd name="connsiteY35" fmla="*/ 846475 h 885386"/>
              <a:gd name="connsiteX36" fmla="*/ 3968885 w 4406630"/>
              <a:gd name="connsiteY36" fmla="*/ 865930 h 885386"/>
              <a:gd name="connsiteX37" fmla="*/ 4241260 w 4406630"/>
              <a:gd name="connsiteY37" fmla="*/ 856203 h 885386"/>
              <a:gd name="connsiteX38" fmla="*/ 4289898 w 4406630"/>
              <a:gd name="connsiteY38" fmla="*/ 885386 h 885386"/>
              <a:gd name="connsiteX39" fmla="*/ 4406630 w 4406630"/>
              <a:gd name="connsiteY39" fmla="*/ 885386 h 88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406630" h="885386">
                <a:moveTo>
                  <a:pt x="0" y="9896"/>
                </a:moveTo>
                <a:lnTo>
                  <a:pt x="0" y="9896"/>
                </a:lnTo>
                <a:cubicBezTo>
                  <a:pt x="119862" y="-2089"/>
                  <a:pt x="64690" y="169"/>
                  <a:pt x="165371" y="169"/>
                </a:cubicBezTo>
                <a:lnTo>
                  <a:pt x="165371" y="169"/>
                </a:lnTo>
                <a:lnTo>
                  <a:pt x="204281" y="58535"/>
                </a:lnTo>
                <a:lnTo>
                  <a:pt x="340468" y="58535"/>
                </a:lnTo>
                <a:lnTo>
                  <a:pt x="389107" y="136356"/>
                </a:lnTo>
                <a:lnTo>
                  <a:pt x="496111" y="146084"/>
                </a:lnTo>
                <a:lnTo>
                  <a:pt x="496111" y="204450"/>
                </a:lnTo>
                <a:lnTo>
                  <a:pt x="661481" y="262816"/>
                </a:lnTo>
                <a:lnTo>
                  <a:pt x="758758" y="272543"/>
                </a:lnTo>
                <a:lnTo>
                  <a:pt x="758758" y="291999"/>
                </a:lnTo>
                <a:lnTo>
                  <a:pt x="924128" y="291999"/>
                </a:lnTo>
                <a:lnTo>
                  <a:pt x="1138136" y="399003"/>
                </a:lnTo>
                <a:lnTo>
                  <a:pt x="1225685" y="399003"/>
                </a:lnTo>
                <a:lnTo>
                  <a:pt x="1264596" y="447641"/>
                </a:lnTo>
                <a:lnTo>
                  <a:pt x="1361873" y="467096"/>
                </a:lnTo>
                <a:lnTo>
                  <a:pt x="1420239" y="496279"/>
                </a:lnTo>
                <a:lnTo>
                  <a:pt x="1468877" y="496279"/>
                </a:lnTo>
                <a:lnTo>
                  <a:pt x="1575881" y="506007"/>
                </a:lnTo>
                <a:lnTo>
                  <a:pt x="1585609" y="564373"/>
                </a:lnTo>
                <a:lnTo>
                  <a:pt x="1673158" y="554645"/>
                </a:lnTo>
                <a:lnTo>
                  <a:pt x="1945532" y="603284"/>
                </a:lnTo>
                <a:lnTo>
                  <a:pt x="2178996" y="622739"/>
                </a:lnTo>
                <a:lnTo>
                  <a:pt x="2217907" y="622739"/>
                </a:lnTo>
                <a:lnTo>
                  <a:pt x="2383277" y="632467"/>
                </a:lnTo>
                <a:lnTo>
                  <a:pt x="2422188" y="661650"/>
                </a:lnTo>
                <a:lnTo>
                  <a:pt x="2509736" y="671377"/>
                </a:lnTo>
                <a:lnTo>
                  <a:pt x="2577830" y="710288"/>
                </a:lnTo>
                <a:lnTo>
                  <a:pt x="2694562" y="729743"/>
                </a:lnTo>
                <a:lnTo>
                  <a:pt x="2976664" y="729743"/>
                </a:lnTo>
                <a:lnTo>
                  <a:pt x="3122579" y="797837"/>
                </a:lnTo>
                <a:lnTo>
                  <a:pt x="3375498" y="817292"/>
                </a:lnTo>
                <a:lnTo>
                  <a:pt x="3589507" y="827020"/>
                </a:lnTo>
                <a:lnTo>
                  <a:pt x="3638145" y="856203"/>
                </a:lnTo>
                <a:lnTo>
                  <a:pt x="3949430" y="846475"/>
                </a:lnTo>
                <a:lnTo>
                  <a:pt x="3968885" y="865930"/>
                </a:lnTo>
                <a:lnTo>
                  <a:pt x="4241260" y="856203"/>
                </a:lnTo>
                <a:lnTo>
                  <a:pt x="4289898" y="885386"/>
                </a:lnTo>
                <a:lnTo>
                  <a:pt x="4406630" y="885386"/>
                </a:lnTo>
              </a:path>
            </a:pathLst>
          </a:custGeom>
          <a:ln w="5715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20A6085-5FEE-4C68-9B99-96A6CE09721A}"/>
              </a:ext>
            </a:extLst>
          </p:cNvPr>
          <p:cNvSpPr txBox="1"/>
          <p:nvPr/>
        </p:nvSpPr>
        <p:spPr>
          <a:xfrm>
            <a:off x="5922393" y="3771903"/>
            <a:ext cx="1415772" cy="276999"/>
          </a:xfrm>
          <a:prstGeom prst="rect">
            <a:avLst/>
          </a:prstGeom>
          <a:solidFill>
            <a:schemeClr val="bg1"/>
          </a:solidFill>
        </p:spPr>
        <p:txBody>
          <a:bodyPr wrap="none" rtlCol="0">
            <a:spAutoFit/>
          </a:bodyPr>
          <a:lstStyle/>
          <a:p>
            <a:pPr algn="l"/>
            <a:r>
              <a:rPr lang="zh-CN" altLang="en-US" sz="1200" b="1" dirty="0">
                <a:solidFill>
                  <a:schemeClr val="accent2"/>
                </a:solidFill>
                <a:latin typeface="微软雅黑" panose="020B0503020204020204" pitchFamily="34" charset="-122"/>
                <a:ea typeface="微软雅黑" panose="020B0503020204020204" pitchFamily="34" charset="-122"/>
              </a:rPr>
              <a:t>伏立康唑单药治疗</a:t>
            </a:r>
          </a:p>
        </p:txBody>
      </p:sp>
      <p:sp>
        <p:nvSpPr>
          <p:cNvPr id="47" name="文本框 46">
            <a:extLst>
              <a:ext uri="{FF2B5EF4-FFF2-40B4-BE49-F238E27FC236}">
                <a16:creationId xmlns:a16="http://schemas.microsoft.com/office/drawing/2014/main" id="{98A6C3F0-BC89-4BEC-8091-B9D265BAB742}"/>
              </a:ext>
            </a:extLst>
          </p:cNvPr>
          <p:cNvSpPr txBox="1"/>
          <p:nvPr/>
        </p:nvSpPr>
        <p:spPr>
          <a:xfrm>
            <a:off x="2731030" y="2972044"/>
            <a:ext cx="1723549" cy="276999"/>
          </a:xfrm>
          <a:prstGeom prst="rect">
            <a:avLst/>
          </a:prstGeom>
          <a:solidFill>
            <a:schemeClr val="bg1"/>
          </a:solidFill>
        </p:spPr>
        <p:txBody>
          <a:bodyPr wrap="none" rtlCol="0">
            <a:spAutoFit/>
          </a:bodyPr>
          <a:lstStyle/>
          <a:p>
            <a:pPr algn="l"/>
            <a:r>
              <a:rPr lang="zh-CN" altLang="en-US" sz="1200" b="1" dirty="0">
                <a:solidFill>
                  <a:schemeClr val="accent2"/>
                </a:solidFill>
                <a:latin typeface="微软雅黑" panose="020B0503020204020204" pitchFamily="34" charset="-122"/>
                <a:ea typeface="微软雅黑" panose="020B0503020204020204" pitchFamily="34" charset="-122"/>
              </a:rPr>
              <a:t>包含伏立康唑联合治疗</a:t>
            </a:r>
          </a:p>
        </p:txBody>
      </p:sp>
    </p:spTree>
    <p:extLst>
      <p:ext uri="{BB962C8B-B14F-4D97-AF65-F5344CB8AC3E}">
        <p14:creationId xmlns:p14="http://schemas.microsoft.com/office/powerpoint/2010/main" val="2446743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233130" y="358373"/>
            <a:ext cx="7571303" cy="461665"/>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从伏立康唑到</a:t>
            </a:r>
            <a:r>
              <a:rPr lang="zh-CN" altLang="en-US" sz="2400" b="1" dirty="0">
                <a:latin typeface="微软雅黑" panose="020B0503020204020204" pitchFamily="34" charset="-122"/>
                <a:ea typeface="微软雅黑" panose="020B0503020204020204" pitchFamily="34" charset="-122"/>
              </a:rPr>
              <a:t>艾沙康唑</a:t>
            </a:r>
            <a:r>
              <a:rPr lang="zh-CN" altLang="en-US" sz="2000" b="1" dirty="0">
                <a:latin typeface="微软雅黑" panose="020B0503020204020204" pitchFamily="34" charset="-122"/>
                <a:ea typeface="微软雅黑" panose="020B0503020204020204" pitchFamily="34" charset="-122"/>
              </a:rPr>
              <a:t>，侵袭性曲霉病患者具备更多的治疗选择</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738788" y="6396234"/>
            <a:ext cx="4328687" cy="338554"/>
          </a:xfrm>
          <a:prstGeom prst="rect">
            <a:avLst/>
          </a:prstGeom>
          <a:noFill/>
        </p:spPr>
        <p:txBody>
          <a:bodyPr wrap="square">
            <a:spAutoFit/>
          </a:bodyPr>
          <a:lstStyle/>
          <a:p>
            <a:r>
              <a:rPr lang="fr-FR" altLang="zh-CN" sz="800" dirty="0"/>
              <a:t>32.</a:t>
            </a:r>
            <a:r>
              <a:rPr lang="en-US" altLang="zh-CN" sz="800" dirty="0"/>
              <a:t> Johan A </a:t>
            </a:r>
            <a:r>
              <a:rPr lang="en-US" altLang="zh-CN" sz="800" dirty="0" err="1"/>
              <a:t>Maertens</a:t>
            </a:r>
            <a:r>
              <a:rPr lang="en-US" altLang="zh-CN" sz="800" dirty="0"/>
              <a:t> et al. Lancet. 2016 Feb 20;387(10020):760-9 </a:t>
            </a:r>
            <a:endParaRPr lang="pt-BR" altLang="zh-CN" sz="800" dirty="0"/>
          </a:p>
          <a:p>
            <a:endParaRPr lang="fr-FR" altLang="zh-CN" sz="800" dirty="0"/>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pic>
        <p:nvPicPr>
          <p:cNvPr id="6" name="图片 5">
            <a:extLst>
              <a:ext uri="{FF2B5EF4-FFF2-40B4-BE49-F238E27FC236}">
                <a16:creationId xmlns:a16="http://schemas.microsoft.com/office/drawing/2014/main" id="{0B603FA5-26E9-4B76-BF97-83B7D716ED61}"/>
              </a:ext>
            </a:extLst>
          </p:cNvPr>
          <p:cNvPicPr>
            <a:picLocks noChangeAspect="1"/>
          </p:cNvPicPr>
          <p:nvPr/>
        </p:nvPicPr>
        <p:blipFill rotWithShape="1">
          <a:blip r:embed="rId4"/>
          <a:srcRect l="28866" t="14777" r="35630" b="6734"/>
          <a:stretch/>
        </p:blipFill>
        <p:spPr>
          <a:xfrm>
            <a:off x="1233130" y="2514123"/>
            <a:ext cx="2745390" cy="3413916"/>
          </a:xfrm>
          <a:prstGeom prst="rect">
            <a:avLst/>
          </a:prstGeom>
        </p:spPr>
      </p:pic>
      <p:grpSp>
        <p:nvGrpSpPr>
          <p:cNvPr id="13" name="组合 12">
            <a:extLst>
              <a:ext uri="{FF2B5EF4-FFF2-40B4-BE49-F238E27FC236}">
                <a16:creationId xmlns:a16="http://schemas.microsoft.com/office/drawing/2014/main" id="{68594F4E-93FB-4BAD-B317-9C13ACBDDCF0}"/>
              </a:ext>
            </a:extLst>
          </p:cNvPr>
          <p:cNvGrpSpPr/>
          <p:nvPr/>
        </p:nvGrpSpPr>
        <p:grpSpPr>
          <a:xfrm>
            <a:off x="4882918" y="2434818"/>
            <a:ext cx="6075952" cy="3882111"/>
            <a:chOff x="6513566" y="2067049"/>
            <a:chExt cx="3705012" cy="2760904"/>
          </a:xfrm>
        </p:grpSpPr>
        <p:pic>
          <p:nvPicPr>
            <p:cNvPr id="14" name="图片 13">
              <a:extLst>
                <a:ext uri="{FF2B5EF4-FFF2-40B4-BE49-F238E27FC236}">
                  <a16:creationId xmlns:a16="http://schemas.microsoft.com/office/drawing/2014/main" id="{387E859E-D63E-465E-AF08-A81616F4A88A}"/>
                </a:ext>
              </a:extLst>
            </p:cNvPr>
            <p:cNvPicPr>
              <a:picLocks noChangeAspect="1"/>
            </p:cNvPicPr>
            <p:nvPr/>
          </p:nvPicPr>
          <p:blipFill>
            <a:blip r:embed="rId5"/>
            <a:stretch>
              <a:fillRect/>
            </a:stretch>
          </p:blipFill>
          <p:spPr>
            <a:xfrm>
              <a:off x="6759788" y="2291112"/>
              <a:ext cx="3444138" cy="2495186"/>
            </a:xfrm>
            <a:prstGeom prst="rect">
              <a:avLst/>
            </a:prstGeom>
          </p:spPr>
        </p:pic>
        <p:sp>
          <p:nvSpPr>
            <p:cNvPr id="15" name="文本框 14">
              <a:extLst>
                <a:ext uri="{FF2B5EF4-FFF2-40B4-BE49-F238E27FC236}">
                  <a16:creationId xmlns:a16="http://schemas.microsoft.com/office/drawing/2014/main" id="{23B4FC8E-BF63-44C3-98A1-0956A8E0AA7F}"/>
                </a:ext>
              </a:extLst>
            </p:cNvPr>
            <p:cNvSpPr txBox="1"/>
            <p:nvPr/>
          </p:nvSpPr>
          <p:spPr>
            <a:xfrm>
              <a:off x="6652065" y="2067049"/>
              <a:ext cx="3566513" cy="186053"/>
            </a:xfrm>
            <a:prstGeom prst="rect">
              <a:avLst/>
            </a:prstGeom>
            <a:solidFill>
              <a:srgbClr val="9E4294"/>
            </a:solidFill>
          </p:spPr>
          <p:txBody>
            <a:bodyPr wrap="square" anchor="ctr">
              <a:spAutoFit/>
            </a:bodyPr>
            <a:lstStyle/>
            <a:p>
              <a:pPr algn="ctr"/>
              <a:r>
                <a:rPr lang="en-US" altLang="zh-CN"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SECURE</a:t>
              </a:r>
              <a:r>
                <a:rPr lang="zh-CN" altLang="en-US" sz="11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a:t>
              </a:r>
              <a:r>
                <a:rPr lang="zh-CN" altLang="en-US" sz="1100" b="1" i="0" u="none" strike="noStrike" baseline="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：伏立康唑</a:t>
              </a:r>
              <a:r>
                <a:rPr lang="en-US" altLang="zh-CN" sz="1100" b="1" i="0" u="none" strike="noStrike" baseline="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vs</a:t>
              </a:r>
              <a:r>
                <a:rPr lang="zh-CN" altLang="en-US" sz="1100" b="1" i="0" u="none" strike="noStrike" baseline="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艾沙康唑首剂治疗到</a:t>
              </a:r>
              <a:r>
                <a:rPr lang="en-US" altLang="zh-CN" sz="1100" b="1" i="0" u="none" strike="noStrike" baseline="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84</a:t>
              </a:r>
              <a:r>
                <a:rPr lang="zh-CN" altLang="en-US" sz="1100" b="1" i="0" u="none" strike="noStrike" baseline="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天是生存曲线</a:t>
              </a:r>
              <a:endParaRPr lang="zh-CN" altLang="en-US" sz="3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067B98B8-C4AA-4AF5-9347-9F0B53F2A925}"/>
                </a:ext>
              </a:extLst>
            </p:cNvPr>
            <p:cNvSpPr txBox="1"/>
            <p:nvPr/>
          </p:nvSpPr>
          <p:spPr>
            <a:xfrm>
              <a:off x="9670783" y="2296712"/>
              <a:ext cx="492443" cy="184666"/>
            </a:xfrm>
            <a:prstGeom prst="rect">
              <a:avLst/>
            </a:prstGeom>
            <a:noFill/>
          </p:spPr>
          <p:txBody>
            <a:bodyPr wrap="square" rtlCol="0">
              <a:spAutoFit/>
            </a:bodyPr>
            <a:lstStyle/>
            <a:p>
              <a:r>
                <a:rPr lang="zh-CN" altLang="en-US" sz="600" dirty="0">
                  <a:latin typeface="微软雅黑" panose="020B0503020204020204" pitchFamily="34" charset="-122"/>
                  <a:ea typeface="微软雅黑" panose="020B0503020204020204" pitchFamily="34" charset="-122"/>
                </a:rPr>
                <a:t>艾沙康唑</a:t>
              </a:r>
            </a:p>
          </p:txBody>
        </p:sp>
        <p:sp>
          <p:nvSpPr>
            <p:cNvPr id="17" name="文本框 16">
              <a:extLst>
                <a:ext uri="{FF2B5EF4-FFF2-40B4-BE49-F238E27FC236}">
                  <a16:creationId xmlns:a16="http://schemas.microsoft.com/office/drawing/2014/main" id="{3B0AE981-FBB7-4630-857D-3F58876E3A55}"/>
                </a:ext>
              </a:extLst>
            </p:cNvPr>
            <p:cNvSpPr txBox="1"/>
            <p:nvPr/>
          </p:nvSpPr>
          <p:spPr>
            <a:xfrm>
              <a:off x="9670783" y="2412350"/>
              <a:ext cx="492443" cy="184666"/>
            </a:xfrm>
            <a:prstGeom prst="rect">
              <a:avLst/>
            </a:prstGeom>
            <a:noFill/>
          </p:spPr>
          <p:txBody>
            <a:bodyPr wrap="square" rtlCol="0">
              <a:spAutoFit/>
            </a:bodyPr>
            <a:lstStyle/>
            <a:p>
              <a:r>
                <a:rPr lang="zh-CN" altLang="en-US" sz="600" dirty="0">
                  <a:latin typeface="微软雅黑" panose="020B0503020204020204" pitchFamily="34" charset="-122"/>
                  <a:ea typeface="微软雅黑" panose="020B0503020204020204" pitchFamily="34" charset="-122"/>
                </a:rPr>
                <a:t>伏立康唑</a:t>
              </a:r>
            </a:p>
          </p:txBody>
        </p:sp>
        <p:sp>
          <p:nvSpPr>
            <p:cNvPr id="18" name="文本框 17">
              <a:extLst>
                <a:ext uri="{FF2B5EF4-FFF2-40B4-BE49-F238E27FC236}">
                  <a16:creationId xmlns:a16="http://schemas.microsoft.com/office/drawing/2014/main" id="{83CCC1E3-7A3D-41C6-BE5C-63D1A5D3589C}"/>
                </a:ext>
              </a:extLst>
            </p:cNvPr>
            <p:cNvSpPr txBox="1"/>
            <p:nvPr/>
          </p:nvSpPr>
          <p:spPr>
            <a:xfrm rot="16200000">
              <a:off x="6467880" y="3159840"/>
              <a:ext cx="583814" cy="215444"/>
            </a:xfrm>
            <a:prstGeom prst="rect">
              <a:avLst/>
            </a:prstGeom>
            <a:noFill/>
          </p:spPr>
          <p:txBody>
            <a:bodyPr wrap="square" rtlCol="0">
              <a:spAutoFit/>
            </a:bodyPr>
            <a:lstStyle/>
            <a:p>
              <a:r>
                <a:rPr lang="zh-CN" altLang="en-US" sz="800" dirty="0">
                  <a:latin typeface="微软雅黑" panose="020B0503020204020204" pitchFamily="34" charset="-122"/>
                  <a:ea typeface="微软雅黑" panose="020B0503020204020204" pitchFamily="34" charset="-122"/>
                </a:rPr>
                <a:t>生存率</a:t>
              </a:r>
              <a:r>
                <a:rPr lang="en-US" altLang="zh-CN" sz="800" dirty="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B0D520E-522C-4E56-BA21-A3457E633363}"/>
                </a:ext>
              </a:extLst>
            </p:cNvPr>
            <p:cNvSpPr txBox="1"/>
            <p:nvPr/>
          </p:nvSpPr>
          <p:spPr>
            <a:xfrm>
              <a:off x="6513566" y="4527649"/>
              <a:ext cx="492443" cy="184666"/>
            </a:xfrm>
            <a:prstGeom prst="rect">
              <a:avLst/>
            </a:prstGeom>
            <a:noFill/>
          </p:spPr>
          <p:txBody>
            <a:bodyPr wrap="square" rtlCol="0">
              <a:spAutoFit/>
            </a:bodyPr>
            <a:lstStyle/>
            <a:p>
              <a:r>
                <a:rPr lang="zh-CN" altLang="en-US" sz="600" dirty="0">
                  <a:latin typeface="微软雅黑" panose="020B0503020204020204" pitchFamily="34" charset="-122"/>
                  <a:ea typeface="微软雅黑" panose="020B0503020204020204" pitchFamily="34" charset="-122"/>
                </a:rPr>
                <a:t>艾沙康唑</a:t>
              </a:r>
            </a:p>
          </p:txBody>
        </p:sp>
        <p:sp>
          <p:nvSpPr>
            <p:cNvPr id="20" name="文本框 19">
              <a:extLst>
                <a:ext uri="{FF2B5EF4-FFF2-40B4-BE49-F238E27FC236}">
                  <a16:creationId xmlns:a16="http://schemas.microsoft.com/office/drawing/2014/main" id="{2ADB9525-121E-4AD4-9F74-D063D3F1148C}"/>
                </a:ext>
              </a:extLst>
            </p:cNvPr>
            <p:cNvSpPr txBox="1"/>
            <p:nvPr/>
          </p:nvSpPr>
          <p:spPr>
            <a:xfrm>
              <a:off x="6513566" y="4643287"/>
              <a:ext cx="492443" cy="184666"/>
            </a:xfrm>
            <a:prstGeom prst="rect">
              <a:avLst/>
            </a:prstGeom>
            <a:noFill/>
          </p:spPr>
          <p:txBody>
            <a:bodyPr wrap="square" rtlCol="0">
              <a:spAutoFit/>
            </a:bodyPr>
            <a:lstStyle/>
            <a:p>
              <a:r>
                <a:rPr lang="zh-CN" altLang="en-US" sz="600" dirty="0">
                  <a:latin typeface="微软雅黑" panose="020B0503020204020204" pitchFamily="34" charset="-122"/>
                  <a:ea typeface="微软雅黑" panose="020B0503020204020204" pitchFamily="34" charset="-122"/>
                </a:rPr>
                <a:t>伏立康唑</a:t>
              </a:r>
            </a:p>
          </p:txBody>
        </p:sp>
        <p:sp>
          <p:nvSpPr>
            <p:cNvPr id="21" name="文本框 20">
              <a:extLst>
                <a:ext uri="{FF2B5EF4-FFF2-40B4-BE49-F238E27FC236}">
                  <a16:creationId xmlns:a16="http://schemas.microsoft.com/office/drawing/2014/main" id="{25D59162-70AD-40B2-9D4A-01697EBC5C98}"/>
                </a:ext>
              </a:extLst>
            </p:cNvPr>
            <p:cNvSpPr txBox="1"/>
            <p:nvPr/>
          </p:nvSpPr>
          <p:spPr>
            <a:xfrm>
              <a:off x="6513566" y="4382237"/>
              <a:ext cx="543739" cy="200055"/>
            </a:xfrm>
            <a:prstGeom prst="rect">
              <a:avLst/>
            </a:prstGeom>
            <a:noFill/>
          </p:spPr>
          <p:txBody>
            <a:bodyPr wrap="square" rtlCol="0">
              <a:spAutoFit/>
            </a:bodyPr>
            <a:lstStyle/>
            <a:p>
              <a:r>
                <a:rPr lang="zh-CN" altLang="en-US" sz="700" b="1" dirty="0">
                  <a:latin typeface="微软雅黑" panose="020B0503020204020204" pitchFamily="34" charset="-122"/>
                  <a:ea typeface="微软雅黑" panose="020B0503020204020204" pitchFamily="34" charset="-122"/>
                </a:rPr>
                <a:t>患者人数</a:t>
              </a:r>
            </a:p>
          </p:txBody>
        </p:sp>
      </p:grpSp>
      <p:sp>
        <p:nvSpPr>
          <p:cNvPr id="22" name="文本框 21">
            <a:extLst>
              <a:ext uri="{FF2B5EF4-FFF2-40B4-BE49-F238E27FC236}">
                <a16:creationId xmlns:a16="http://schemas.microsoft.com/office/drawing/2014/main" id="{CB205FDD-E5F9-4800-A531-9FBF117CE058}"/>
              </a:ext>
            </a:extLst>
          </p:cNvPr>
          <p:cNvSpPr txBox="1"/>
          <p:nvPr/>
        </p:nvSpPr>
        <p:spPr>
          <a:xfrm>
            <a:off x="783624" y="1000298"/>
            <a:ext cx="10624752" cy="1015663"/>
          </a:xfrm>
          <a:prstGeom prst="rect">
            <a:avLst/>
          </a:prstGeom>
          <a:solidFill>
            <a:schemeClr val="bg1"/>
          </a:solidFill>
        </p:spPr>
        <p:txBody>
          <a:bodyPr wrap="square">
            <a:spAutoFit/>
          </a:bodyPr>
          <a:lstStyle/>
          <a:p>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一项前瞻性全球多中心，随机，双盲，非劣效对照</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III</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期临床研究</a:t>
            </a:r>
            <a:r>
              <a:rPr lang="zh-CN" altLang="en-US" sz="1200" dirty="0">
                <a:solidFill>
                  <a:prstClr val="black"/>
                </a:solidFill>
                <a:latin typeface="微软雅黑" panose="020B0503020204020204" pitchFamily="34" charset="-122"/>
                <a:ea typeface="微软雅黑" panose="020B0503020204020204" pitchFamily="34" charset="-122"/>
              </a:rPr>
              <a:t>（</a:t>
            </a:r>
            <a:r>
              <a:rPr lang="en-CA" altLang="zh-CN" sz="1200" dirty="0">
                <a:solidFill>
                  <a:prstClr val="black"/>
                </a:solidFill>
                <a:latin typeface="微软雅黑" panose="020B0503020204020204" pitchFamily="34" charset="-122"/>
                <a:ea typeface="微软雅黑" panose="020B0503020204020204" pitchFamily="34" charset="-122"/>
              </a:rPr>
              <a:t> SECURE</a:t>
            </a:r>
            <a:r>
              <a:rPr lang="zh-CN" altLang="en-US" sz="1200" dirty="0">
                <a:solidFill>
                  <a:prstClr val="black"/>
                </a:solidFill>
                <a:latin typeface="微软雅黑" panose="020B0503020204020204" pitchFamily="34" charset="-122"/>
                <a:ea typeface="微软雅黑" panose="020B0503020204020204" pitchFamily="34" charset="-122"/>
              </a:rPr>
              <a:t>研究</a:t>
            </a:r>
            <a:r>
              <a:rPr kumimoji="0" lang="en-US" altLang="zh-CN" sz="1200" b="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lang="en-US" altLang="zh-CN" sz="1200" baseline="30000" dirty="0">
                <a:solidFill>
                  <a:prstClr val="black"/>
                </a:solidFill>
                <a:latin typeface="微软雅黑" panose="020B0503020204020204" pitchFamily="34" charset="-122"/>
                <a:ea typeface="微软雅黑" panose="020B0503020204020204" pitchFamily="34" charset="-122"/>
              </a:rPr>
              <a:t>2</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），比较艾沙康唑（</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IV+PO</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vs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伏立康唑</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(IV+PO)</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在初始治疗侵袭性曲霉病和其他丝状真菌感染的疗效和安全性。研究共纳入了</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527</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位患者，按</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随机进入艾沙康唑组和伏立康唑组。</a:t>
            </a:r>
            <a:r>
              <a:rPr kumimoji="0" lang="zh-CN" altLang="en-US" sz="1200" b="0" i="0" u="none" strike="noStrike" kern="1200" cap="none" spc="0" normalizeH="0" baseline="0" noProof="0" dirty="0">
                <a:ln>
                  <a:noFill/>
                </a:ln>
                <a:solidFill>
                  <a:prstClr val="black"/>
                </a:solidFill>
                <a:effectLst/>
                <a:uLnTx/>
                <a:uFillTx/>
                <a:latin typeface="Arial Black" panose="020B0A04020102020204" pitchFamily="34" charset="0"/>
                <a:ea typeface="微软雅黑" panose="020B0503020204020204" pitchFamily="34" charset="-122"/>
                <a:cs typeface="+mn-cs"/>
              </a:rPr>
              <a:t>研究结果显示：</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526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位患者中，</a:t>
            </a:r>
            <a:r>
              <a:rPr lang="zh-CN" altLang="en-US" sz="1600" b="1" dirty="0">
                <a:solidFill>
                  <a:prstClr val="black"/>
                </a:solidFill>
                <a:latin typeface="微软雅黑" panose="020B0503020204020204" pitchFamily="34" charset="-122"/>
                <a:ea typeface="微软雅黑" panose="020B0503020204020204" pitchFamily="34" charset="-122"/>
              </a:rPr>
              <a:t>接受艾沙康唑治疗（</a:t>
            </a:r>
            <a:r>
              <a:rPr lang="en-US" altLang="zh-CN" sz="1600" b="1" dirty="0">
                <a:solidFill>
                  <a:prstClr val="black"/>
                </a:solidFill>
                <a:latin typeface="微软雅黑" panose="020B0503020204020204" pitchFamily="34" charset="-122"/>
                <a:ea typeface="微软雅黑" panose="020B0503020204020204" pitchFamily="34" charset="-122"/>
              </a:rPr>
              <a:t>n=258</a:t>
            </a:r>
            <a:r>
              <a:rPr lang="zh-CN" altLang="en-US" sz="1600" b="1" dirty="0">
                <a:solidFill>
                  <a:prstClr val="black"/>
                </a:solidFill>
                <a:latin typeface="微软雅黑" panose="020B0503020204020204" pitchFamily="34" charset="-122"/>
                <a:ea typeface="微软雅黑" panose="020B0503020204020204" pitchFamily="34" charset="-122"/>
              </a:rPr>
              <a:t>）和接受伏立康唑（</a:t>
            </a:r>
            <a:r>
              <a:rPr lang="en-US" altLang="zh-CN" sz="1600" b="1" dirty="0">
                <a:solidFill>
                  <a:prstClr val="black"/>
                </a:solidFill>
                <a:latin typeface="微软雅黑" panose="020B0503020204020204" pitchFamily="34" charset="-122"/>
                <a:ea typeface="微软雅黑" panose="020B0503020204020204" pitchFamily="34" charset="-122"/>
              </a:rPr>
              <a:t>n=258</a:t>
            </a:r>
            <a:r>
              <a:rPr lang="zh-CN" altLang="en-US" sz="1600" b="1" dirty="0">
                <a:solidFill>
                  <a:prstClr val="black"/>
                </a:solidFill>
                <a:latin typeface="微软雅黑" panose="020B0503020204020204" pitchFamily="34" charset="-122"/>
                <a:ea typeface="微软雅黑" panose="020B0503020204020204" pitchFamily="34" charset="-122"/>
              </a:rPr>
              <a:t>）治疗的患者</a:t>
            </a:r>
            <a:r>
              <a:rPr lang="en-US" altLang="zh-CN" sz="1600" b="1" dirty="0">
                <a:solidFill>
                  <a:prstClr val="black"/>
                </a:solidFill>
                <a:latin typeface="微软雅黑" panose="020B0503020204020204" pitchFamily="34" charset="-122"/>
                <a:ea typeface="微软雅黑" panose="020B0503020204020204" pitchFamily="34" charset="-122"/>
              </a:rPr>
              <a:t>42</a:t>
            </a:r>
            <a:r>
              <a:rPr lang="zh-CN" altLang="en-US" sz="1600" b="1" dirty="0">
                <a:solidFill>
                  <a:prstClr val="black"/>
                </a:solidFill>
                <a:latin typeface="微软雅黑" panose="020B0503020204020204" pitchFamily="34" charset="-122"/>
                <a:ea typeface="微软雅黑" panose="020B0503020204020204" pitchFamily="34" charset="-122"/>
              </a:rPr>
              <a:t>天全因死亡率分别为</a:t>
            </a:r>
            <a:r>
              <a:rPr lang="en-US" altLang="zh-CN" sz="1600" b="1" dirty="0">
                <a:solidFill>
                  <a:prstClr val="black"/>
                </a:solidFill>
                <a:latin typeface="微软雅黑" panose="020B0503020204020204" pitchFamily="34" charset="-122"/>
                <a:ea typeface="微软雅黑" panose="020B0503020204020204" pitchFamily="34" charset="-122"/>
              </a:rPr>
              <a:t> 19% vs 20%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adjusted difference of–1·0% (95% CI −7·8 to 5·7)</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达到非劣效主要终点</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95% CI </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区间</a:t>
            </a: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&lt;10%)</a:t>
            </a: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lang="zh-CN" altLang="en-US" dirty="0"/>
          </a:p>
        </p:txBody>
      </p:sp>
    </p:spTree>
    <p:extLst>
      <p:ext uri="{BB962C8B-B14F-4D97-AF65-F5344CB8AC3E}">
        <p14:creationId xmlns:p14="http://schemas.microsoft.com/office/powerpoint/2010/main" val="3390716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5E66A714-B199-4F1B-A740-82AE2AA8A3E4}"/>
              </a:ext>
            </a:extLst>
          </p:cNvPr>
          <p:cNvSpPr/>
          <p:nvPr/>
        </p:nvSpPr>
        <p:spPr>
          <a:xfrm>
            <a:off x="7653388" y="3132135"/>
            <a:ext cx="1125775" cy="24173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D46333B-BF5A-47A4-9289-92FBD06526E0}"/>
              </a:ext>
            </a:extLst>
          </p:cNvPr>
          <p:cNvSpPr/>
          <p:nvPr/>
        </p:nvSpPr>
        <p:spPr>
          <a:xfrm>
            <a:off x="8779162" y="3132135"/>
            <a:ext cx="1650091" cy="241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1C172975-D8C1-4997-B3B3-B0347C823175}"/>
              </a:ext>
            </a:extLst>
          </p:cNvPr>
          <p:cNvSpPr/>
          <p:nvPr/>
        </p:nvSpPr>
        <p:spPr>
          <a:xfrm>
            <a:off x="8873474" y="2886062"/>
            <a:ext cx="1555780" cy="241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61993FA1-008C-4CAA-8CAA-3ADED7DE6C22}"/>
              </a:ext>
            </a:extLst>
          </p:cNvPr>
          <p:cNvSpPr/>
          <p:nvPr/>
        </p:nvSpPr>
        <p:spPr>
          <a:xfrm>
            <a:off x="7604046" y="2886062"/>
            <a:ext cx="1269428" cy="241739"/>
          </a:xfrm>
          <a:prstGeom prst="rect">
            <a:avLst/>
          </a:prstGeom>
          <a:solidFill>
            <a:srgbClr val="D3A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662E7E5-75A4-41E6-AF56-26FDF6962648}"/>
              </a:ext>
            </a:extLst>
          </p:cNvPr>
          <p:cNvSpPr/>
          <p:nvPr/>
        </p:nvSpPr>
        <p:spPr>
          <a:xfrm>
            <a:off x="8680209" y="3979636"/>
            <a:ext cx="1749043" cy="241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2F8A4D1C-EEAD-4513-84F8-B2C3242BE296}"/>
              </a:ext>
            </a:extLst>
          </p:cNvPr>
          <p:cNvSpPr/>
          <p:nvPr/>
        </p:nvSpPr>
        <p:spPr>
          <a:xfrm>
            <a:off x="8779161" y="3733563"/>
            <a:ext cx="1650091" cy="241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53380D8D-250F-4DCE-B4A0-6044E8CEFB25}"/>
              </a:ext>
            </a:extLst>
          </p:cNvPr>
          <p:cNvSpPr/>
          <p:nvPr/>
        </p:nvSpPr>
        <p:spPr>
          <a:xfrm>
            <a:off x="7604047" y="4839234"/>
            <a:ext cx="2825206" cy="241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E2433D78-25D0-489D-ABDE-43F851459034}"/>
              </a:ext>
            </a:extLst>
          </p:cNvPr>
          <p:cNvSpPr/>
          <p:nvPr/>
        </p:nvSpPr>
        <p:spPr>
          <a:xfrm>
            <a:off x="7702998" y="4593161"/>
            <a:ext cx="2726254" cy="241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EDE8121D-0241-403C-9C57-3018BF2E174A}"/>
              </a:ext>
            </a:extLst>
          </p:cNvPr>
          <p:cNvSpPr/>
          <p:nvPr/>
        </p:nvSpPr>
        <p:spPr>
          <a:xfrm>
            <a:off x="7357028" y="5452759"/>
            <a:ext cx="3072224" cy="241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A5292695-7BF7-4C28-A883-F5D40C7D515F}"/>
              </a:ext>
            </a:extLst>
          </p:cNvPr>
          <p:cNvSpPr/>
          <p:nvPr/>
        </p:nvSpPr>
        <p:spPr>
          <a:xfrm>
            <a:off x="7480538" y="5703166"/>
            <a:ext cx="2948714" cy="2417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08FA8570-483C-4915-AAEA-C4546AAD0575}"/>
              </a:ext>
            </a:extLst>
          </p:cNvPr>
          <p:cNvSpPr txBox="1"/>
          <p:nvPr/>
        </p:nvSpPr>
        <p:spPr>
          <a:xfrm>
            <a:off x="1233130" y="376264"/>
            <a:ext cx="7571303" cy="461665"/>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从伏立康唑到</a:t>
            </a:r>
            <a:r>
              <a:rPr lang="zh-CN" altLang="en-US" sz="2400" b="1" dirty="0">
                <a:latin typeface="微软雅黑" panose="020B0503020204020204" pitchFamily="34" charset="-122"/>
                <a:ea typeface="微软雅黑" panose="020B0503020204020204" pitchFamily="34" charset="-122"/>
              </a:rPr>
              <a:t>艾沙康唑</a:t>
            </a:r>
            <a:r>
              <a:rPr lang="zh-CN" altLang="en-US" sz="2000" b="1" dirty="0">
                <a:latin typeface="微软雅黑" panose="020B0503020204020204" pitchFamily="34" charset="-122"/>
                <a:ea typeface="微软雅黑" panose="020B0503020204020204" pitchFamily="34" charset="-122"/>
              </a:rPr>
              <a:t>，侵袭性曲霉病患者具备更多的治疗选择</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738788" y="6396234"/>
            <a:ext cx="4328687" cy="338554"/>
          </a:xfrm>
          <a:prstGeom prst="rect">
            <a:avLst/>
          </a:prstGeom>
          <a:noFill/>
        </p:spPr>
        <p:txBody>
          <a:bodyPr wrap="square">
            <a:spAutoFit/>
          </a:bodyPr>
          <a:lstStyle/>
          <a:p>
            <a:r>
              <a:rPr lang="fr-FR" altLang="zh-CN" sz="800" dirty="0"/>
              <a:t>32.</a:t>
            </a:r>
            <a:r>
              <a:rPr lang="en-US" altLang="zh-CN" sz="800" dirty="0"/>
              <a:t> Johan A </a:t>
            </a:r>
            <a:r>
              <a:rPr lang="en-US" altLang="zh-CN" sz="800" dirty="0" err="1"/>
              <a:t>Maertens</a:t>
            </a:r>
            <a:r>
              <a:rPr lang="en-US" altLang="zh-CN" sz="800" dirty="0"/>
              <a:t> et al. Lancet. 2016 Feb 20;387(10020):760-9 </a:t>
            </a:r>
            <a:endParaRPr lang="pt-BR" altLang="zh-CN" sz="800" dirty="0"/>
          </a:p>
          <a:p>
            <a:endParaRPr lang="fr-FR" altLang="zh-CN" sz="800" dirty="0"/>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5" name="文本框 4">
            <a:extLst>
              <a:ext uri="{FF2B5EF4-FFF2-40B4-BE49-F238E27FC236}">
                <a16:creationId xmlns:a16="http://schemas.microsoft.com/office/drawing/2014/main" id="{A50ECB4E-2FA3-4135-9D6E-84AB5CB682E9}"/>
              </a:ext>
            </a:extLst>
          </p:cNvPr>
          <p:cNvSpPr txBox="1"/>
          <p:nvPr/>
        </p:nvSpPr>
        <p:spPr>
          <a:xfrm>
            <a:off x="824329" y="960113"/>
            <a:ext cx="10624752" cy="954107"/>
          </a:xfrm>
          <a:prstGeom prst="rect">
            <a:avLst/>
          </a:prstGeom>
          <a:solidFill>
            <a:schemeClr val="bg1"/>
          </a:solidFill>
        </p:spPr>
        <p:txBody>
          <a:bodyPr wrap="square">
            <a:spAutoFit/>
          </a:bodyPr>
          <a:lstStyle/>
          <a:p>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独立数据审查委员会</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DRC</a:t>
            </a:r>
            <a:r>
              <a:rPr lang="zh-CN" altLang="en-US" sz="1400" dirty="0">
                <a:solidFill>
                  <a:prstClr val="black"/>
                </a:solidFill>
                <a:latin typeface="微软雅黑" panose="020B0503020204020204" pitchFamily="34" charset="-122"/>
                <a:ea typeface="微软雅黑" panose="020B0503020204020204" pitchFamily="34" charset="-122"/>
              </a:rPr>
              <a:t>）</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对意向修正人群</a:t>
            </a:r>
            <a:r>
              <a:rPr lang="zh-CN" altLang="en-US" sz="1400" dirty="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ITT</a:t>
            </a:r>
            <a:r>
              <a:rPr lang="zh-CN" altLang="en-US" sz="1400" dirty="0">
                <a:solidFill>
                  <a:prstClr val="black"/>
                </a:solidFill>
                <a:latin typeface="微软雅黑" panose="020B0503020204020204" pitchFamily="34" charset="-122"/>
                <a:ea typeface="微软雅黑" panose="020B0503020204020204" pitchFamily="34" charset="-122"/>
              </a:rPr>
              <a:t>）</a:t>
            </a:r>
            <a:r>
              <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的治疗反应进行了评价，</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两组患者治疗终点（</a:t>
            </a:r>
            <a:r>
              <a:rPr kumimoji="0"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EOT</a:t>
            </a: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a:t>
            </a:r>
            <a:r>
              <a:rPr lang="zh-CN" altLang="en-US" sz="1400" b="1" dirty="0">
                <a:solidFill>
                  <a:prstClr val="black"/>
                </a:solidFill>
                <a:latin typeface="微软雅黑" panose="020B0503020204020204" pitchFamily="34" charset="-122"/>
                <a:ea typeface="微软雅黑" panose="020B0503020204020204" pitchFamily="34" charset="-122"/>
              </a:rPr>
              <a:t>总体治疗成功率（</a:t>
            </a:r>
            <a:r>
              <a:rPr lang="en-US" altLang="zh-CN" sz="1400" b="1" dirty="0">
                <a:solidFill>
                  <a:prstClr val="black"/>
                </a:solidFill>
                <a:latin typeface="微软雅黑" panose="020B0503020204020204" pitchFamily="34" charset="-122"/>
                <a:ea typeface="微软雅黑" panose="020B0503020204020204" pitchFamily="34" charset="-122"/>
              </a:rPr>
              <a:t>35% vs 36%</a:t>
            </a:r>
            <a:r>
              <a:rPr lang="zh-CN" altLang="en-US" sz="1400" b="1" dirty="0">
                <a:solidFill>
                  <a:prstClr val="black"/>
                </a:solidFill>
                <a:latin typeface="微软雅黑" panose="020B0503020204020204" pitchFamily="34" charset="-122"/>
                <a:ea typeface="微软雅黑" panose="020B0503020204020204" pitchFamily="34" charset="-122"/>
              </a:rPr>
              <a:t>，调整后差异</a:t>
            </a:r>
            <a:r>
              <a:rPr lang="en-US" altLang="zh-CN" sz="1400" b="1" dirty="0">
                <a:solidFill>
                  <a:prstClr val="black"/>
                </a:solidFill>
                <a:latin typeface="微软雅黑" panose="020B0503020204020204" pitchFamily="34" charset="-122"/>
                <a:ea typeface="微软雅黑" panose="020B0503020204020204" pitchFamily="34" charset="-122"/>
              </a:rPr>
              <a:t>1.6%</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95%CI=-9.3-12.6%</a:t>
            </a:r>
            <a:r>
              <a:rPr lang="zh-CN" altLang="en-US" sz="1400" b="1" dirty="0">
                <a:solidFill>
                  <a:prstClr val="black"/>
                </a:solidFill>
                <a:latin typeface="微软雅黑" panose="020B0503020204020204" pitchFamily="34" charset="-122"/>
                <a:ea typeface="微软雅黑" panose="020B0503020204020204" pitchFamily="34" charset="-122"/>
              </a:rPr>
              <a:t>），临床反应率（</a:t>
            </a:r>
            <a:r>
              <a:rPr lang="en-US" altLang="zh-CN" sz="1400" b="1" dirty="0">
                <a:solidFill>
                  <a:prstClr val="black"/>
                </a:solidFill>
                <a:latin typeface="微软雅黑" panose="020B0503020204020204" pitchFamily="34" charset="-122"/>
                <a:ea typeface="微软雅黑" panose="020B0503020204020204" pitchFamily="34" charset="-122"/>
              </a:rPr>
              <a:t>62% vs 60%,</a:t>
            </a:r>
            <a:r>
              <a:rPr lang="zh-CN" altLang="en-US" sz="1400" b="1" dirty="0">
                <a:solidFill>
                  <a:prstClr val="black"/>
                </a:solidFill>
                <a:latin typeface="微软雅黑" panose="020B0503020204020204" pitchFamily="34" charset="-122"/>
                <a:ea typeface="微软雅黑" panose="020B0503020204020204" pitchFamily="34" charset="-122"/>
              </a:rPr>
              <a:t>调整后差异</a:t>
            </a:r>
            <a:r>
              <a:rPr lang="en-US" altLang="zh-CN" sz="1400" b="1" dirty="0">
                <a:solidFill>
                  <a:prstClr val="black"/>
                </a:solidFill>
                <a:latin typeface="微软雅黑" panose="020B0503020204020204" pitchFamily="34" charset="-122"/>
                <a:ea typeface="微软雅黑" panose="020B0503020204020204" pitchFamily="34" charset="-122"/>
              </a:rPr>
              <a:t>0.4%</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95%CI=-10.6-11.5% </a:t>
            </a:r>
            <a:r>
              <a:rPr lang="zh-CN" altLang="en-US" sz="1400" b="1" dirty="0">
                <a:solidFill>
                  <a:prstClr val="black"/>
                </a:solidFill>
                <a:latin typeface="微软雅黑" panose="020B0503020204020204" pitchFamily="34" charset="-122"/>
                <a:ea typeface="微软雅黑" panose="020B0503020204020204" pitchFamily="34" charset="-122"/>
              </a:rPr>
              <a:t>），微生物学反应率</a:t>
            </a:r>
            <a:r>
              <a:rPr lang="en-US" altLang="zh-CN" sz="1400" b="1" dirty="0">
                <a:solidFill>
                  <a:prstClr val="black"/>
                </a:solidFill>
                <a:latin typeface="微软雅黑" panose="020B0503020204020204" pitchFamily="34" charset="-122"/>
                <a:ea typeface="微软雅黑" panose="020B0503020204020204" pitchFamily="34" charset="-122"/>
              </a:rPr>
              <a:t>(38% vs 41%,</a:t>
            </a:r>
            <a:r>
              <a:rPr lang="zh-CN" altLang="en-US" sz="1400" b="1" dirty="0">
                <a:solidFill>
                  <a:prstClr val="black"/>
                </a:solidFill>
                <a:latin typeface="微软雅黑" panose="020B0503020204020204" pitchFamily="34" charset="-122"/>
                <a:ea typeface="微软雅黑" panose="020B0503020204020204" pitchFamily="34" charset="-122"/>
              </a:rPr>
              <a:t>调整后差异</a:t>
            </a:r>
            <a:r>
              <a:rPr lang="en-US" altLang="zh-CN" sz="1400" b="1" dirty="0">
                <a:solidFill>
                  <a:prstClr val="black"/>
                </a:solidFill>
                <a:latin typeface="微软雅黑" panose="020B0503020204020204" pitchFamily="34" charset="-122"/>
                <a:ea typeface="微软雅黑" panose="020B0503020204020204" pitchFamily="34" charset="-122"/>
              </a:rPr>
              <a:t>3.8%</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95%CI=-7.4-15.1% )</a:t>
            </a:r>
            <a:r>
              <a:rPr lang="zh-CN" altLang="en-US" sz="1400" b="1" dirty="0">
                <a:solidFill>
                  <a:prstClr val="black"/>
                </a:solidFill>
                <a:latin typeface="微软雅黑" panose="020B0503020204020204" pitchFamily="34" charset="-122"/>
                <a:ea typeface="微软雅黑" panose="020B0503020204020204" pitchFamily="34" charset="-122"/>
              </a:rPr>
              <a:t>和影像学反应率</a:t>
            </a:r>
            <a:r>
              <a:rPr lang="en-US" altLang="zh-CN" sz="1400" b="1" dirty="0">
                <a:solidFill>
                  <a:prstClr val="black"/>
                </a:solidFill>
                <a:latin typeface="微软雅黑" panose="020B0503020204020204" pitchFamily="34" charset="-122"/>
                <a:ea typeface="微软雅黑" panose="020B0503020204020204" pitchFamily="34" charset="-122"/>
              </a:rPr>
              <a:t>29% vs 33%,</a:t>
            </a:r>
            <a:r>
              <a:rPr lang="zh-CN" altLang="en-US" sz="1400" b="1" dirty="0">
                <a:solidFill>
                  <a:prstClr val="black"/>
                </a:solidFill>
                <a:latin typeface="微软雅黑" panose="020B0503020204020204" pitchFamily="34" charset="-122"/>
                <a:ea typeface="微软雅黑" panose="020B0503020204020204" pitchFamily="34" charset="-122"/>
              </a:rPr>
              <a:t>调整后差异</a:t>
            </a:r>
            <a:r>
              <a:rPr lang="en-US" altLang="zh-CN" sz="1400" b="1" dirty="0">
                <a:solidFill>
                  <a:prstClr val="black"/>
                </a:solidFill>
                <a:latin typeface="微软雅黑" panose="020B0503020204020204" pitchFamily="34" charset="-122"/>
                <a:ea typeface="微软雅黑" panose="020B0503020204020204" pitchFamily="34" charset="-122"/>
              </a:rPr>
              <a:t>5.7%</a:t>
            </a:r>
            <a:r>
              <a:rPr lang="zh-CN" altLang="en-US" sz="1400" b="1" dirty="0">
                <a:solidFill>
                  <a:prstClr val="black"/>
                </a:solidFill>
                <a:latin typeface="微软雅黑" panose="020B0503020204020204" pitchFamily="34" charset="-122"/>
                <a:ea typeface="微软雅黑" panose="020B0503020204020204" pitchFamily="34" charset="-122"/>
              </a:rPr>
              <a:t>，</a:t>
            </a:r>
            <a:r>
              <a:rPr lang="en-US" altLang="zh-CN" sz="1400" b="1" dirty="0">
                <a:solidFill>
                  <a:prstClr val="black"/>
                </a:solidFill>
                <a:latin typeface="微软雅黑" panose="020B0503020204020204" pitchFamily="34" charset="-122"/>
                <a:ea typeface="微软雅黑" panose="020B0503020204020204" pitchFamily="34" charset="-122"/>
              </a:rPr>
              <a:t>95%CI=-4.9-16.3%</a:t>
            </a:r>
            <a:r>
              <a:rPr lang="zh-CN" altLang="en-US" sz="1400" b="1" dirty="0">
                <a:solidFill>
                  <a:prstClr val="black"/>
                </a:solidFill>
                <a:latin typeface="微软雅黑" panose="020B0503020204020204" pitchFamily="34" charset="-122"/>
                <a:ea typeface="微软雅黑" panose="020B0503020204020204" pitchFamily="34" charset="-122"/>
              </a:rPr>
              <a:t>）均没有显著差异。</a:t>
            </a:r>
          </a:p>
        </p:txBody>
      </p:sp>
      <p:pic>
        <p:nvPicPr>
          <p:cNvPr id="6" name="图片 5">
            <a:extLst>
              <a:ext uri="{FF2B5EF4-FFF2-40B4-BE49-F238E27FC236}">
                <a16:creationId xmlns:a16="http://schemas.microsoft.com/office/drawing/2014/main" id="{0B603FA5-26E9-4B76-BF97-83B7D716ED61}"/>
              </a:ext>
            </a:extLst>
          </p:cNvPr>
          <p:cNvPicPr>
            <a:picLocks noChangeAspect="1"/>
          </p:cNvPicPr>
          <p:nvPr/>
        </p:nvPicPr>
        <p:blipFill rotWithShape="1">
          <a:blip r:embed="rId4"/>
          <a:srcRect l="28866" t="14777" r="35630" b="6734"/>
          <a:stretch/>
        </p:blipFill>
        <p:spPr>
          <a:xfrm>
            <a:off x="1182424" y="2476940"/>
            <a:ext cx="3200647" cy="3980032"/>
          </a:xfrm>
          <a:prstGeom prst="rect">
            <a:avLst/>
          </a:prstGeom>
        </p:spPr>
      </p:pic>
      <p:graphicFrame>
        <p:nvGraphicFramePr>
          <p:cNvPr id="22" name="图表 21">
            <a:extLst>
              <a:ext uri="{FF2B5EF4-FFF2-40B4-BE49-F238E27FC236}">
                <a16:creationId xmlns:a16="http://schemas.microsoft.com/office/drawing/2014/main" id="{E2CE7EE8-E0B0-48C9-940C-EF052733D52F}"/>
              </a:ext>
            </a:extLst>
          </p:cNvPr>
          <p:cNvGraphicFramePr>
            <a:graphicFrameLocks/>
          </p:cNvGraphicFramePr>
          <p:nvPr>
            <p:extLst>
              <p:ext uri="{D42A27DB-BD31-4B8C-83A1-F6EECF244321}">
                <p14:modId xmlns:p14="http://schemas.microsoft.com/office/powerpoint/2010/main" val="2495148969"/>
              </p:ext>
            </p:extLst>
          </p:nvPr>
        </p:nvGraphicFramePr>
        <p:xfrm>
          <a:off x="5200681" y="2385845"/>
          <a:ext cx="6248400" cy="3874475"/>
        </p:xfrm>
        <a:graphic>
          <a:graphicData uri="http://schemas.openxmlformats.org/drawingml/2006/chart">
            <c:chart xmlns:c="http://schemas.openxmlformats.org/drawingml/2006/chart" xmlns:r="http://schemas.openxmlformats.org/officeDocument/2006/relationships" r:id="rId5"/>
          </a:graphicData>
        </a:graphic>
      </p:graphicFrame>
      <p:sp>
        <p:nvSpPr>
          <p:cNvPr id="11" name="矩形 10">
            <a:extLst>
              <a:ext uri="{FF2B5EF4-FFF2-40B4-BE49-F238E27FC236}">
                <a16:creationId xmlns:a16="http://schemas.microsoft.com/office/drawing/2014/main" id="{0A1C2176-A747-43A3-9551-F396E22051EA}"/>
              </a:ext>
            </a:extLst>
          </p:cNvPr>
          <p:cNvSpPr/>
          <p:nvPr/>
        </p:nvSpPr>
        <p:spPr>
          <a:xfrm>
            <a:off x="6620893" y="2886063"/>
            <a:ext cx="983153" cy="241739"/>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41CC0044-B231-4054-BCD1-E4B1F5FAC212}"/>
              </a:ext>
            </a:extLst>
          </p:cNvPr>
          <p:cNvSpPr/>
          <p:nvPr/>
        </p:nvSpPr>
        <p:spPr>
          <a:xfrm>
            <a:off x="6556960" y="3127802"/>
            <a:ext cx="1111101" cy="250853"/>
          </a:xfrm>
          <a:prstGeom prst="rect">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C5CE4414-E99D-4679-86D2-9D11B0739080}"/>
              </a:ext>
            </a:extLst>
          </p:cNvPr>
          <p:cNvSpPr txBox="1"/>
          <p:nvPr/>
        </p:nvSpPr>
        <p:spPr>
          <a:xfrm>
            <a:off x="6061902" y="2904227"/>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完全反应</a:t>
            </a:r>
          </a:p>
        </p:txBody>
      </p:sp>
      <p:sp>
        <p:nvSpPr>
          <p:cNvPr id="38" name="文本框 37">
            <a:extLst>
              <a:ext uri="{FF2B5EF4-FFF2-40B4-BE49-F238E27FC236}">
                <a16:creationId xmlns:a16="http://schemas.microsoft.com/office/drawing/2014/main" id="{189FC8F5-3950-47AE-A5B6-7CC914DEC62E}"/>
              </a:ext>
            </a:extLst>
          </p:cNvPr>
          <p:cNvSpPr txBox="1"/>
          <p:nvPr/>
        </p:nvSpPr>
        <p:spPr>
          <a:xfrm>
            <a:off x="6047024" y="3133073"/>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完全反应</a:t>
            </a:r>
          </a:p>
        </p:txBody>
      </p:sp>
      <p:sp>
        <p:nvSpPr>
          <p:cNvPr id="39" name="文本框 38">
            <a:extLst>
              <a:ext uri="{FF2B5EF4-FFF2-40B4-BE49-F238E27FC236}">
                <a16:creationId xmlns:a16="http://schemas.microsoft.com/office/drawing/2014/main" id="{F65B5D3F-D98F-423C-B304-7E624A61AEC8}"/>
              </a:ext>
            </a:extLst>
          </p:cNvPr>
          <p:cNvSpPr txBox="1"/>
          <p:nvPr/>
        </p:nvSpPr>
        <p:spPr>
          <a:xfrm>
            <a:off x="6784456" y="2886062"/>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部分反应</a:t>
            </a:r>
          </a:p>
        </p:txBody>
      </p:sp>
      <p:sp>
        <p:nvSpPr>
          <p:cNvPr id="40" name="文本框 39">
            <a:extLst>
              <a:ext uri="{FF2B5EF4-FFF2-40B4-BE49-F238E27FC236}">
                <a16:creationId xmlns:a16="http://schemas.microsoft.com/office/drawing/2014/main" id="{64CB65A5-48F7-406D-9B17-0FFDC69790B3}"/>
              </a:ext>
            </a:extLst>
          </p:cNvPr>
          <p:cNvSpPr txBox="1"/>
          <p:nvPr/>
        </p:nvSpPr>
        <p:spPr>
          <a:xfrm>
            <a:off x="6783156" y="3135933"/>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部分反应</a:t>
            </a:r>
          </a:p>
        </p:txBody>
      </p:sp>
      <p:sp>
        <p:nvSpPr>
          <p:cNvPr id="41" name="文本框 40">
            <a:extLst>
              <a:ext uri="{FF2B5EF4-FFF2-40B4-BE49-F238E27FC236}">
                <a16:creationId xmlns:a16="http://schemas.microsoft.com/office/drawing/2014/main" id="{E85B44B8-E929-42AC-B5F1-5F0075174803}"/>
              </a:ext>
            </a:extLst>
          </p:cNvPr>
          <p:cNvSpPr txBox="1"/>
          <p:nvPr/>
        </p:nvSpPr>
        <p:spPr>
          <a:xfrm>
            <a:off x="7924517" y="2899209"/>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疾病稳定</a:t>
            </a:r>
          </a:p>
        </p:txBody>
      </p:sp>
      <p:sp>
        <p:nvSpPr>
          <p:cNvPr id="42" name="文本框 41">
            <a:extLst>
              <a:ext uri="{FF2B5EF4-FFF2-40B4-BE49-F238E27FC236}">
                <a16:creationId xmlns:a16="http://schemas.microsoft.com/office/drawing/2014/main" id="{CAE901E9-149D-41C8-8D27-99AA4CD13691}"/>
              </a:ext>
            </a:extLst>
          </p:cNvPr>
          <p:cNvSpPr txBox="1"/>
          <p:nvPr/>
        </p:nvSpPr>
        <p:spPr>
          <a:xfrm>
            <a:off x="7930655" y="3158430"/>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疾病稳定</a:t>
            </a:r>
          </a:p>
        </p:txBody>
      </p:sp>
      <p:sp>
        <p:nvSpPr>
          <p:cNvPr id="43" name="文本框 42">
            <a:extLst>
              <a:ext uri="{FF2B5EF4-FFF2-40B4-BE49-F238E27FC236}">
                <a16:creationId xmlns:a16="http://schemas.microsoft.com/office/drawing/2014/main" id="{24C831D1-B783-4B59-9117-A77B7103EAB4}"/>
              </a:ext>
            </a:extLst>
          </p:cNvPr>
          <p:cNvSpPr txBox="1"/>
          <p:nvPr/>
        </p:nvSpPr>
        <p:spPr>
          <a:xfrm>
            <a:off x="9251436" y="3149028"/>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疾病进展</a:t>
            </a:r>
          </a:p>
        </p:txBody>
      </p:sp>
      <p:sp>
        <p:nvSpPr>
          <p:cNvPr id="44" name="文本框 43">
            <a:extLst>
              <a:ext uri="{FF2B5EF4-FFF2-40B4-BE49-F238E27FC236}">
                <a16:creationId xmlns:a16="http://schemas.microsoft.com/office/drawing/2014/main" id="{EB7DC41F-77FF-4415-AE6F-5F020FFFB0DB}"/>
              </a:ext>
            </a:extLst>
          </p:cNvPr>
          <p:cNvSpPr txBox="1"/>
          <p:nvPr/>
        </p:nvSpPr>
        <p:spPr>
          <a:xfrm>
            <a:off x="9251435" y="2893161"/>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疾病进展</a:t>
            </a:r>
          </a:p>
        </p:txBody>
      </p:sp>
      <p:sp>
        <p:nvSpPr>
          <p:cNvPr id="45" name="文本框 44">
            <a:extLst>
              <a:ext uri="{FF2B5EF4-FFF2-40B4-BE49-F238E27FC236}">
                <a16:creationId xmlns:a16="http://schemas.microsoft.com/office/drawing/2014/main" id="{A147AB9D-EB34-4068-805F-7672359D7DB4}"/>
              </a:ext>
            </a:extLst>
          </p:cNvPr>
          <p:cNvSpPr txBox="1"/>
          <p:nvPr/>
        </p:nvSpPr>
        <p:spPr>
          <a:xfrm>
            <a:off x="5418595" y="2436293"/>
            <a:ext cx="583814"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百分比</a:t>
            </a:r>
            <a:r>
              <a:rPr lang="en-US" altLang="zh-CN" sz="800" dirty="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AFC313C0-B2EA-4F79-B6BA-CEE8C5A4EF8E}"/>
              </a:ext>
            </a:extLst>
          </p:cNvPr>
          <p:cNvSpPr txBox="1"/>
          <p:nvPr/>
        </p:nvSpPr>
        <p:spPr>
          <a:xfrm>
            <a:off x="6190542" y="6193869"/>
            <a:ext cx="4424130" cy="246221"/>
          </a:xfrm>
          <a:prstGeom prst="rect">
            <a:avLst/>
          </a:prstGeom>
          <a:noFill/>
        </p:spPr>
        <p:txBody>
          <a:bodyPr wrap="square">
            <a:spAutoFit/>
          </a:bodyPr>
          <a:lstStyle/>
          <a:p>
            <a:r>
              <a:rPr lang="zh-CN" altLang="en-US" sz="1000" b="1" dirty="0">
                <a:latin typeface="微软雅黑" panose="020B0503020204020204" pitchFamily="34" charset="-122"/>
                <a:ea typeface="微软雅黑" panose="020B0503020204020204" pitchFamily="34" charset="-122"/>
              </a:rPr>
              <a:t>图</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DRC</a:t>
            </a:r>
            <a:r>
              <a:rPr lang="zh-CN" altLang="en-US" sz="1000" dirty="0">
                <a:latin typeface="微软雅黑" panose="020B0503020204020204" pitchFamily="34" charset="-122"/>
                <a:ea typeface="微软雅黑" panose="020B0503020204020204" pitchFamily="34" charset="-122"/>
              </a:rPr>
              <a:t>对治疗终点时艾沙康唑</a:t>
            </a:r>
            <a:r>
              <a:rPr lang="en-US" altLang="zh-CN" sz="1000" dirty="0">
                <a:latin typeface="微软雅黑" panose="020B0503020204020204" pitchFamily="34" charset="-122"/>
                <a:ea typeface="微软雅黑" panose="020B0503020204020204" pitchFamily="34" charset="-122"/>
              </a:rPr>
              <a:t>vs</a:t>
            </a:r>
            <a:r>
              <a:rPr lang="zh-CN" altLang="en-US" sz="1000" dirty="0">
                <a:latin typeface="微软雅黑" panose="020B0503020204020204" pitchFamily="34" charset="-122"/>
                <a:ea typeface="微软雅黑" panose="020B0503020204020204" pitchFamily="34" charset="-122"/>
              </a:rPr>
              <a:t>伏立康唑治疗反应率的评估</a:t>
            </a:r>
          </a:p>
        </p:txBody>
      </p:sp>
    </p:spTree>
    <p:extLst>
      <p:ext uri="{BB962C8B-B14F-4D97-AF65-F5344CB8AC3E}">
        <p14:creationId xmlns:p14="http://schemas.microsoft.com/office/powerpoint/2010/main" val="3327756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225137" y="323267"/>
            <a:ext cx="9220794"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侵袭性毛霉病患者接受艾沙康唑标准治疗方案治疗下 </a:t>
            </a:r>
            <a:r>
              <a:rPr lang="en-US" altLang="zh-CN" sz="2000" b="1" dirty="0">
                <a:latin typeface="微软雅黑" panose="020B0503020204020204" pitchFamily="34" charset="-122"/>
                <a:ea typeface="微软雅黑" panose="020B0503020204020204" pitchFamily="34" charset="-122"/>
              </a:rPr>
              <a:t>&gt;50%</a:t>
            </a:r>
            <a:r>
              <a:rPr lang="zh-CN" altLang="en-US" sz="2000" b="1" dirty="0">
                <a:latin typeface="微软雅黑" panose="020B0503020204020204" pitchFamily="34" charset="-122"/>
                <a:ea typeface="微软雅黑" panose="020B0503020204020204" pitchFamily="34" charset="-122"/>
              </a:rPr>
              <a:t>患者病情改善或稳定</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386055" y="6321056"/>
            <a:ext cx="4328687" cy="338554"/>
          </a:xfrm>
          <a:prstGeom prst="rect">
            <a:avLst/>
          </a:prstGeom>
          <a:noFill/>
        </p:spPr>
        <p:txBody>
          <a:bodyPr wrap="square">
            <a:spAutoFit/>
          </a:bodyPr>
          <a:lstStyle/>
          <a:p>
            <a:r>
              <a:rPr lang="pt-BR" altLang="zh-CN" sz="800" dirty="0"/>
              <a:t>33. </a:t>
            </a:r>
            <a:r>
              <a:rPr lang="en-CA" altLang="zh-CN" sz="800" dirty="0"/>
              <a:t>Francisco M Marty  </a:t>
            </a:r>
            <a:r>
              <a:rPr lang="en-US" altLang="zh-CN" sz="800" dirty="0"/>
              <a:t>et al.</a:t>
            </a:r>
            <a:r>
              <a:rPr lang="fr-FR" altLang="zh-CN" sz="800" dirty="0"/>
              <a:t> Lancet Infect Dis. 2016 Jul;16(7):828-837.</a:t>
            </a:r>
          </a:p>
          <a:p>
            <a:endParaRPr lang="fr-FR" altLang="zh-CN" sz="800" dirty="0"/>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pic>
        <p:nvPicPr>
          <p:cNvPr id="6" name="图片 5">
            <a:extLst>
              <a:ext uri="{FF2B5EF4-FFF2-40B4-BE49-F238E27FC236}">
                <a16:creationId xmlns:a16="http://schemas.microsoft.com/office/drawing/2014/main" id="{FF77009C-2E18-4387-9102-AC70FCE54C9E}"/>
              </a:ext>
            </a:extLst>
          </p:cNvPr>
          <p:cNvPicPr>
            <a:picLocks noChangeAspect="1"/>
          </p:cNvPicPr>
          <p:nvPr/>
        </p:nvPicPr>
        <p:blipFill rotWithShape="1">
          <a:blip r:embed="rId4"/>
          <a:srcRect l="28898" t="16275" r="35598" b="6275"/>
          <a:stretch/>
        </p:blipFill>
        <p:spPr>
          <a:xfrm>
            <a:off x="1114451" y="3238890"/>
            <a:ext cx="2584713" cy="2980655"/>
          </a:xfrm>
          <a:prstGeom prst="rect">
            <a:avLst/>
          </a:prstGeom>
        </p:spPr>
      </p:pic>
      <p:sp>
        <p:nvSpPr>
          <p:cNvPr id="9" name="文本框 8">
            <a:extLst>
              <a:ext uri="{FF2B5EF4-FFF2-40B4-BE49-F238E27FC236}">
                <a16:creationId xmlns:a16="http://schemas.microsoft.com/office/drawing/2014/main" id="{18AB3CA6-7236-42C8-A6D6-75F3EBCDFAC0}"/>
              </a:ext>
            </a:extLst>
          </p:cNvPr>
          <p:cNvSpPr txBox="1"/>
          <p:nvPr/>
        </p:nvSpPr>
        <p:spPr>
          <a:xfrm>
            <a:off x="675409" y="952750"/>
            <a:ext cx="10563827" cy="1577740"/>
          </a:xfrm>
          <a:prstGeom prst="rect">
            <a:avLst/>
          </a:prstGeom>
          <a:solidFill>
            <a:schemeClr val="bg1"/>
          </a:solidFill>
        </p:spPr>
        <p:txBody>
          <a:bodyPr wrap="square">
            <a:spAutoFit/>
          </a:bodyPr>
          <a:lstStyle/>
          <a:p>
            <a:pPr>
              <a:lnSpc>
                <a:spcPct val="150000"/>
              </a:lnSpc>
              <a:defRPr/>
            </a:pPr>
            <a:r>
              <a:rPr lang="zh-CN" altLang="en-US" sz="1200" dirty="0">
                <a:latin typeface="微软雅黑" panose="020B0503020204020204" pitchFamily="34" charset="-122"/>
                <a:ea typeface="微软雅黑" panose="020B0503020204020204" pitchFamily="34" charset="-122"/>
              </a:rPr>
              <a:t>一项前瞻性全球多中心，开放标签，历史列队对照研究</a:t>
            </a:r>
            <a:r>
              <a:rPr lang="en-US" altLang="zh-CN" sz="1200" baseline="30000" dirty="0">
                <a:latin typeface="微软雅黑" panose="020B0503020204020204" pitchFamily="34" charset="-122"/>
                <a:ea typeface="微软雅黑" panose="020B0503020204020204" pitchFamily="34" charset="-122"/>
              </a:rPr>
              <a:t>33</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 VITAL</a:t>
            </a:r>
            <a:r>
              <a:rPr lang="zh-CN" altLang="en-US" sz="1200" dirty="0">
                <a:latin typeface="微软雅黑" panose="020B0503020204020204" pitchFamily="34" charset="-122"/>
                <a:ea typeface="微软雅黑" panose="020B0503020204020204" pitchFamily="34" charset="-122"/>
              </a:rPr>
              <a:t>研究）。</a:t>
            </a:r>
            <a:r>
              <a:rPr lang="en-US" altLang="zh-CN" sz="1200" dirty="0">
                <a:latin typeface="微软雅黑" panose="020B0503020204020204" pitchFamily="34" charset="-122"/>
                <a:ea typeface="微软雅黑" panose="020B0503020204020204" pitchFamily="34" charset="-122"/>
              </a:rPr>
              <a:t>37</a:t>
            </a:r>
            <a:r>
              <a:rPr lang="zh-CN" altLang="en-US" sz="1200" dirty="0">
                <a:latin typeface="微软雅黑" panose="020B0503020204020204" pitchFamily="34" charset="-122"/>
                <a:ea typeface="微软雅黑" panose="020B0503020204020204" pitchFamily="34" charset="-122"/>
              </a:rPr>
              <a:t>位罹患毛霉病患者接受艾沙康唑</a:t>
            </a:r>
            <a:r>
              <a:rPr lang="en-US" altLang="zh-CN" sz="1200" dirty="0">
                <a:latin typeface="微软雅黑" panose="020B0503020204020204" pitchFamily="34" charset="-122"/>
                <a:ea typeface="微软雅黑" panose="020B0503020204020204" pitchFamily="34" charset="-122"/>
              </a:rPr>
              <a:t>200mg IV </a:t>
            </a:r>
            <a:r>
              <a:rPr lang="en-US" altLang="zh-CN" sz="1200" dirty="0" err="1">
                <a:latin typeface="微软雅黑" panose="020B0503020204020204" pitchFamily="34" charset="-122"/>
                <a:ea typeface="微软雅黑" panose="020B0503020204020204" pitchFamily="34" charset="-122"/>
              </a:rPr>
              <a:t>tid</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（第</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天）负荷剂量，</a:t>
            </a:r>
            <a:r>
              <a:rPr lang="en-US" altLang="zh-CN" sz="1200" dirty="0">
                <a:latin typeface="微软雅黑" panose="020B0503020204020204" pitchFamily="34" charset="-122"/>
                <a:ea typeface="微软雅黑" panose="020B0503020204020204" pitchFamily="34" charset="-122"/>
              </a:rPr>
              <a:t>200mg </a:t>
            </a:r>
            <a:r>
              <a:rPr lang="en-US" altLang="zh-CN" sz="1200" dirty="0" err="1">
                <a:latin typeface="微软雅黑" panose="020B0503020204020204" pitchFamily="34" charset="-122"/>
                <a:ea typeface="微软雅黑" panose="020B0503020204020204" pitchFamily="34" charset="-122"/>
              </a:rPr>
              <a:t>qd</a:t>
            </a:r>
            <a:r>
              <a:rPr lang="zh-CN" altLang="en-US" sz="1200" dirty="0">
                <a:latin typeface="微软雅黑" panose="020B0503020204020204" pitchFamily="34" charset="-122"/>
                <a:ea typeface="微软雅黑" panose="020B0503020204020204" pitchFamily="34" charset="-122"/>
              </a:rPr>
              <a:t>（第</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天开始）维持剂量的治疗。</a:t>
            </a:r>
            <a:endParaRPr lang="en-US" altLang="zh-CN" sz="12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en-US" altLang="zh-CN" sz="1400" b="1" dirty="0">
                <a:latin typeface="微软雅黑" panose="020B0503020204020204" pitchFamily="34" charset="-122"/>
                <a:ea typeface="微软雅黑" panose="020B0503020204020204" pitchFamily="34" charset="-122"/>
              </a:rPr>
              <a:t>42</a:t>
            </a:r>
            <a:r>
              <a:rPr lang="zh-CN" altLang="en-US" sz="1400" b="1" dirty="0">
                <a:latin typeface="微软雅黑" panose="020B0503020204020204" pitchFamily="34" charset="-122"/>
                <a:ea typeface="微软雅黑" panose="020B0503020204020204" pitchFamily="34" charset="-122"/>
              </a:rPr>
              <a:t>天患者总体反应率：</a:t>
            </a:r>
            <a:r>
              <a:rPr lang="en-US" altLang="zh-CN" sz="1400" dirty="0">
                <a:latin typeface="微软雅黑" panose="020B0503020204020204" pitchFamily="34" charset="-122"/>
                <a:ea typeface="微软雅黑" panose="020B0503020204020204" pitchFamily="34" charset="-122"/>
              </a:rPr>
              <a:t>11%</a:t>
            </a:r>
            <a:r>
              <a:rPr lang="zh-CN" altLang="en-US" sz="1400" dirty="0">
                <a:latin typeface="微软雅黑" panose="020B0503020204020204" pitchFamily="34" charset="-122"/>
                <a:ea typeface="微软雅黑" panose="020B0503020204020204" pitchFamily="34" charset="-122"/>
              </a:rPr>
              <a:t>患者获得部分反应，</a:t>
            </a:r>
            <a:r>
              <a:rPr lang="en-US" altLang="zh-CN" sz="1400" dirty="0">
                <a:latin typeface="微软雅黑" panose="020B0503020204020204" pitchFamily="34" charset="-122"/>
                <a:ea typeface="微软雅黑" panose="020B0503020204020204" pitchFamily="34" charset="-122"/>
              </a:rPr>
              <a:t>43%</a:t>
            </a:r>
            <a:r>
              <a:rPr lang="zh-CN" altLang="en-US" sz="1400" dirty="0">
                <a:latin typeface="微软雅黑" panose="020B0503020204020204" pitchFamily="34" charset="-122"/>
                <a:ea typeface="微软雅黑" panose="020B0503020204020204" pitchFamily="34" charset="-122"/>
              </a:rPr>
              <a:t>的患者</a:t>
            </a:r>
            <a:r>
              <a:rPr lang="en-US" altLang="zh-CN" sz="1400" dirty="0">
                <a:latin typeface="微软雅黑" panose="020B0503020204020204" pitchFamily="34" charset="-122"/>
                <a:ea typeface="微软雅黑" panose="020B0503020204020204" pitchFamily="34" charset="-122"/>
              </a:rPr>
              <a:t>IFD</a:t>
            </a:r>
            <a:r>
              <a:rPr lang="zh-CN" altLang="en-US" sz="1400" dirty="0">
                <a:latin typeface="微软雅黑" panose="020B0503020204020204" pitchFamily="34" charset="-122"/>
                <a:ea typeface="微软雅黑" panose="020B0503020204020204" pitchFamily="34" charset="-122"/>
              </a:rPr>
              <a:t>疾病稳定，</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的患者</a:t>
            </a:r>
            <a:r>
              <a:rPr lang="en-US" altLang="zh-CN" sz="1400" dirty="0">
                <a:latin typeface="微软雅黑" panose="020B0503020204020204" pitchFamily="34" charset="-122"/>
                <a:ea typeface="微软雅黑" panose="020B0503020204020204" pitchFamily="34" charset="-122"/>
              </a:rPr>
              <a:t>IFD</a:t>
            </a:r>
            <a:r>
              <a:rPr lang="zh-CN" altLang="en-US" sz="1400" dirty="0">
                <a:latin typeface="微软雅黑" panose="020B0503020204020204" pitchFamily="34" charset="-122"/>
                <a:ea typeface="微软雅黑" panose="020B0503020204020204" pitchFamily="34" charset="-122"/>
              </a:rPr>
              <a:t>疾病进展，</a:t>
            </a:r>
            <a:r>
              <a:rPr lang="en-US" altLang="zh-CN" sz="14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35%</a:t>
            </a:r>
            <a:r>
              <a:rPr lang="zh-CN" altLang="en-US" sz="1400" dirty="0">
                <a:latin typeface="微软雅黑" panose="020B0503020204020204" pitchFamily="34" charset="-122"/>
                <a:ea typeface="微软雅黑" panose="020B0503020204020204" pitchFamily="34" charset="-122"/>
              </a:rPr>
              <a:t>的患者失访或死亡</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en-US" altLang="zh-CN" sz="1400" b="1" dirty="0">
                <a:latin typeface="微软雅黑" panose="020B0503020204020204" pitchFamily="34" charset="-122"/>
                <a:ea typeface="微软雅黑" panose="020B0503020204020204" pitchFamily="34" charset="-122"/>
              </a:rPr>
              <a:t>84</a:t>
            </a:r>
            <a:r>
              <a:rPr lang="zh-CN" altLang="en-US" sz="1400" b="1" dirty="0">
                <a:latin typeface="微软雅黑" panose="020B0503020204020204" pitchFamily="34" charset="-122"/>
                <a:ea typeface="微软雅黑" panose="020B0503020204020204" pitchFamily="34" charset="-122"/>
              </a:rPr>
              <a:t>天患者总体反应率：</a:t>
            </a:r>
            <a:r>
              <a:rPr lang="en-US" altLang="zh-CN" sz="1400" b="1" dirty="0">
                <a:latin typeface="微软雅黑" panose="020B0503020204020204" pitchFamily="34" charset="-122"/>
                <a:ea typeface="微软雅黑" panose="020B0503020204020204" pitchFamily="34" charset="-122"/>
              </a:rPr>
              <a:t>&gt;50%</a:t>
            </a:r>
            <a:r>
              <a:rPr lang="zh-CN" altLang="en-US" sz="1400" b="1" dirty="0">
                <a:latin typeface="微软雅黑" panose="020B0503020204020204" pitchFamily="34" charset="-122"/>
                <a:ea typeface="微软雅黑" panose="020B0503020204020204" pitchFamily="34" charset="-122"/>
              </a:rPr>
              <a:t>患者未出现疾病进展或死亡，完全</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部分反应率达到</a:t>
            </a:r>
            <a:r>
              <a:rPr lang="en-US" altLang="zh-CN" sz="1400" b="1" dirty="0">
                <a:latin typeface="微软雅黑" panose="020B0503020204020204" pitchFamily="34" charset="-122"/>
                <a:ea typeface="微软雅黑" panose="020B0503020204020204" pitchFamily="34" charset="-122"/>
              </a:rPr>
              <a:t>19%</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400" b="1" dirty="0">
                <a:latin typeface="微软雅黑" panose="020B0503020204020204" pitchFamily="34" charset="-122"/>
                <a:ea typeface="微软雅黑" panose="020B0503020204020204" pitchFamily="34" charset="-122"/>
              </a:rPr>
              <a:t>治疗终点（</a:t>
            </a:r>
            <a:r>
              <a:rPr lang="en-US" altLang="zh-CN" sz="1400" b="1" dirty="0">
                <a:latin typeface="微软雅黑" panose="020B0503020204020204" pitchFamily="34" charset="-122"/>
                <a:ea typeface="微软雅黑" panose="020B0503020204020204" pitchFamily="34" charset="-122"/>
              </a:rPr>
              <a:t>EOT</a:t>
            </a:r>
            <a:r>
              <a:rPr lang="zh-CN" altLang="en-US" sz="1400" b="1" dirty="0">
                <a:latin typeface="微软雅黑" panose="020B0503020204020204" pitchFamily="34" charset="-122"/>
                <a:ea typeface="微软雅黑" panose="020B0503020204020204" pitchFamily="34" charset="-122"/>
              </a:rPr>
              <a:t>）时</a:t>
            </a:r>
            <a:r>
              <a:rPr lang="zh-CN" altLang="en-US" sz="1400"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临床反应率为</a:t>
            </a:r>
            <a:r>
              <a:rPr lang="en-US" altLang="zh-CN" sz="1400" b="1" dirty="0">
                <a:latin typeface="微软雅黑" panose="020B0503020204020204" pitchFamily="34" charset="-122"/>
                <a:ea typeface="微软雅黑" panose="020B0503020204020204" pitchFamily="34" charset="-122"/>
              </a:rPr>
              <a:t>50%</a:t>
            </a:r>
            <a:r>
              <a:rPr lang="zh-CN" altLang="en-US" sz="1400" b="1" dirty="0">
                <a:latin typeface="微软雅黑" panose="020B0503020204020204" pitchFamily="34" charset="-122"/>
                <a:ea typeface="微软雅黑" panose="020B0503020204020204" pitchFamily="34" charset="-122"/>
              </a:rPr>
              <a:t>，微生物反应率</a:t>
            </a:r>
            <a:r>
              <a:rPr lang="en-US" altLang="zh-CN" sz="1400" b="1" dirty="0">
                <a:latin typeface="微软雅黑" panose="020B0503020204020204" pitchFamily="34" charset="-122"/>
                <a:ea typeface="微软雅黑" panose="020B0503020204020204" pitchFamily="34" charset="-122"/>
              </a:rPr>
              <a:t>40%</a:t>
            </a:r>
            <a:r>
              <a:rPr lang="zh-CN" altLang="en-US" sz="1400" b="1"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影像学反应率</a:t>
            </a:r>
            <a:r>
              <a:rPr lang="en-US" altLang="zh-CN" sz="1400" dirty="0">
                <a:latin typeface="微软雅黑" panose="020B0503020204020204" pitchFamily="34" charset="-122"/>
                <a:ea typeface="微软雅黑" panose="020B0503020204020204" pitchFamily="34" charset="-122"/>
              </a:rPr>
              <a:t>20%</a:t>
            </a:r>
          </a:p>
        </p:txBody>
      </p:sp>
      <p:graphicFrame>
        <p:nvGraphicFramePr>
          <p:cNvPr id="12" name="图表 11">
            <a:extLst>
              <a:ext uri="{FF2B5EF4-FFF2-40B4-BE49-F238E27FC236}">
                <a16:creationId xmlns:a16="http://schemas.microsoft.com/office/drawing/2014/main" id="{ED60045E-7CBB-4FA2-9329-985F47A483DC}"/>
              </a:ext>
            </a:extLst>
          </p:cNvPr>
          <p:cNvGraphicFramePr>
            <a:graphicFrameLocks/>
          </p:cNvGraphicFramePr>
          <p:nvPr>
            <p:extLst>
              <p:ext uri="{D42A27DB-BD31-4B8C-83A1-F6EECF244321}">
                <p14:modId xmlns:p14="http://schemas.microsoft.com/office/powerpoint/2010/main" val="3553770207"/>
              </p:ext>
            </p:extLst>
          </p:nvPr>
        </p:nvGraphicFramePr>
        <p:xfrm>
          <a:off x="5510936" y="3620338"/>
          <a:ext cx="4974108" cy="2489539"/>
        </p:xfrm>
        <a:graphic>
          <a:graphicData uri="http://schemas.openxmlformats.org/drawingml/2006/chart">
            <c:chart xmlns:c="http://schemas.openxmlformats.org/drawingml/2006/chart" xmlns:r="http://schemas.openxmlformats.org/officeDocument/2006/relationships" r:id="rId5"/>
          </a:graphicData>
        </a:graphic>
      </p:graphicFrame>
      <p:sp>
        <p:nvSpPr>
          <p:cNvPr id="15" name="文本框 14">
            <a:extLst>
              <a:ext uri="{FF2B5EF4-FFF2-40B4-BE49-F238E27FC236}">
                <a16:creationId xmlns:a16="http://schemas.microsoft.com/office/drawing/2014/main" id="{1B6E78DB-D8D9-4666-8F55-4AB37732ACDD}"/>
              </a:ext>
            </a:extLst>
          </p:cNvPr>
          <p:cNvSpPr txBox="1"/>
          <p:nvPr/>
        </p:nvSpPr>
        <p:spPr>
          <a:xfrm>
            <a:off x="6371632" y="6177508"/>
            <a:ext cx="4250765" cy="246221"/>
          </a:xfrm>
          <a:prstGeom prst="rect">
            <a:avLst/>
          </a:prstGeom>
          <a:solidFill>
            <a:schemeClr val="bg1"/>
          </a:solidFill>
        </p:spPr>
        <p:txBody>
          <a:bodyPr wrap="square" rtlCol="0">
            <a:spAutoFit/>
          </a:bodyPr>
          <a:lstStyle/>
          <a:p>
            <a:pPr algn="l"/>
            <a:r>
              <a:rPr lang="zh-CN" altLang="en-US" sz="1000" dirty="0">
                <a:latin typeface="微软雅黑" panose="020B0503020204020204" pitchFamily="34" charset="-122"/>
                <a:ea typeface="微软雅黑" panose="020B0503020204020204" pitchFamily="34" charset="-122"/>
              </a:rPr>
              <a:t>图</a:t>
            </a:r>
            <a:r>
              <a:rPr lang="en-US" altLang="zh-CN" sz="1000" dirty="0">
                <a:latin typeface="微软雅黑" panose="020B0503020204020204" pitchFamily="34" charset="-122"/>
                <a:ea typeface="微软雅黑" panose="020B0503020204020204" pitchFamily="34" charset="-122"/>
              </a:rPr>
              <a:t>A</a:t>
            </a:r>
            <a:r>
              <a:rPr lang="zh-CN" altLang="en-US" sz="1000" dirty="0">
                <a:latin typeface="微软雅黑" panose="020B0503020204020204" pitchFamily="34" charset="-122"/>
                <a:ea typeface="微软雅黑" panose="020B0503020204020204" pitchFamily="34" charset="-122"/>
              </a:rPr>
              <a:t>：接受艾沙康唑治疗下不同时间点患者临床反应率</a:t>
            </a:r>
          </a:p>
        </p:txBody>
      </p:sp>
      <p:sp>
        <p:nvSpPr>
          <p:cNvPr id="19" name="文本框 18">
            <a:extLst>
              <a:ext uri="{FF2B5EF4-FFF2-40B4-BE49-F238E27FC236}">
                <a16:creationId xmlns:a16="http://schemas.microsoft.com/office/drawing/2014/main" id="{FBD98AA0-607B-4EC7-83E9-9F88D24394FC}"/>
              </a:ext>
            </a:extLst>
          </p:cNvPr>
          <p:cNvSpPr txBox="1"/>
          <p:nvPr/>
        </p:nvSpPr>
        <p:spPr>
          <a:xfrm rot="16200000">
            <a:off x="5098512" y="4457223"/>
            <a:ext cx="788999"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患者百分比</a:t>
            </a:r>
            <a:r>
              <a:rPr lang="en-US" altLang="zh-CN" sz="800" dirty="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4F5065D9-EF9A-4675-BBED-52B8B2DF204B}"/>
              </a:ext>
            </a:extLst>
          </p:cNvPr>
          <p:cNvSpPr txBox="1"/>
          <p:nvPr/>
        </p:nvSpPr>
        <p:spPr>
          <a:xfrm>
            <a:off x="6496672" y="3259723"/>
            <a:ext cx="3408563" cy="338554"/>
          </a:xfrm>
          <a:prstGeom prst="rect">
            <a:avLst/>
          </a:prstGeom>
          <a:solidFill>
            <a:schemeClr val="bg1"/>
          </a:solidFill>
        </p:spPr>
        <p:txBody>
          <a:bodyPr wrap="square" rtlCol="0">
            <a:spAutoFit/>
          </a:bodyPr>
          <a:lstStyle/>
          <a:p>
            <a:pPr algn="l"/>
            <a:r>
              <a:rPr lang="en-US" altLang="zh-CN" sz="1600" b="1" dirty="0">
                <a:latin typeface="Arial Black" panose="020B0A04020102020204" pitchFamily="34" charset="0"/>
                <a:ea typeface="微软雅黑" panose="020B0503020204020204" pitchFamily="34" charset="-122"/>
              </a:rPr>
              <a:t>&gt;50%</a:t>
            </a:r>
            <a:r>
              <a:rPr lang="zh-CN" altLang="en-US" sz="1000" dirty="0">
                <a:latin typeface="微软雅黑" panose="020B0503020204020204" pitchFamily="34" charset="-122"/>
                <a:ea typeface="微软雅黑" panose="020B0503020204020204" pitchFamily="34" charset="-122"/>
              </a:rPr>
              <a:t>的患者达到完全反应</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部分反应</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临床稳定</a:t>
            </a:r>
          </a:p>
        </p:txBody>
      </p:sp>
    </p:spTree>
    <p:extLst>
      <p:ext uri="{BB962C8B-B14F-4D97-AF65-F5344CB8AC3E}">
        <p14:creationId xmlns:p14="http://schemas.microsoft.com/office/powerpoint/2010/main" val="37294232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225137" y="323267"/>
            <a:ext cx="9071522" cy="400110"/>
          </a:xfrm>
          <a:prstGeom prst="rect">
            <a:avLst/>
          </a:prstGeom>
          <a:noFill/>
        </p:spPr>
        <p:txBody>
          <a:bodyPr wrap="none" rtlCol="0">
            <a:spAutoFit/>
          </a:bodyPr>
          <a:lstStyle/>
          <a:p>
            <a:r>
              <a:rPr lang="en-CA" altLang="zh-CN" sz="2000" b="1" dirty="0">
                <a:latin typeface="微软雅黑" panose="020B0503020204020204" pitchFamily="34" charset="-122"/>
                <a:ea typeface="微软雅黑" panose="020B0503020204020204" pitchFamily="34" charset="-122"/>
              </a:rPr>
              <a:t>VITAL</a:t>
            </a:r>
            <a:r>
              <a:rPr lang="zh-CN" altLang="en-US" sz="2000" b="1" dirty="0">
                <a:latin typeface="微软雅黑" panose="020B0503020204020204" pitchFamily="34" charset="-122"/>
                <a:ea typeface="微软雅黑" panose="020B0503020204020204" pitchFamily="34" charset="-122"/>
              </a:rPr>
              <a:t>研究证实了艾沙康唑</a:t>
            </a:r>
            <a:r>
              <a:rPr lang="en-US" altLang="zh-CN" sz="2000" b="1" dirty="0">
                <a:latin typeface="微软雅黑" panose="020B0503020204020204" pitchFamily="34" charset="-122"/>
                <a:ea typeface="微软雅黑" panose="020B0503020204020204" pitchFamily="34" charset="-122"/>
              </a:rPr>
              <a:t>vs</a:t>
            </a:r>
            <a:r>
              <a:rPr lang="zh-CN" altLang="en-US" sz="2000" b="1" dirty="0">
                <a:latin typeface="微软雅黑" panose="020B0503020204020204" pitchFamily="34" charset="-122"/>
                <a:ea typeface="微软雅黑" panose="020B0503020204020204" pitchFamily="34" charset="-122"/>
              </a:rPr>
              <a:t>两性霉素</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在毛霉病患者一线治疗中疗效的一致性</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386055" y="6321056"/>
            <a:ext cx="4328687" cy="338554"/>
          </a:xfrm>
          <a:prstGeom prst="rect">
            <a:avLst/>
          </a:prstGeom>
          <a:noFill/>
        </p:spPr>
        <p:txBody>
          <a:bodyPr wrap="square">
            <a:spAutoFit/>
          </a:bodyPr>
          <a:lstStyle/>
          <a:p>
            <a:r>
              <a:rPr lang="pt-BR" altLang="zh-CN" sz="800" dirty="0"/>
              <a:t>33. </a:t>
            </a:r>
            <a:r>
              <a:rPr lang="en-CA" altLang="zh-CN" sz="800" dirty="0"/>
              <a:t>Francisco M Marty  </a:t>
            </a:r>
            <a:r>
              <a:rPr lang="en-US" altLang="zh-CN" sz="800" dirty="0"/>
              <a:t>et al.</a:t>
            </a:r>
            <a:r>
              <a:rPr lang="fr-FR" altLang="zh-CN" sz="800" dirty="0"/>
              <a:t> Lancet Infect Dis. 2016 Jul;16(7):828-837.</a:t>
            </a:r>
          </a:p>
          <a:p>
            <a:endParaRPr lang="fr-FR" altLang="zh-CN" sz="800" dirty="0"/>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4">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pic>
        <p:nvPicPr>
          <p:cNvPr id="6" name="图片 5">
            <a:extLst>
              <a:ext uri="{FF2B5EF4-FFF2-40B4-BE49-F238E27FC236}">
                <a16:creationId xmlns:a16="http://schemas.microsoft.com/office/drawing/2014/main" id="{FF77009C-2E18-4387-9102-AC70FCE54C9E}"/>
              </a:ext>
            </a:extLst>
          </p:cNvPr>
          <p:cNvPicPr>
            <a:picLocks noChangeAspect="1"/>
          </p:cNvPicPr>
          <p:nvPr/>
        </p:nvPicPr>
        <p:blipFill rotWithShape="1">
          <a:blip r:embed="rId5"/>
          <a:srcRect l="28898" t="16275" r="35598" b="6275"/>
          <a:stretch/>
        </p:blipFill>
        <p:spPr>
          <a:xfrm>
            <a:off x="1114451" y="2062645"/>
            <a:ext cx="3103030" cy="3807624"/>
          </a:xfrm>
          <a:prstGeom prst="rect">
            <a:avLst/>
          </a:prstGeom>
        </p:spPr>
      </p:pic>
      <p:sp>
        <p:nvSpPr>
          <p:cNvPr id="9" name="文本框 8">
            <a:extLst>
              <a:ext uri="{FF2B5EF4-FFF2-40B4-BE49-F238E27FC236}">
                <a16:creationId xmlns:a16="http://schemas.microsoft.com/office/drawing/2014/main" id="{18AB3CA6-7236-42C8-A6D6-75F3EBCDFAC0}"/>
              </a:ext>
            </a:extLst>
          </p:cNvPr>
          <p:cNvSpPr txBox="1"/>
          <p:nvPr/>
        </p:nvSpPr>
        <p:spPr>
          <a:xfrm>
            <a:off x="858308" y="888162"/>
            <a:ext cx="10748338" cy="700576"/>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defRPr/>
            </a:pPr>
            <a:r>
              <a:rPr lang="en-US" altLang="zh-CN" sz="1400" dirty="0">
                <a:latin typeface="微软雅黑" panose="020B0503020204020204" pitchFamily="34" charset="-122"/>
                <a:ea typeface="微软雅黑" panose="020B0503020204020204" pitchFamily="34" charset="-122"/>
              </a:rPr>
              <a:t>VITAL</a:t>
            </a:r>
            <a:r>
              <a:rPr lang="zh-CN" altLang="en-US" sz="1400" dirty="0">
                <a:latin typeface="微软雅黑" panose="020B0503020204020204" pitchFamily="34" charset="-122"/>
                <a:ea typeface="微软雅黑" panose="020B0503020204020204" pitchFamily="34" charset="-122"/>
              </a:rPr>
              <a:t>研究中</a:t>
            </a:r>
            <a:r>
              <a:rPr lang="en-US" altLang="zh-CN" sz="1400" baseline="30000" dirty="0">
                <a:latin typeface="微软雅黑" panose="020B0503020204020204" pitchFamily="34" charset="-122"/>
                <a:ea typeface="微软雅黑" panose="020B0503020204020204" pitchFamily="34" charset="-122"/>
              </a:rPr>
              <a:t>33</a:t>
            </a:r>
            <a:r>
              <a:rPr lang="zh-CN" altLang="en-US" sz="1400" dirty="0">
                <a:latin typeface="微软雅黑" panose="020B0503020204020204" pitchFamily="34" charset="-122"/>
                <a:ea typeface="微软雅黑" panose="020B0503020204020204" pitchFamily="34" charset="-122"/>
              </a:rPr>
              <a:t>中接受艾沙康唑初始治疗的</a:t>
            </a:r>
            <a:r>
              <a:rPr lang="en-US" altLang="zh-CN" sz="1400" dirty="0">
                <a:latin typeface="微软雅黑" panose="020B0503020204020204" pitchFamily="34" charset="-122"/>
                <a:ea typeface="微软雅黑" panose="020B0503020204020204" pitchFamily="34" charset="-122"/>
              </a:rPr>
              <a:t>21</a:t>
            </a:r>
            <a:r>
              <a:rPr lang="zh-CN" altLang="en-US" sz="1400" dirty="0">
                <a:latin typeface="微软雅黑" panose="020B0503020204020204" pitchFamily="34" charset="-122"/>
                <a:ea typeface="微软雅黑" panose="020B0503020204020204" pitchFamily="34" charset="-122"/>
              </a:rPr>
              <a:t>位毛霉病患者</a:t>
            </a:r>
            <a:r>
              <a:rPr lang="en-US" altLang="zh-CN" sz="1400" dirty="0">
                <a:latin typeface="微软雅黑" panose="020B0503020204020204" pitchFamily="34" charset="-122"/>
                <a:ea typeface="微软雅黑" panose="020B0503020204020204" pitchFamily="34" charset="-122"/>
              </a:rPr>
              <a:t>42</a:t>
            </a:r>
            <a:r>
              <a:rPr lang="zh-CN" altLang="en-US" sz="1400" dirty="0">
                <a:latin typeface="微软雅黑" panose="020B0503020204020204" pitchFamily="34" charset="-122"/>
                <a:ea typeface="微软雅黑" panose="020B0503020204020204" pitchFamily="34" charset="-122"/>
              </a:rPr>
              <a:t>天全因死亡率位</a:t>
            </a:r>
            <a:r>
              <a:rPr lang="en-US" altLang="zh-CN" sz="1400" dirty="0">
                <a:latin typeface="微软雅黑" panose="020B0503020204020204" pitchFamily="34" charset="-122"/>
                <a:ea typeface="微软雅黑" panose="020B0503020204020204" pitchFamily="34" charset="-122"/>
              </a:rPr>
              <a:t>33% </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7/21</a:t>
            </a:r>
            <a:r>
              <a:rPr lang="zh-CN" altLang="en-US" sz="1400" dirty="0">
                <a:latin typeface="微软雅黑" panose="020B0503020204020204" pitchFamily="34" charset="-122"/>
                <a:ea typeface="微软雅黑" panose="020B0503020204020204" pitchFamily="34" charset="-122"/>
              </a:rPr>
              <a:t>），与</a:t>
            </a:r>
            <a:r>
              <a:rPr lang="en-US" altLang="zh-CN" sz="1400" dirty="0" err="1">
                <a:latin typeface="微软雅黑" panose="020B0503020204020204" pitchFamily="34" charset="-122"/>
                <a:ea typeface="微软雅黑" panose="020B0503020204020204" pitchFamily="34" charset="-122"/>
              </a:rPr>
              <a:t>Fungiscope</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历史列队中</a:t>
            </a:r>
            <a:r>
              <a:rPr lang="zh-CN" altLang="en-US" sz="1400" b="1" dirty="0">
                <a:latin typeface="微软雅黑" panose="020B0503020204020204" pitchFamily="34" charset="-122"/>
                <a:ea typeface="微软雅黑" panose="020B0503020204020204" pitchFamily="34" charset="-122"/>
              </a:rPr>
              <a:t>接受两性霉素</a:t>
            </a:r>
            <a:r>
              <a:rPr lang="en-US" altLang="zh-CN" sz="1400" b="1" dirty="0">
                <a:latin typeface="微软雅黑" panose="020B0503020204020204" pitchFamily="34" charset="-122"/>
                <a:ea typeface="微软雅黑" panose="020B0503020204020204" pitchFamily="34" charset="-122"/>
              </a:rPr>
              <a:t>B</a:t>
            </a:r>
            <a:r>
              <a:rPr lang="zh-CN" altLang="en-US" sz="1400" b="1" dirty="0">
                <a:latin typeface="微软雅黑" panose="020B0503020204020204" pitchFamily="34" charset="-122"/>
                <a:ea typeface="微软雅黑" panose="020B0503020204020204" pitchFamily="34" charset="-122"/>
              </a:rPr>
              <a:t>治疗的毛霉病患者相似（</a:t>
            </a:r>
            <a:r>
              <a:rPr lang="en-US" altLang="zh-CN" sz="1400" b="1" dirty="0">
                <a:latin typeface="微软雅黑" panose="020B0503020204020204" pitchFamily="34" charset="-122"/>
                <a:ea typeface="微软雅黑" panose="020B0503020204020204" pitchFamily="34" charset="-122"/>
              </a:rPr>
              <a:t>39%</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13/33</a:t>
            </a:r>
            <a:r>
              <a:rPr lang="zh-CN" altLang="en-US" sz="1400" b="1" dirty="0">
                <a:latin typeface="微软雅黑" panose="020B0503020204020204" pitchFamily="34" charset="-122"/>
                <a:ea typeface="微软雅黑" panose="020B0503020204020204" pitchFamily="34" charset="-122"/>
              </a:rPr>
              <a:t>），加权后两组患者的</a:t>
            </a:r>
            <a:r>
              <a:rPr lang="en-US" altLang="zh-CN" sz="1400" b="1" dirty="0">
                <a:latin typeface="微软雅黑" panose="020B0503020204020204" pitchFamily="34" charset="-122"/>
                <a:ea typeface="微软雅黑" panose="020B0503020204020204" pitchFamily="34" charset="-122"/>
              </a:rPr>
              <a:t>42</a:t>
            </a:r>
            <a:r>
              <a:rPr lang="zh-CN" altLang="en-US" sz="1400" b="1" dirty="0">
                <a:latin typeface="微软雅黑" panose="020B0503020204020204" pitchFamily="34" charset="-122"/>
                <a:ea typeface="微软雅黑" panose="020B0503020204020204" pitchFamily="34" charset="-122"/>
              </a:rPr>
              <a:t>天全因死亡率没有显著差异（</a:t>
            </a:r>
            <a:r>
              <a:rPr lang="en-US" altLang="zh-CN" sz="1400" b="1" dirty="0">
                <a:latin typeface="微软雅黑" panose="020B0503020204020204" pitchFamily="34" charset="-122"/>
                <a:ea typeface="微软雅黑" panose="020B0503020204020204" pitchFamily="34" charset="-122"/>
              </a:rPr>
              <a:t>33% vs 41%; p=0·595</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p:graphicFrame>
        <p:nvGraphicFramePr>
          <p:cNvPr id="13" name="对象 12">
            <a:extLst>
              <a:ext uri="{FF2B5EF4-FFF2-40B4-BE49-F238E27FC236}">
                <a16:creationId xmlns:a16="http://schemas.microsoft.com/office/drawing/2014/main" id="{A53370BA-61EA-4A1D-8DC1-8B945167DA1D}"/>
              </a:ext>
            </a:extLst>
          </p:cNvPr>
          <p:cNvGraphicFramePr>
            <a:graphicFrameLocks noChangeAspect="1"/>
          </p:cNvGraphicFramePr>
          <p:nvPr>
            <p:extLst>
              <p:ext uri="{D42A27DB-BD31-4B8C-83A1-F6EECF244321}">
                <p14:modId xmlns:p14="http://schemas.microsoft.com/office/powerpoint/2010/main" val="2753784010"/>
              </p:ext>
            </p:extLst>
          </p:nvPr>
        </p:nvGraphicFramePr>
        <p:xfrm>
          <a:off x="4714742" y="2517788"/>
          <a:ext cx="6495919" cy="3180955"/>
        </p:xfrm>
        <a:graphic>
          <a:graphicData uri="http://schemas.openxmlformats.org/presentationml/2006/ole">
            <mc:AlternateContent xmlns:mc="http://schemas.openxmlformats.org/markup-compatibility/2006">
              <mc:Choice xmlns:v="urn:schemas-microsoft-com:vml" Requires="v">
                <p:oleObj spid="_x0000_s12303" name="BMP 图像" r:id="rId6" imgW="8772480" imgH="4295880" progId="Paint.Picture">
                  <p:embed/>
                </p:oleObj>
              </mc:Choice>
              <mc:Fallback>
                <p:oleObj name="BMP 图像" r:id="rId6" imgW="8772480" imgH="4295880" progId="Paint.Picture">
                  <p:embed/>
                  <p:pic>
                    <p:nvPicPr>
                      <p:cNvPr id="13" name="对象 12">
                        <a:extLst>
                          <a:ext uri="{FF2B5EF4-FFF2-40B4-BE49-F238E27FC236}">
                            <a16:creationId xmlns:a16="http://schemas.microsoft.com/office/drawing/2014/main" id="{A53370BA-61EA-4A1D-8DC1-8B945167DA1D}"/>
                          </a:ext>
                        </a:extLst>
                      </p:cNvPr>
                      <p:cNvPicPr/>
                      <p:nvPr/>
                    </p:nvPicPr>
                    <p:blipFill>
                      <a:blip r:embed="rId7"/>
                      <a:stretch>
                        <a:fillRect/>
                      </a:stretch>
                    </p:blipFill>
                    <p:spPr>
                      <a:xfrm>
                        <a:off x="4714742" y="2517788"/>
                        <a:ext cx="6495919" cy="3180955"/>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C89289DF-32B6-4A3F-AF46-125007D47EE6}"/>
              </a:ext>
            </a:extLst>
          </p:cNvPr>
          <p:cNvSpPr txBox="1"/>
          <p:nvPr/>
        </p:nvSpPr>
        <p:spPr>
          <a:xfrm>
            <a:off x="9897035" y="2572660"/>
            <a:ext cx="1059906"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艾沙康唑（</a:t>
            </a:r>
            <a:r>
              <a:rPr lang="en-US" altLang="zh-CN" sz="800" dirty="0">
                <a:latin typeface="微软雅黑" panose="020B0503020204020204" pitchFamily="34" charset="-122"/>
                <a:ea typeface="微软雅黑" panose="020B0503020204020204" pitchFamily="34" charset="-122"/>
              </a:rPr>
              <a:t>n=21</a:t>
            </a:r>
            <a:r>
              <a:rPr lang="zh-CN" altLang="en-US" sz="800"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84B20D36-BB50-4C06-A68E-0BEE0C4EF259}"/>
              </a:ext>
            </a:extLst>
          </p:cNvPr>
          <p:cNvSpPr txBox="1"/>
          <p:nvPr/>
        </p:nvSpPr>
        <p:spPr>
          <a:xfrm>
            <a:off x="9914965" y="2751954"/>
            <a:ext cx="1124026"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两性霉素</a:t>
            </a:r>
            <a:r>
              <a:rPr lang="en-US" altLang="zh-CN" sz="800" dirty="0">
                <a:latin typeface="微软雅黑" panose="020B0503020204020204" pitchFamily="34" charset="-122"/>
                <a:ea typeface="微软雅黑" panose="020B0503020204020204" pitchFamily="34" charset="-122"/>
              </a:rPr>
              <a:t>B</a:t>
            </a: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n=33</a:t>
            </a:r>
            <a:r>
              <a:rPr lang="zh-CN" altLang="en-US" sz="800" dirty="0">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F8CA97B6-5AB8-48AC-9D9B-610CAE550B85}"/>
              </a:ext>
            </a:extLst>
          </p:cNvPr>
          <p:cNvSpPr txBox="1"/>
          <p:nvPr/>
        </p:nvSpPr>
        <p:spPr>
          <a:xfrm rot="16200000">
            <a:off x="5015401" y="3252343"/>
            <a:ext cx="820902" cy="353313"/>
          </a:xfrm>
          <a:prstGeom prst="rect">
            <a:avLst/>
          </a:prstGeom>
          <a:noFill/>
        </p:spPr>
        <p:txBody>
          <a:bodyPr wrap="square" rtlCol="0">
            <a:spAutoFit/>
          </a:bodyPr>
          <a:lstStyle/>
          <a:p>
            <a:r>
              <a:rPr lang="zh-CN" altLang="en-US" sz="800" dirty="0">
                <a:latin typeface="微软雅黑" panose="020B0503020204020204" pitchFamily="34" charset="-122"/>
                <a:ea typeface="微软雅黑" panose="020B0503020204020204" pitchFamily="34" charset="-122"/>
              </a:rPr>
              <a:t>生存率</a:t>
            </a:r>
            <a:r>
              <a:rPr lang="en-US" altLang="zh-CN" sz="800" dirty="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C31ED289-C65C-4D1C-9DAF-EDFC32CD1EC0}"/>
              </a:ext>
            </a:extLst>
          </p:cNvPr>
          <p:cNvSpPr txBox="1"/>
          <p:nvPr/>
        </p:nvSpPr>
        <p:spPr>
          <a:xfrm>
            <a:off x="8427836" y="5024822"/>
            <a:ext cx="820902" cy="215444"/>
          </a:xfrm>
          <a:prstGeom prst="rect">
            <a:avLst/>
          </a:prstGeom>
          <a:noFill/>
        </p:spPr>
        <p:txBody>
          <a:bodyPr wrap="square" rtlCol="0">
            <a:spAutoFit/>
          </a:bodyPr>
          <a:lstStyle/>
          <a:p>
            <a:r>
              <a:rPr lang="zh-CN" altLang="en-US" sz="800" dirty="0">
                <a:latin typeface="微软雅黑" panose="020B0503020204020204" pitchFamily="34" charset="-122"/>
                <a:ea typeface="微软雅黑" panose="020B0503020204020204" pitchFamily="34" charset="-122"/>
              </a:rPr>
              <a:t>时间，天</a:t>
            </a:r>
          </a:p>
        </p:txBody>
      </p:sp>
      <p:sp>
        <p:nvSpPr>
          <p:cNvPr id="19" name="文本框 18">
            <a:extLst>
              <a:ext uri="{FF2B5EF4-FFF2-40B4-BE49-F238E27FC236}">
                <a16:creationId xmlns:a16="http://schemas.microsoft.com/office/drawing/2014/main" id="{CF365973-7776-42A1-982C-7F6A0F0F2B38}"/>
              </a:ext>
            </a:extLst>
          </p:cNvPr>
          <p:cNvSpPr txBox="1"/>
          <p:nvPr/>
        </p:nvSpPr>
        <p:spPr>
          <a:xfrm>
            <a:off x="5332849" y="2062644"/>
            <a:ext cx="6049853" cy="461665"/>
          </a:xfrm>
          <a:prstGeom prst="rect">
            <a:avLst/>
          </a:prstGeom>
          <a:solidFill>
            <a:srgbClr val="9E4294"/>
          </a:solidFill>
        </p:spPr>
        <p:txBody>
          <a:bodyPr wrap="square" anchor="ctr">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侵袭性毛霉病患者接受艾沙康唑初始治疗（</a:t>
            </a:r>
            <a:r>
              <a:rPr lang="en-US" altLang="zh-CN" sz="1200" dirty="0">
                <a:solidFill>
                  <a:schemeClr val="bg1"/>
                </a:solidFill>
                <a:latin typeface="微软雅黑" panose="020B0503020204020204" pitchFamily="34" charset="-122"/>
                <a:ea typeface="微软雅黑" panose="020B0503020204020204" pitchFamily="34" charset="-122"/>
              </a:rPr>
              <a:t>VITAL</a:t>
            </a:r>
            <a:r>
              <a:rPr lang="zh-CN" altLang="en-US" sz="1200" dirty="0">
                <a:solidFill>
                  <a:schemeClr val="bg1"/>
                </a:solidFill>
                <a:latin typeface="微软雅黑" panose="020B0503020204020204" pitchFamily="34" charset="-122"/>
                <a:ea typeface="微软雅黑" panose="020B0503020204020204" pitchFamily="34" charset="-122"/>
              </a:rPr>
              <a:t>研究）</a:t>
            </a:r>
            <a:r>
              <a:rPr lang="en-US" altLang="zh-CN" sz="1200" dirty="0">
                <a:solidFill>
                  <a:schemeClr val="bg1"/>
                </a:solidFill>
                <a:latin typeface="微软雅黑" panose="020B0503020204020204" pitchFamily="34" charset="-122"/>
                <a:ea typeface="微软雅黑" panose="020B0503020204020204" pitchFamily="34" charset="-122"/>
              </a:rPr>
              <a:t>vs </a:t>
            </a:r>
            <a:r>
              <a:rPr lang="zh-CN" altLang="en-US" sz="1200" dirty="0">
                <a:solidFill>
                  <a:schemeClr val="bg1"/>
                </a:solidFill>
                <a:latin typeface="微软雅黑" panose="020B0503020204020204" pitchFamily="34" charset="-122"/>
                <a:ea typeface="微软雅黑" panose="020B0503020204020204" pitchFamily="34" charset="-122"/>
              </a:rPr>
              <a:t>两性霉素</a:t>
            </a:r>
            <a:r>
              <a:rPr lang="en-US" altLang="zh-CN" sz="1200" dirty="0">
                <a:solidFill>
                  <a:schemeClr val="bg1"/>
                </a:solidFill>
                <a:latin typeface="微软雅黑" panose="020B0503020204020204" pitchFamily="34" charset="-122"/>
                <a:ea typeface="微软雅黑" panose="020B0503020204020204" pitchFamily="34" charset="-122"/>
              </a:rPr>
              <a:t>B</a:t>
            </a:r>
            <a:r>
              <a:rPr lang="zh-CN" altLang="en-US" sz="1200" dirty="0">
                <a:solidFill>
                  <a:schemeClr val="bg1"/>
                </a:solidFill>
                <a:latin typeface="微软雅黑" panose="020B0503020204020204" pitchFamily="34" charset="-122"/>
                <a:ea typeface="微软雅黑" panose="020B0503020204020204" pitchFamily="34" charset="-122"/>
              </a:rPr>
              <a:t>（</a:t>
            </a:r>
            <a:r>
              <a:rPr lang="en-US" altLang="zh-CN" sz="1200" dirty="0">
                <a:solidFill>
                  <a:schemeClr val="bg1"/>
                </a:solidFill>
                <a:latin typeface="微软雅黑" panose="020B0503020204020204" pitchFamily="34" charset="-122"/>
                <a:ea typeface="微软雅黑" panose="020B0503020204020204" pitchFamily="34" charset="-122"/>
              </a:rPr>
              <a:t>Fungi scope</a:t>
            </a:r>
            <a:r>
              <a:rPr lang="zh-CN" altLang="en-US" sz="1200" dirty="0">
                <a:solidFill>
                  <a:schemeClr val="bg1"/>
                </a:solidFill>
                <a:latin typeface="微软雅黑" panose="020B0503020204020204" pitchFamily="34" charset="-122"/>
                <a:ea typeface="微软雅黑" panose="020B0503020204020204" pitchFamily="34" charset="-122"/>
              </a:rPr>
              <a:t>）</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r>
              <a:rPr lang="zh-CN" altLang="en-US" sz="1200" dirty="0">
                <a:solidFill>
                  <a:schemeClr val="bg1"/>
                </a:solidFill>
                <a:latin typeface="微软雅黑" panose="020B0503020204020204" pitchFamily="34" charset="-122"/>
                <a:ea typeface="微软雅黑" panose="020B0503020204020204" pitchFamily="34" charset="-122"/>
              </a:rPr>
              <a:t>匹配人群对照</a:t>
            </a:r>
            <a:r>
              <a:rPr lang="en-US" altLang="zh-CN" sz="1200" dirty="0">
                <a:solidFill>
                  <a:schemeClr val="bg1"/>
                </a:solidFill>
                <a:latin typeface="微软雅黑" panose="020B0503020204020204" pitchFamily="34" charset="-122"/>
                <a:ea typeface="微软雅黑" panose="020B0503020204020204" pitchFamily="34" charset="-122"/>
              </a:rPr>
              <a:t>12</a:t>
            </a:r>
            <a:r>
              <a:rPr lang="zh-CN" altLang="en-US" sz="1200" dirty="0">
                <a:solidFill>
                  <a:schemeClr val="bg1"/>
                </a:solidFill>
                <a:latin typeface="微软雅黑" panose="020B0503020204020204" pitchFamily="34" charset="-122"/>
                <a:ea typeface="微软雅黑" panose="020B0503020204020204" pitchFamily="34" charset="-122"/>
              </a:rPr>
              <a:t>周</a:t>
            </a:r>
            <a:r>
              <a:rPr lang="en-US" altLang="zh-CN" sz="1200" dirty="0">
                <a:solidFill>
                  <a:schemeClr val="bg1"/>
                </a:solidFill>
                <a:latin typeface="微软雅黑" panose="020B0503020204020204" pitchFamily="34" charset="-122"/>
                <a:ea typeface="微软雅黑" panose="020B0503020204020204" pitchFamily="34" charset="-122"/>
              </a:rPr>
              <a:t>K-M</a:t>
            </a:r>
            <a:r>
              <a:rPr lang="zh-CN" altLang="en-US" sz="1200" dirty="0">
                <a:solidFill>
                  <a:schemeClr val="bg1"/>
                </a:solidFill>
                <a:latin typeface="微软雅黑" panose="020B0503020204020204" pitchFamily="34" charset="-122"/>
                <a:ea typeface="微软雅黑" panose="020B0503020204020204" pitchFamily="34" charset="-122"/>
              </a:rPr>
              <a:t>生存曲线</a:t>
            </a:r>
          </a:p>
        </p:txBody>
      </p:sp>
      <p:sp>
        <p:nvSpPr>
          <p:cNvPr id="15" name="文本框 14">
            <a:extLst>
              <a:ext uri="{FF2B5EF4-FFF2-40B4-BE49-F238E27FC236}">
                <a16:creationId xmlns:a16="http://schemas.microsoft.com/office/drawing/2014/main" id="{C0785950-D5FE-4E7F-B9B1-B06381446B17}"/>
              </a:ext>
            </a:extLst>
          </p:cNvPr>
          <p:cNvSpPr txBox="1"/>
          <p:nvPr/>
        </p:nvSpPr>
        <p:spPr>
          <a:xfrm>
            <a:off x="4714742" y="5870269"/>
            <a:ext cx="7328322" cy="824200"/>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defRPr/>
            </a:pPr>
            <a:r>
              <a:rPr lang="zh-CN" altLang="en-US" sz="1100" b="1" dirty="0">
                <a:latin typeface="微软雅黑" panose="020B0503020204020204" pitchFamily="34" charset="-122"/>
                <a:ea typeface="微软雅黑" panose="020B0503020204020204" pitchFamily="34" charset="-122"/>
              </a:rPr>
              <a:t>两性霉素</a:t>
            </a:r>
            <a:r>
              <a:rPr lang="en-US" altLang="zh-CN" sz="1100" b="1" dirty="0">
                <a:latin typeface="微软雅黑" panose="020B0503020204020204" pitchFamily="34" charset="-122"/>
                <a:ea typeface="微软雅黑" panose="020B0503020204020204" pitchFamily="34" charset="-122"/>
              </a:rPr>
              <a:t>B</a:t>
            </a:r>
            <a:r>
              <a:rPr lang="zh-CN" altLang="en-US" sz="1100" b="1" dirty="0">
                <a:latin typeface="微软雅黑" panose="020B0503020204020204" pitchFamily="34" charset="-122"/>
                <a:ea typeface="微软雅黑" panose="020B0503020204020204" pitchFamily="34" charset="-122"/>
              </a:rPr>
              <a:t>治疗组中多数患者接受了脂质剂型治疗</a:t>
            </a:r>
            <a:r>
              <a:rPr lang="zh-CN" altLang="en-US" sz="1100" dirty="0">
                <a:latin typeface="微软雅黑" panose="020B0503020204020204" pitchFamily="34" charset="-122"/>
                <a:ea typeface="微软雅黑" panose="020B0503020204020204" pitchFamily="34" charset="-122"/>
              </a:rPr>
              <a:t>（脂质体两性霉素</a:t>
            </a:r>
            <a:r>
              <a:rPr lang="en-US" altLang="zh-CN" sz="1100" dirty="0">
                <a:latin typeface="微软雅黑" panose="020B0503020204020204" pitchFamily="34" charset="-122"/>
                <a:ea typeface="微软雅黑" panose="020B0503020204020204" pitchFamily="34" charset="-122"/>
              </a:rPr>
              <a:t>B</a:t>
            </a:r>
            <a:r>
              <a:rPr lang="zh-CN" altLang="en-US" sz="1100" dirty="0">
                <a:latin typeface="微软雅黑" panose="020B0503020204020204" pitchFamily="34" charset="-122"/>
                <a:ea typeface="微软雅黑" panose="020B0503020204020204" pitchFamily="34" charset="-122"/>
              </a:rPr>
              <a:t>或两性霉素</a:t>
            </a:r>
            <a:r>
              <a:rPr lang="en-US" altLang="zh-CN" sz="1100" dirty="0">
                <a:latin typeface="微软雅黑" panose="020B0503020204020204" pitchFamily="34" charset="-122"/>
                <a:ea typeface="微软雅黑" panose="020B0503020204020204" pitchFamily="34" charset="-122"/>
              </a:rPr>
              <a:t>B</a:t>
            </a:r>
            <a:r>
              <a:rPr lang="zh-CN" altLang="en-US" sz="1100" dirty="0">
                <a:latin typeface="微软雅黑" panose="020B0503020204020204" pitchFamily="34" charset="-122"/>
                <a:ea typeface="微软雅黑" panose="020B0503020204020204" pitchFamily="34" charset="-122"/>
              </a:rPr>
              <a:t>脂质复合物，</a:t>
            </a:r>
            <a:r>
              <a:rPr lang="en-US" altLang="zh-CN" sz="1100" dirty="0">
                <a:latin typeface="微软雅黑" panose="020B0503020204020204" pitchFamily="34" charset="-122"/>
                <a:ea typeface="微软雅黑" panose="020B0503020204020204" pitchFamily="34" charset="-122"/>
              </a:rPr>
              <a:t>79%</a:t>
            </a:r>
            <a:r>
              <a:rPr lang="zh-CN" altLang="en-US" sz="1100" dirty="0">
                <a:latin typeface="微软雅黑" panose="020B0503020204020204" pitchFamily="34" charset="-122"/>
                <a:ea typeface="微软雅黑" panose="020B0503020204020204" pitchFamily="34" charset="-122"/>
              </a:rPr>
              <a:t>），且序贯泊沙康唑治疗中位时间达到</a:t>
            </a:r>
            <a:r>
              <a:rPr lang="en-US" altLang="zh-CN" sz="1100" dirty="0">
                <a:latin typeface="微软雅黑" panose="020B0503020204020204" pitchFamily="34" charset="-122"/>
                <a:ea typeface="微软雅黑" panose="020B0503020204020204" pitchFamily="34" charset="-122"/>
              </a:rPr>
              <a:t>34</a:t>
            </a:r>
            <a:r>
              <a:rPr lang="zh-CN" altLang="en-US" sz="1100" dirty="0">
                <a:latin typeface="微软雅黑" panose="020B0503020204020204" pitchFamily="34" charset="-122"/>
                <a:ea typeface="微软雅黑" panose="020B0503020204020204" pitchFamily="34" charset="-122"/>
              </a:rPr>
              <a:t>天（范围：</a:t>
            </a:r>
            <a:r>
              <a:rPr lang="en-US" altLang="zh-CN" sz="1100" dirty="0">
                <a:latin typeface="微软雅黑" panose="020B0503020204020204" pitchFamily="34" charset="-122"/>
                <a:ea typeface="微软雅黑" panose="020B0503020204020204" pitchFamily="34" charset="-122"/>
              </a:rPr>
              <a:t>14-111</a:t>
            </a:r>
            <a:r>
              <a:rPr lang="zh-CN" altLang="en-US" sz="1100" dirty="0">
                <a:latin typeface="微软雅黑" panose="020B0503020204020204" pitchFamily="34" charset="-122"/>
                <a:ea typeface="微软雅黑" panose="020B0503020204020204" pitchFamily="34" charset="-122"/>
              </a:rPr>
              <a:t>天）。</a:t>
            </a:r>
          </a:p>
          <a:p>
            <a:pPr marL="171450" indent="-171450">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rPr>
              <a:t>如下图所示，</a:t>
            </a:r>
            <a:r>
              <a:rPr lang="zh-CN" altLang="en-US" sz="1100" b="1" dirty="0">
                <a:latin typeface="微软雅黑" panose="020B0503020204020204" pitchFamily="34" charset="-122"/>
                <a:ea typeface="微软雅黑" panose="020B0503020204020204" pitchFamily="34" charset="-122"/>
              </a:rPr>
              <a:t>艾沙康唑 </a:t>
            </a:r>
            <a:r>
              <a:rPr lang="en-US" altLang="zh-CN" sz="1100" b="1" dirty="0">
                <a:latin typeface="微软雅黑" panose="020B0503020204020204" pitchFamily="34" charset="-122"/>
                <a:ea typeface="微软雅黑" panose="020B0503020204020204" pitchFamily="34" charset="-122"/>
              </a:rPr>
              <a:t>vs </a:t>
            </a:r>
            <a:r>
              <a:rPr lang="zh-CN" altLang="en-US" sz="1100" b="1" dirty="0">
                <a:latin typeface="微软雅黑" panose="020B0503020204020204" pitchFamily="34" charset="-122"/>
                <a:ea typeface="微软雅黑" panose="020B0503020204020204" pitchFamily="34" charset="-122"/>
              </a:rPr>
              <a:t>两性霉素</a:t>
            </a:r>
            <a:r>
              <a:rPr lang="en-US" altLang="zh-CN" sz="1100" b="1" dirty="0">
                <a:latin typeface="微软雅黑" panose="020B0503020204020204" pitchFamily="34" charset="-122"/>
                <a:ea typeface="微软雅黑" panose="020B0503020204020204" pitchFamily="34" charset="-122"/>
              </a:rPr>
              <a:t>B</a:t>
            </a:r>
            <a:r>
              <a:rPr lang="zh-CN" altLang="en-US" sz="1100" b="1" dirty="0">
                <a:latin typeface="微软雅黑" panose="020B0503020204020204" pitchFamily="34" charset="-122"/>
                <a:ea typeface="微软雅黑" panose="020B0503020204020204" pitchFamily="34" charset="-122"/>
              </a:rPr>
              <a:t>初始治疗患者 </a:t>
            </a:r>
            <a:r>
              <a:rPr lang="en-US" altLang="zh-CN" sz="1100" b="1" dirty="0">
                <a:latin typeface="微软雅黑" panose="020B0503020204020204" pitchFamily="34" charset="-122"/>
                <a:ea typeface="微软雅黑" panose="020B0503020204020204" pitchFamily="34" charset="-122"/>
              </a:rPr>
              <a:t>84</a:t>
            </a:r>
            <a:r>
              <a:rPr lang="zh-CN" altLang="en-US" sz="1100" b="1" dirty="0">
                <a:latin typeface="微软雅黑" panose="020B0503020204020204" pitchFamily="34" charset="-122"/>
                <a:ea typeface="微软雅黑" panose="020B0503020204020204" pitchFamily="34" charset="-122"/>
              </a:rPr>
              <a:t>天</a:t>
            </a:r>
            <a:r>
              <a:rPr lang="en-US" altLang="zh-CN" sz="1100" b="1" dirty="0">
                <a:latin typeface="微软雅黑" panose="020B0503020204020204" pitchFamily="34" charset="-122"/>
                <a:ea typeface="微软雅黑" panose="020B0503020204020204" pitchFamily="34" charset="-122"/>
              </a:rPr>
              <a:t>KM</a:t>
            </a:r>
            <a:r>
              <a:rPr lang="zh-CN" altLang="en-US" sz="1100" b="1" dirty="0">
                <a:latin typeface="微软雅黑" panose="020B0503020204020204" pitchFamily="34" charset="-122"/>
                <a:ea typeface="微软雅黑" panose="020B0503020204020204" pitchFamily="34" charset="-122"/>
              </a:rPr>
              <a:t>生存曲线，两组患者生存率没有显著差异。</a:t>
            </a:r>
            <a:endParaRPr lang="en-US" altLang="zh-CN" sz="11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72768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215298" y="323267"/>
            <a:ext cx="10700365"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硫酸艾沙康唑胶囊是唯一具有成人侵袭性曲霉病和侵袭性毛霉病适应症的已上市口服唑类药物</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627229" y="5818146"/>
            <a:ext cx="4328687" cy="584775"/>
          </a:xfrm>
          <a:prstGeom prst="rect">
            <a:avLst/>
          </a:prstGeom>
          <a:noFill/>
        </p:spPr>
        <p:txBody>
          <a:bodyPr wrap="square">
            <a:spAutoFit/>
          </a:bodyPr>
          <a:lstStyle/>
          <a:p>
            <a:r>
              <a:rPr lang="en-US" altLang="zh-CN" sz="800" dirty="0"/>
              <a:t>35.</a:t>
            </a:r>
            <a:r>
              <a:rPr lang="zh-CN" altLang="en-US" sz="800" dirty="0"/>
              <a:t>硫酸艾沙康唑胶囊说明书 </a:t>
            </a:r>
            <a:r>
              <a:rPr lang="en-US" altLang="zh-CN" sz="800" dirty="0"/>
              <a:t>2021-12-31 version</a:t>
            </a:r>
          </a:p>
          <a:p>
            <a:r>
              <a:rPr lang="en-US" altLang="zh-CN" sz="800" dirty="0"/>
              <a:t>36.</a:t>
            </a:r>
            <a:r>
              <a:rPr lang="zh-CN" altLang="en-US" sz="800" dirty="0"/>
              <a:t>伏立康唑注射液产品说明书 </a:t>
            </a:r>
            <a:r>
              <a:rPr lang="en-US" altLang="zh-CN" sz="800" dirty="0"/>
              <a:t>2022-10-26 version</a:t>
            </a:r>
          </a:p>
          <a:p>
            <a:r>
              <a:rPr lang="en-US" altLang="zh-CN" sz="800" dirty="0"/>
              <a:t>28.</a:t>
            </a:r>
            <a:r>
              <a:rPr lang="zh-CN" altLang="en-US" sz="800" dirty="0"/>
              <a:t>伊曲康唑注射液 处方信息</a:t>
            </a:r>
            <a:r>
              <a:rPr lang="en-US" altLang="zh-CN" sz="800" dirty="0"/>
              <a:t>(FDA) 2009.3 version</a:t>
            </a:r>
          </a:p>
          <a:p>
            <a:r>
              <a:rPr lang="en-US" altLang="zh-CN" sz="800" dirty="0"/>
              <a:t>25.</a:t>
            </a:r>
            <a:r>
              <a:rPr lang="zh-CN" altLang="en-US" sz="800" dirty="0"/>
              <a:t>氟康唑注射液产品说明书 </a:t>
            </a:r>
            <a:r>
              <a:rPr lang="en-US" altLang="zh-CN" sz="800" dirty="0"/>
              <a:t>2022-9-15 version</a:t>
            </a:r>
            <a:endParaRPr lang="fr-FR" altLang="zh-CN" sz="800" dirty="0"/>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graphicFrame>
        <p:nvGraphicFramePr>
          <p:cNvPr id="2" name="表格 2">
            <a:extLst>
              <a:ext uri="{FF2B5EF4-FFF2-40B4-BE49-F238E27FC236}">
                <a16:creationId xmlns:a16="http://schemas.microsoft.com/office/drawing/2014/main" id="{EE48B07B-1414-4CB1-9C03-4777B9D63DD8}"/>
              </a:ext>
            </a:extLst>
          </p:cNvPr>
          <p:cNvGraphicFramePr>
            <a:graphicFrameLocks noGrp="1"/>
          </p:cNvGraphicFramePr>
          <p:nvPr>
            <p:extLst>
              <p:ext uri="{D42A27DB-BD31-4B8C-83A1-F6EECF244321}">
                <p14:modId xmlns:p14="http://schemas.microsoft.com/office/powerpoint/2010/main" val="1077308361"/>
              </p:ext>
            </p:extLst>
          </p:nvPr>
        </p:nvGraphicFramePr>
        <p:xfrm>
          <a:off x="1479340" y="1263316"/>
          <a:ext cx="9170075" cy="3426583"/>
        </p:xfrm>
        <a:graphic>
          <a:graphicData uri="http://schemas.openxmlformats.org/drawingml/2006/table">
            <a:tbl>
              <a:tblPr firstRow="1" bandRow="1">
                <a:tableStyleId>{073A0DAA-6AF3-43AB-8588-CEC1D06C72B9}</a:tableStyleId>
              </a:tblPr>
              <a:tblGrid>
                <a:gridCol w="1828486">
                  <a:extLst>
                    <a:ext uri="{9D8B030D-6E8A-4147-A177-3AD203B41FA5}">
                      <a16:colId xmlns:a16="http://schemas.microsoft.com/office/drawing/2014/main" val="3532667790"/>
                    </a:ext>
                  </a:extLst>
                </a:gridCol>
                <a:gridCol w="3293696">
                  <a:extLst>
                    <a:ext uri="{9D8B030D-6E8A-4147-A177-3AD203B41FA5}">
                      <a16:colId xmlns:a16="http://schemas.microsoft.com/office/drawing/2014/main" val="3006742298"/>
                    </a:ext>
                  </a:extLst>
                </a:gridCol>
                <a:gridCol w="4047893">
                  <a:extLst>
                    <a:ext uri="{9D8B030D-6E8A-4147-A177-3AD203B41FA5}">
                      <a16:colId xmlns:a16="http://schemas.microsoft.com/office/drawing/2014/main" val="3018709506"/>
                    </a:ext>
                  </a:extLst>
                </a:gridCol>
              </a:tblGrid>
              <a:tr h="660480">
                <a:tc>
                  <a:txBody>
                    <a:bodyPr/>
                    <a:lstStyle/>
                    <a:p>
                      <a:pPr algn="ctr"/>
                      <a:r>
                        <a:rPr lang="zh-CN" altLang="en-US" sz="1200" dirty="0">
                          <a:latin typeface="微软雅黑" panose="020B0503020204020204" pitchFamily="34" charset="-122"/>
                          <a:ea typeface="微软雅黑" panose="020B0503020204020204" pitchFamily="34" charset="-122"/>
                        </a:rPr>
                        <a:t>治疗药物</a:t>
                      </a:r>
                    </a:p>
                  </a:txBody>
                  <a:tcPr anchor="ctr">
                    <a:solidFill>
                      <a:srgbClr val="9E4294"/>
                    </a:solidFill>
                  </a:tcPr>
                </a:tc>
                <a:tc>
                  <a:txBody>
                    <a:bodyPr/>
                    <a:lstStyle/>
                    <a:p>
                      <a:pPr algn="ctr"/>
                      <a:r>
                        <a:rPr lang="zh-CN" altLang="en-US" sz="1200" dirty="0">
                          <a:latin typeface="微软雅黑" panose="020B0503020204020204" pitchFamily="34" charset="-122"/>
                          <a:ea typeface="微软雅黑" panose="020B0503020204020204" pitchFamily="34" charset="-122"/>
                        </a:rPr>
                        <a:t>侵袭性曲霉病初始治疗适应症</a:t>
                      </a:r>
                    </a:p>
                  </a:txBody>
                  <a:tcPr anchor="ctr">
                    <a:solidFill>
                      <a:srgbClr val="9E4294"/>
                    </a:solidFill>
                  </a:tcPr>
                </a:tc>
                <a:tc>
                  <a:txBody>
                    <a:bodyPr/>
                    <a:lstStyle/>
                    <a:p>
                      <a:pPr algn="ctr"/>
                      <a:r>
                        <a:rPr lang="zh-CN" altLang="en-US" sz="1200" dirty="0">
                          <a:latin typeface="微软雅黑" panose="020B0503020204020204" pitchFamily="34" charset="-122"/>
                          <a:ea typeface="微软雅黑" panose="020B0503020204020204" pitchFamily="34" charset="-122"/>
                        </a:rPr>
                        <a:t>毛霉病初始治疗适应症</a:t>
                      </a:r>
                    </a:p>
                  </a:txBody>
                  <a:tcPr anchor="ctr">
                    <a:solidFill>
                      <a:srgbClr val="9E4294"/>
                    </a:solidFill>
                  </a:tcPr>
                </a:tc>
                <a:extLst>
                  <a:ext uri="{0D108BD9-81ED-4DB2-BD59-A6C34878D82A}">
                    <a16:rowId xmlns:a16="http://schemas.microsoft.com/office/drawing/2014/main" val="1909532649"/>
                  </a:ext>
                </a:extLst>
              </a:tr>
              <a:tr h="590972">
                <a:tc>
                  <a:txBody>
                    <a:bodyPr/>
                    <a:lstStyle/>
                    <a:p>
                      <a:pPr algn="ctr"/>
                      <a:r>
                        <a:rPr lang="zh-CN" altLang="en-US" sz="1200" dirty="0">
                          <a:latin typeface="微软雅黑" panose="020B0503020204020204" pitchFamily="34" charset="-122"/>
                          <a:ea typeface="微软雅黑" panose="020B0503020204020204" pitchFamily="34" charset="-122"/>
                        </a:rPr>
                        <a:t>氟康唑</a:t>
                      </a:r>
                      <a:r>
                        <a:rPr lang="en-US" altLang="zh-CN" sz="1200" baseline="30000" dirty="0">
                          <a:latin typeface="微软雅黑" panose="020B0503020204020204" pitchFamily="34" charset="-122"/>
                          <a:ea typeface="微软雅黑" panose="020B0503020204020204" pitchFamily="34" charset="-122"/>
                        </a:rPr>
                        <a:t>25</a:t>
                      </a:r>
                      <a:endParaRPr lang="zh-CN" altLang="en-US" sz="1200" baseline="30000" dirty="0">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noFill/>
                  </a:tcPr>
                </a:tc>
                <a:tc>
                  <a:txBody>
                    <a:bodyPr/>
                    <a:lstStyle/>
                    <a:p>
                      <a:pPr algn="ct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noFill/>
                  </a:tcPr>
                </a:tc>
                <a:extLst>
                  <a:ext uri="{0D108BD9-81ED-4DB2-BD59-A6C34878D82A}">
                    <a16:rowId xmlns:a16="http://schemas.microsoft.com/office/drawing/2014/main" val="3144936731"/>
                  </a:ext>
                </a:extLst>
              </a:tr>
              <a:tr h="691691">
                <a:tc>
                  <a:txBody>
                    <a:bodyPr/>
                    <a:lstStyle/>
                    <a:p>
                      <a:pPr algn="ctr"/>
                      <a:r>
                        <a:rPr lang="zh-CN" altLang="en-US" sz="1200" dirty="0">
                          <a:latin typeface="微软雅黑" panose="020B0503020204020204" pitchFamily="34" charset="-122"/>
                          <a:ea typeface="微软雅黑" panose="020B0503020204020204" pitchFamily="34" charset="-122"/>
                        </a:rPr>
                        <a:t>伊曲康唑</a:t>
                      </a:r>
                      <a:r>
                        <a:rPr lang="en-US" altLang="zh-CN" sz="1200" baseline="30000" dirty="0">
                          <a:latin typeface="微软雅黑" panose="020B0503020204020204" pitchFamily="34" charset="-122"/>
                          <a:ea typeface="微软雅黑" panose="020B0503020204020204" pitchFamily="34" charset="-122"/>
                        </a:rPr>
                        <a:t>28</a:t>
                      </a:r>
                      <a:endParaRPr lang="zh-CN" altLang="en-US" sz="1200" dirty="0">
                        <a:latin typeface="微软雅黑" panose="020B0503020204020204" pitchFamily="34" charset="-122"/>
                        <a:ea typeface="微软雅黑" panose="020B0503020204020204" pitchFamily="34" charset="-122"/>
                      </a:endParaRPr>
                    </a:p>
                  </a:txBody>
                  <a:tcPr anchor="ctr">
                    <a:solidFill>
                      <a:schemeClr val="bg1">
                        <a:lumMod val="95000"/>
                      </a:schemeClr>
                    </a:solidFill>
                  </a:tcPr>
                </a:tc>
                <a:tc>
                  <a:txBody>
                    <a:bodyPr/>
                    <a:lstStyle/>
                    <a:p>
                      <a:pPr algn="ctr"/>
                      <a:r>
                        <a:rPr lang="zh-CN" altLang="en-US" sz="2800" dirty="0">
                          <a:solidFill>
                            <a:schemeClr val="tx1">
                              <a:lumMod val="50000"/>
                              <a:lumOff val="50000"/>
                            </a:schemeClr>
                          </a:solidFill>
                          <a:latin typeface="Aharoni" panose="02010803020104030203" pitchFamily="2" charset="-79"/>
                          <a:ea typeface="微软雅黑" panose="020B0503020204020204" pitchFamily="34" charset="-122"/>
                          <a:cs typeface="Aharoni" panose="02010803020104030203" pitchFamily="2" charset="-79"/>
                        </a:rPr>
                        <a:t>√</a:t>
                      </a:r>
                    </a:p>
                  </a:txBody>
                  <a:tcPr anchor="ctr">
                    <a:solidFill>
                      <a:schemeClr val="bg1">
                        <a:lumMod val="95000"/>
                      </a:schemeClr>
                    </a:solidFill>
                  </a:tcPr>
                </a:tc>
                <a:tc>
                  <a:txBody>
                    <a:bodyPr/>
                    <a:lstStyle/>
                    <a:p>
                      <a:pPr algn="ct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solidFill>
                      <a:schemeClr val="bg1">
                        <a:lumMod val="95000"/>
                      </a:schemeClr>
                    </a:solidFill>
                  </a:tcPr>
                </a:tc>
                <a:extLst>
                  <a:ext uri="{0D108BD9-81ED-4DB2-BD59-A6C34878D82A}">
                    <a16:rowId xmlns:a16="http://schemas.microsoft.com/office/drawing/2014/main" val="419588048"/>
                  </a:ext>
                </a:extLst>
              </a:tr>
              <a:tr h="660480">
                <a:tc>
                  <a:txBody>
                    <a:bodyPr/>
                    <a:lstStyle/>
                    <a:p>
                      <a:pPr algn="ctr"/>
                      <a:r>
                        <a:rPr lang="zh-CN" altLang="en-US" sz="1200" dirty="0">
                          <a:latin typeface="微软雅黑" panose="020B0503020204020204" pitchFamily="34" charset="-122"/>
                          <a:ea typeface="微软雅黑" panose="020B0503020204020204" pitchFamily="34" charset="-122"/>
                        </a:rPr>
                        <a:t>伏立康唑</a:t>
                      </a:r>
                      <a:r>
                        <a:rPr lang="en-US" altLang="zh-CN" sz="1200" baseline="30000" dirty="0">
                          <a:latin typeface="微软雅黑" panose="020B0503020204020204" pitchFamily="34" charset="-122"/>
                          <a:ea typeface="微软雅黑" panose="020B0503020204020204" pitchFamily="34" charset="-122"/>
                        </a:rPr>
                        <a:t>36</a:t>
                      </a:r>
                      <a:endParaRPr lang="zh-CN" altLang="en-US" sz="1200" dirty="0">
                        <a:latin typeface="微软雅黑" panose="020B0503020204020204" pitchFamily="34" charset="-122"/>
                        <a:ea typeface="微软雅黑" panose="020B0503020204020204" pitchFamily="34" charset="-122"/>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50000"/>
                              <a:lumOff val="50000"/>
                            </a:prstClr>
                          </a:solidFill>
                          <a:effectLst/>
                          <a:uLnTx/>
                          <a:uFillTx/>
                          <a:latin typeface="Aharoni" panose="02010803020104030203" pitchFamily="2" charset="-79"/>
                          <a:ea typeface="微软雅黑" panose="020B0503020204020204" pitchFamily="34" charset="-122"/>
                          <a:cs typeface="Aharoni" panose="02010803020104030203" pitchFamily="2" charset="-79"/>
                        </a:rPr>
                        <a:t>√</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kern="1200" noProof="0" dirty="0">
                          <a:solidFill>
                            <a:schemeClr val="dk1"/>
                          </a:solidFill>
                          <a:latin typeface="微软雅黑" panose="020B0503020204020204" pitchFamily="34" charset="-122"/>
                          <a:ea typeface="微软雅黑" panose="020B0503020204020204" pitchFamily="34" charset="-122"/>
                          <a:cs typeface="+mn-cs"/>
                        </a:rPr>
                        <a:t>-</a:t>
                      </a:r>
                      <a:endParaRPr lang="zh-CN" altLang="en-US" sz="1200" kern="1200" noProof="0" dirty="0">
                        <a:solidFill>
                          <a:schemeClr val="dk1"/>
                        </a:solidFill>
                        <a:latin typeface="微软雅黑" panose="020B0503020204020204" pitchFamily="34" charset="-122"/>
                        <a:ea typeface="微软雅黑" panose="020B0503020204020204" pitchFamily="34" charset="-122"/>
                        <a:cs typeface="+mn-cs"/>
                      </a:endParaRPr>
                    </a:p>
                  </a:txBody>
                  <a:tcPr anchor="ctr">
                    <a:noFill/>
                  </a:tcPr>
                </a:tc>
                <a:extLst>
                  <a:ext uri="{0D108BD9-81ED-4DB2-BD59-A6C34878D82A}">
                    <a16:rowId xmlns:a16="http://schemas.microsoft.com/office/drawing/2014/main" val="1889474673"/>
                  </a:ext>
                </a:extLst>
              </a:tr>
              <a:tr h="660480">
                <a:tc>
                  <a:txBody>
                    <a:bodyPr/>
                    <a:lstStyle/>
                    <a:p>
                      <a:pPr algn="ctr"/>
                      <a:r>
                        <a:rPr lang="zh-CN" altLang="en-US" sz="1200" b="1" dirty="0">
                          <a:latin typeface="微软雅黑" panose="020B0503020204020204" pitchFamily="34" charset="-122"/>
                          <a:ea typeface="微软雅黑" panose="020B0503020204020204" pitchFamily="34" charset="-122"/>
                        </a:rPr>
                        <a:t>硫酸艾沙康唑胶囊</a:t>
                      </a:r>
                      <a:r>
                        <a:rPr lang="en-US" altLang="zh-CN" sz="1200" b="1" baseline="30000" dirty="0">
                          <a:latin typeface="微软雅黑" panose="020B0503020204020204" pitchFamily="34" charset="-122"/>
                          <a:ea typeface="微软雅黑" panose="020B0503020204020204" pitchFamily="34" charset="-122"/>
                        </a:rPr>
                        <a:t>35</a:t>
                      </a:r>
                      <a:endParaRPr lang="zh-CN" altLang="en-US" sz="1200" dirty="0">
                        <a:latin typeface="微软雅黑" panose="020B0503020204020204" pitchFamily="34" charset="-122"/>
                        <a:ea typeface="微软雅黑" panose="020B0503020204020204" pitchFamily="34" charset="-122"/>
                      </a:endParaRPr>
                    </a:p>
                  </a:txBody>
                  <a:tcPr anchor="ctr">
                    <a:solidFill>
                      <a:srgbClr val="EFE1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9E4294"/>
                          </a:solidFill>
                          <a:effectLst/>
                          <a:uLnTx/>
                          <a:uFillTx/>
                          <a:latin typeface="Aharoni" panose="02010803020104030203" pitchFamily="2" charset="-79"/>
                          <a:ea typeface="微软雅黑" panose="020B0503020204020204" pitchFamily="34" charset="-122"/>
                          <a:cs typeface="Aharoni" panose="02010803020104030203" pitchFamily="2" charset="-79"/>
                        </a:rPr>
                        <a:t>√</a:t>
                      </a:r>
                    </a:p>
                  </a:txBody>
                  <a:tcPr anchor="ctr">
                    <a:solidFill>
                      <a:srgbClr val="EFE1E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9E4294"/>
                          </a:solidFill>
                          <a:effectLst/>
                          <a:uLnTx/>
                          <a:uFillTx/>
                          <a:latin typeface="Aharoni" panose="02010803020104030203" pitchFamily="2" charset="-79"/>
                          <a:ea typeface="微软雅黑" panose="020B0503020204020204" pitchFamily="34" charset="-122"/>
                          <a:cs typeface="Aharoni" panose="02010803020104030203" pitchFamily="2" charset="-79"/>
                        </a:rPr>
                        <a:t>√</a:t>
                      </a:r>
                    </a:p>
                  </a:txBody>
                  <a:tcPr anchor="ctr">
                    <a:solidFill>
                      <a:srgbClr val="EFE1EE"/>
                    </a:solidFill>
                  </a:tcPr>
                </a:tc>
                <a:extLst>
                  <a:ext uri="{0D108BD9-81ED-4DB2-BD59-A6C34878D82A}">
                    <a16:rowId xmlns:a16="http://schemas.microsoft.com/office/drawing/2014/main" val="171101430"/>
                  </a:ext>
                </a:extLst>
              </a:tr>
            </a:tbl>
          </a:graphicData>
        </a:graphic>
      </p:graphicFrame>
    </p:spTree>
    <p:extLst>
      <p:ext uri="{BB962C8B-B14F-4D97-AF65-F5344CB8AC3E}">
        <p14:creationId xmlns:p14="http://schemas.microsoft.com/office/powerpoint/2010/main" val="311224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215298" y="323267"/>
            <a:ext cx="736611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国际指南推荐艾沙康唑作为侵袭性曲霉病和毛霉病初始治疗药物</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697911" y="6187478"/>
            <a:ext cx="4328687" cy="461665"/>
          </a:xfrm>
          <a:prstGeom prst="rect">
            <a:avLst/>
          </a:prstGeom>
          <a:noFill/>
        </p:spPr>
        <p:txBody>
          <a:bodyPr wrap="square">
            <a:spAutoFit/>
          </a:bodyPr>
          <a:lstStyle/>
          <a:p>
            <a:r>
              <a:rPr lang="pt-BR" altLang="zh-CN" sz="800" dirty="0"/>
              <a:t>19. A J Ullmann et al.</a:t>
            </a:r>
            <a:r>
              <a:rPr lang="en-US" altLang="zh-CN" sz="800" dirty="0"/>
              <a:t> Clin </a:t>
            </a:r>
            <a:r>
              <a:rPr lang="en-US" altLang="zh-CN" sz="800" dirty="0" err="1"/>
              <a:t>Microbiol</a:t>
            </a:r>
            <a:r>
              <a:rPr lang="en-US" altLang="zh-CN" sz="800" dirty="0"/>
              <a:t> Infect. 2018 May;24 Suppl 1:e1-e38</a:t>
            </a:r>
          </a:p>
          <a:p>
            <a:r>
              <a:rPr lang="fr-FR" altLang="zh-CN" sz="800" dirty="0"/>
              <a:t>12.</a:t>
            </a:r>
            <a:r>
              <a:rPr lang="en-US" altLang="zh-CN" sz="800" dirty="0"/>
              <a:t> Oliver A </a:t>
            </a:r>
            <a:r>
              <a:rPr lang="en-US" altLang="zh-CN" sz="800" dirty="0" err="1"/>
              <a:t>Cornely</a:t>
            </a:r>
            <a:r>
              <a:rPr lang="en-US" altLang="zh-CN" sz="800" dirty="0"/>
              <a:t> et al. Lancet Infect Dis. 2019 Dec;19(12):e405-e421</a:t>
            </a:r>
          </a:p>
          <a:p>
            <a:r>
              <a:rPr lang="en-US" altLang="zh-CN" sz="800" dirty="0"/>
              <a:t>23.Supplementary of Oliver A </a:t>
            </a:r>
            <a:r>
              <a:rPr lang="en-US" altLang="zh-CN" sz="800" dirty="0" err="1"/>
              <a:t>Cornely</a:t>
            </a:r>
            <a:r>
              <a:rPr lang="en-US" altLang="zh-CN" sz="800" dirty="0"/>
              <a:t> et al. Lancet Infect Dis. 2019 Dec;19(12):e405-e421</a:t>
            </a:r>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5" name="文本框 4">
            <a:extLst>
              <a:ext uri="{FF2B5EF4-FFF2-40B4-BE49-F238E27FC236}">
                <a16:creationId xmlns:a16="http://schemas.microsoft.com/office/drawing/2014/main" id="{721C48F1-CEF8-4427-B301-54F6E74CA48B}"/>
              </a:ext>
            </a:extLst>
          </p:cNvPr>
          <p:cNvSpPr txBox="1"/>
          <p:nvPr/>
        </p:nvSpPr>
        <p:spPr>
          <a:xfrm>
            <a:off x="3646169" y="836685"/>
            <a:ext cx="3724096"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艾沙康唑在侵袭性曲霉病和毛霉病患者中的指南推荐</a:t>
            </a:r>
            <a:endParaRPr lang="en-US" altLang="zh-CN" sz="1200" b="1"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AD1D9D9-6697-4AD5-A4A2-F3DFB6AA9517}"/>
              </a:ext>
            </a:extLst>
          </p:cNvPr>
          <p:cNvSpPr txBox="1"/>
          <p:nvPr/>
        </p:nvSpPr>
        <p:spPr>
          <a:xfrm flipH="1">
            <a:off x="1172689" y="1368716"/>
            <a:ext cx="2758901" cy="276999"/>
          </a:xfrm>
          <a:prstGeom prst="rect">
            <a:avLst/>
          </a:prstGeom>
          <a:solidFill>
            <a:schemeClr val="bg1"/>
          </a:solidFill>
        </p:spPr>
        <p:txBody>
          <a:bodyPr wrap="square" rtlCol="0">
            <a:spAutoFit/>
          </a:bodyPr>
          <a:lstStyle/>
          <a:p>
            <a:pPr algn="l"/>
            <a:r>
              <a:rPr lang="zh-CN" altLang="en-US" sz="1200" dirty="0">
                <a:latin typeface="微软雅黑" panose="020B0503020204020204" pitchFamily="34" charset="-122"/>
                <a:ea typeface="微软雅黑" panose="020B0503020204020204" pitchFamily="34" charset="-122"/>
              </a:rPr>
              <a:t>侵袭性肺曲霉病的一线治疗推荐</a:t>
            </a:r>
            <a:r>
              <a:rPr lang="en-US" altLang="zh-CN" sz="1200" baseline="30000" dirty="0">
                <a:latin typeface="微软雅黑" panose="020B0503020204020204" pitchFamily="34" charset="-122"/>
                <a:ea typeface="微软雅黑" panose="020B0503020204020204" pitchFamily="34" charset="-122"/>
              </a:rPr>
              <a:t>19</a:t>
            </a:r>
            <a:endParaRPr lang="zh-CN" altLang="en-US" sz="1200" baseline="30000" dirty="0">
              <a:latin typeface="微软雅黑" panose="020B0503020204020204" pitchFamily="34" charset="-122"/>
              <a:ea typeface="微软雅黑" panose="020B0503020204020204" pitchFamily="34" charset="-122"/>
            </a:endParaRPr>
          </a:p>
        </p:txBody>
      </p:sp>
      <p:graphicFrame>
        <p:nvGraphicFramePr>
          <p:cNvPr id="3" name="表格 5">
            <a:extLst>
              <a:ext uri="{FF2B5EF4-FFF2-40B4-BE49-F238E27FC236}">
                <a16:creationId xmlns:a16="http://schemas.microsoft.com/office/drawing/2014/main" id="{8F92002C-FEAE-4D61-80F2-AEB8EA505222}"/>
              </a:ext>
            </a:extLst>
          </p:cNvPr>
          <p:cNvGraphicFramePr>
            <a:graphicFrameLocks noGrp="1"/>
          </p:cNvGraphicFramePr>
          <p:nvPr>
            <p:extLst>
              <p:ext uri="{D42A27DB-BD31-4B8C-83A1-F6EECF244321}">
                <p14:modId xmlns:p14="http://schemas.microsoft.com/office/powerpoint/2010/main" val="775033505"/>
              </p:ext>
            </p:extLst>
          </p:nvPr>
        </p:nvGraphicFramePr>
        <p:xfrm>
          <a:off x="449529" y="1782675"/>
          <a:ext cx="3196640" cy="3525298"/>
        </p:xfrm>
        <a:graphic>
          <a:graphicData uri="http://schemas.openxmlformats.org/drawingml/2006/table">
            <a:tbl>
              <a:tblPr firstRow="1" bandRow="1">
                <a:tableStyleId>{5940675A-B579-460E-94D1-54222C63F5DA}</a:tableStyleId>
              </a:tblPr>
              <a:tblGrid>
                <a:gridCol w="1663226">
                  <a:extLst>
                    <a:ext uri="{9D8B030D-6E8A-4147-A177-3AD203B41FA5}">
                      <a16:colId xmlns:a16="http://schemas.microsoft.com/office/drawing/2014/main" val="3439958427"/>
                    </a:ext>
                  </a:extLst>
                </a:gridCol>
                <a:gridCol w="806042">
                  <a:extLst>
                    <a:ext uri="{9D8B030D-6E8A-4147-A177-3AD203B41FA5}">
                      <a16:colId xmlns:a16="http://schemas.microsoft.com/office/drawing/2014/main" val="2345524402"/>
                    </a:ext>
                  </a:extLst>
                </a:gridCol>
                <a:gridCol w="727372">
                  <a:extLst>
                    <a:ext uri="{9D8B030D-6E8A-4147-A177-3AD203B41FA5}">
                      <a16:colId xmlns:a16="http://schemas.microsoft.com/office/drawing/2014/main" val="1508826635"/>
                    </a:ext>
                  </a:extLst>
                </a:gridCol>
              </a:tblGrid>
              <a:tr h="250134">
                <a:tc>
                  <a:txBody>
                    <a:bodyPr/>
                    <a:lstStyle/>
                    <a:p>
                      <a:endParaRPr lang="zh-CN" altLang="en-US" sz="105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微软雅黑" panose="020B0503020204020204" pitchFamily="34" charset="-122"/>
                          <a:ea typeface="微软雅黑" panose="020B0503020204020204" pitchFamily="34" charset="-122"/>
                        </a:rPr>
                        <a:t>推荐强度</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微软雅黑" panose="020B0503020204020204" pitchFamily="34" charset="-122"/>
                          <a:ea typeface="微软雅黑" panose="020B0503020204020204" pitchFamily="34" charset="-122"/>
                        </a:rPr>
                        <a:t>证据级别</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896454"/>
                  </a:ext>
                </a:extLst>
              </a:tr>
              <a:tr h="629584">
                <a:tc>
                  <a:txBody>
                    <a:bodyPr/>
                    <a:lstStyle/>
                    <a:p>
                      <a:r>
                        <a:rPr lang="zh-CN" altLang="en-US" sz="1400" b="1" dirty="0">
                          <a:solidFill>
                            <a:srgbClr val="9E4294"/>
                          </a:solidFill>
                          <a:latin typeface="微软雅黑" panose="020B0503020204020204" pitchFamily="34" charset="-122"/>
                          <a:ea typeface="微软雅黑" panose="020B0503020204020204" pitchFamily="34" charset="-122"/>
                        </a:rPr>
                        <a:t>艾沙康唑</a:t>
                      </a:r>
                      <a:endParaRPr lang="en-US" altLang="zh-CN" sz="1400" b="1" dirty="0">
                        <a:solidFill>
                          <a:srgbClr val="9E4294"/>
                        </a:solidFill>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伏立康唑</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200" b="1" dirty="0">
                          <a:solidFill>
                            <a:srgbClr val="9E4294"/>
                          </a:solidFill>
                          <a:latin typeface="微软雅黑" panose="020B0503020204020204" pitchFamily="34" charset="-122"/>
                          <a:ea typeface="微软雅黑" panose="020B0503020204020204" pitchFamily="34" charset="-122"/>
                        </a:rPr>
                        <a:t>A</a:t>
                      </a:r>
                    </a:p>
                    <a:p>
                      <a:pPr algn="ctr"/>
                      <a:r>
                        <a:rPr lang="en-US" altLang="zh-CN" sz="1200" b="1" dirty="0">
                          <a:latin typeface="微软雅黑" panose="020B0503020204020204" pitchFamily="34" charset="-122"/>
                          <a:ea typeface="微软雅黑" panose="020B0503020204020204" pitchFamily="34" charset="-122"/>
                        </a:rPr>
                        <a:t>A</a:t>
                      </a:r>
                      <a:endParaRPr lang="zh-CN" altLang="en-US" sz="1200" b="1" dirty="0">
                        <a:latin typeface="微软雅黑" panose="020B0503020204020204" pitchFamily="34" charset="-122"/>
                        <a:ea typeface="微软雅黑" panose="020B0503020204020204"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200" b="1" dirty="0">
                          <a:solidFill>
                            <a:srgbClr val="9E4294"/>
                          </a:solidFill>
                          <a:latin typeface="微软雅黑" panose="020B0503020204020204" pitchFamily="34" charset="-122"/>
                          <a:ea typeface="微软雅黑" panose="020B0503020204020204" pitchFamily="34" charset="-122"/>
                        </a:rPr>
                        <a:t>I</a:t>
                      </a:r>
                    </a:p>
                    <a:p>
                      <a:pPr algn="ctr"/>
                      <a:r>
                        <a:rPr lang="en-US" altLang="zh-CN" sz="1200" b="1" dirty="0">
                          <a:latin typeface="微软雅黑" panose="020B0503020204020204" pitchFamily="34" charset="-122"/>
                          <a:ea typeface="微软雅黑" panose="020B0503020204020204" pitchFamily="34" charset="-122"/>
                        </a:rPr>
                        <a:t>I</a:t>
                      </a:r>
                      <a:endParaRPr lang="zh-CN" altLang="en-US" sz="1200" b="1" dirty="0">
                        <a:latin typeface="微软雅黑" panose="020B0503020204020204" pitchFamily="34" charset="-122"/>
                        <a:ea typeface="微软雅黑" panose="020B0503020204020204"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162553"/>
                  </a:ext>
                </a:extLst>
              </a:tr>
              <a:tr h="377751">
                <a:tc>
                  <a:txBody>
                    <a:bodyPr/>
                    <a:lstStyle/>
                    <a:p>
                      <a:r>
                        <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rPr>
                        <a:t>脂质体两性霉素</a:t>
                      </a:r>
                      <a:r>
                        <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rPr>
                        <a:t>B</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rPr>
                        <a:t>B</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dirty="0">
                          <a:solidFill>
                            <a:schemeClr val="tx1">
                              <a:lumMod val="50000"/>
                              <a:lumOff val="50000"/>
                            </a:schemeClr>
                          </a:solidFill>
                          <a:latin typeface="微软雅黑" panose="020B0503020204020204" pitchFamily="34" charset="-122"/>
                          <a:ea typeface="微软雅黑" panose="020B0503020204020204" pitchFamily="34" charset="-122"/>
                        </a:rPr>
                        <a:t>II</a:t>
                      </a:r>
                      <a:endParaRPr lang="zh-CN" altLang="en-US" sz="1050" dirty="0">
                        <a:solidFill>
                          <a:schemeClr val="tx1">
                            <a:lumMod val="50000"/>
                            <a:lumOff val="50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62987488"/>
                  </a:ext>
                </a:extLst>
              </a:tr>
              <a:tr h="1385085">
                <a:tc>
                  <a:txBody>
                    <a:bodyPr/>
                    <a:lstStyle/>
                    <a:p>
                      <a:r>
                        <a:rPr lang="zh-CN" altLang="en-US" sz="1050" dirty="0">
                          <a:solidFill>
                            <a:schemeClr val="bg1">
                              <a:lumMod val="75000"/>
                            </a:schemeClr>
                          </a:solidFill>
                          <a:latin typeface="微软雅黑" panose="020B0503020204020204" pitchFamily="34" charset="-122"/>
                          <a:ea typeface="微软雅黑" panose="020B0503020204020204" pitchFamily="34" charset="-122"/>
                        </a:rPr>
                        <a:t>伏立康唑</a:t>
                      </a:r>
                      <a:r>
                        <a:rPr lang="en-US" altLang="zh-CN" sz="1050" dirty="0">
                          <a:solidFill>
                            <a:schemeClr val="bg1">
                              <a:lumMod val="75000"/>
                            </a:schemeClr>
                          </a:solidFill>
                          <a:latin typeface="微软雅黑" panose="020B0503020204020204" pitchFamily="34" charset="-122"/>
                          <a:ea typeface="微软雅黑" panose="020B0503020204020204" pitchFamily="34" charset="-122"/>
                        </a:rPr>
                        <a:t>+</a:t>
                      </a:r>
                      <a:r>
                        <a:rPr lang="zh-CN" altLang="en-US" sz="1050" dirty="0">
                          <a:solidFill>
                            <a:schemeClr val="bg1">
                              <a:lumMod val="75000"/>
                            </a:schemeClr>
                          </a:solidFill>
                          <a:latin typeface="微软雅黑" panose="020B0503020204020204" pitchFamily="34" charset="-122"/>
                          <a:ea typeface="微软雅黑" panose="020B0503020204020204" pitchFamily="34" charset="-122"/>
                        </a:rPr>
                        <a:t>阿尼芬净</a:t>
                      </a:r>
                      <a:endParaRPr lang="en-US" altLang="zh-CN" sz="105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1050" dirty="0">
                          <a:solidFill>
                            <a:schemeClr val="bg1">
                              <a:lumMod val="75000"/>
                            </a:schemeClr>
                          </a:solidFill>
                          <a:latin typeface="微软雅黑" panose="020B0503020204020204" pitchFamily="34" charset="-122"/>
                          <a:ea typeface="微软雅黑" panose="020B0503020204020204" pitchFamily="34" charset="-122"/>
                        </a:rPr>
                        <a:t>卡泊芬净</a:t>
                      </a:r>
                      <a:endParaRPr lang="en-US" altLang="zh-CN" sz="105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1050" dirty="0">
                          <a:solidFill>
                            <a:schemeClr val="bg1">
                              <a:lumMod val="75000"/>
                            </a:schemeClr>
                          </a:solidFill>
                          <a:latin typeface="微软雅黑" panose="020B0503020204020204" pitchFamily="34" charset="-122"/>
                          <a:ea typeface="微软雅黑" panose="020B0503020204020204" pitchFamily="34" charset="-122"/>
                        </a:rPr>
                        <a:t>伊曲康唑</a:t>
                      </a:r>
                      <a:endParaRPr lang="en-US" altLang="zh-CN" sz="105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1050" dirty="0">
                          <a:solidFill>
                            <a:schemeClr val="bg1">
                              <a:lumMod val="75000"/>
                            </a:schemeClr>
                          </a:solidFill>
                          <a:latin typeface="微软雅黑" panose="020B0503020204020204" pitchFamily="34" charset="-122"/>
                          <a:ea typeface="微软雅黑" panose="020B0503020204020204" pitchFamily="34" charset="-122"/>
                        </a:rPr>
                        <a:t>两性霉素</a:t>
                      </a:r>
                      <a:r>
                        <a:rPr lang="en-US" altLang="zh-CN" sz="1050" dirty="0">
                          <a:solidFill>
                            <a:schemeClr val="bg1">
                              <a:lumMod val="75000"/>
                            </a:schemeClr>
                          </a:solidFill>
                          <a:latin typeface="微软雅黑" panose="020B0503020204020204" pitchFamily="34" charset="-122"/>
                          <a:ea typeface="微软雅黑" panose="020B0503020204020204" pitchFamily="34" charset="-122"/>
                        </a:rPr>
                        <a:t>B</a:t>
                      </a:r>
                      <a:r>
                        <a:rPr lang="zh-CN" altLang="en-US" sz="1050" dirty="0">
                          <a:solidFill>
                            <a:schemeClr val="bg1">
                              <a:lumMod val="75000"/>
                            </a:schemeClr>
                          </a:solidFill>
                          <a:latin typeface="微软雅黑" panose="020B0503020204020204" pitchFamily="34" charset="-122"/>
                          <a:ea typeface="微软雅黑" panose="020B0503020204020204" pitchFamily="34" charset="-122"/>
                        </a:rPr>
                        <a:t>脂质体复合物</a:t>
                      </a:r>
                      <a:endParaRPr lang="en-US" altLang="zh-CN" sz="105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1050" dirty="0">
                          <a:solidFill>
                            <a:schemeClr val="bg1">
                              <a:lumMod val="75000"/>
                            </a:schemeClr>
                          </a:solidFill>
                          <a:latin typeface="微软雅黑" panose="020B0503020204020204" pitchFamily="34" charset="-122"/>
                          <a:ea typeface="微软雅黑" panose="020B0503020204020204" pitchFamily="34" charset="-122"/>
                        </a:rPr>
                        <a:t>米卡芬净</a:t>
                      </a:r>
                      <a:endParaRPr lang="en-US" altLang="zh-CN" sz="1050" dirty="0">
                        <a:solidFill>
                          <a:schemeClr val="bg1">
                            <a:lumMod val="7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C</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C</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C</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C</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C</a:t>
                      </a:r>
                      <a:endParaRPr lang="zh-CN" altLang="en-US" sz="1050" dirty="0">
                        <a:solidFill>
                          <a:schemeClr val="bg1">
                            <a:lumMod val="7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I</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II</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III</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III</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III</a:t>
                      </a:r>
                      <a:endParaRPr lang="zh-CN" altLang="en-US" sz="1050" dirty="0">
                        <a:solidFill>
                          <a:schemeClr val="bg1">
                            <a:lumMod val="7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50278893"/>
                  </a:ext>
                </a:extLst>
              </a:tr>
              <a:tr h="881418">
                <a:tc>
                  <a:txBody>
                    <a:bodyPr/>
                    <a:lstStyle/>
                    <a:p>
                      <a:r>
                        <a:rPr lang="zh-CN" altLang="en-US" sz="1050" dirty="0">
                          <a:solidFill>
                            <a:schemeClr val="bg1">
                              <a:lumMod val="75000"/>
                            </a:schemeClr>
                          </a:solidFill>
                          <a:latin typeface="微软雅黑" panose="020B0503020204020204" pitchFamily="34" charset="-122"/>
                          <a:ea typeface="微软雅黑" panose="020B0503020204020204" pitchFamily="34" charset="-122"/>
                        </a:rPr>
                        <a:t>两性霉素</a:t>
                      </a:r>
                      <a:r>
                        <a:rPr lang="en-US" altLang="zh-CN" sz="1050" dirty="0">
                          <a:solidFill>
                            <a:schemeClr val="bg1">
                              <a:lumMod val="75000"/>
                            </a:schemeClr>
                          </a:solidFill>
                          <a:latin typeface="微软雅黑" panose="020B0503020204020204" pitchFamily="34" charset="-122"/>
                          <a:ea typeface="微软雅黑" panose="020B0503020204020204" pitchFamily="34" charset="-122"/>
                        </a:rPr>
                        <a:t>B</a:t>
                      </a:r>
                      <a:r>
                        <a:rPr lang="zh-CN" altLang="en-US" sz="1050" dirty="0">
                          <a:solidFill>
                            <a:schemeClr val="bg1">
                              <a:lumMod val="75000"/>
                            </a:schemeClr>
                          </a:solidFill>
                          <a:latin typeface="微软雅黑" panose="020B0503020204020204" pitchFamily="34" charset="-122"/>
                          <a:ea typeface="微软雅黑" panose="020B0503020204020204" pitchFamily="34" charset="-122"/>
                        </a:rPr>
                        <a:t>胶体分散剂</a:t>
                      </a:r>
                      <a:endParaRPr lang="en-US" altLang="zh-CN" sz="1050" dirty="0">
                        <a:solidFill>
                          <a:schemeClr val="bg1">
                            <a:lumMod val="75000"/>
                          </a:schemeClr>
                        </a:solidFill>
                        <a:latin typeface="微软雅黑" panose="020B0503020204020204" pitchFamily="34" charset="-122"/>
                        <a:ea typeface="微软雅黑" panose="020B0503020204020204" pitchFamily="34" charset="-122"/>
                      </a:endParaRPr>
                    </a:p>
                    <a:p>
                      <a:r>
                        <a:rPr lang="zh-CN" altLang="en-US" sz="1050" dirty="0">
                          <a:solidFill>
                            <a:schemeClr val="bg1">
                              <a:lumMod val="75000"/>
                            </a:schemeClr>
                          </a:solidFill>
                          <a:latin typeface="微软雅黑" panose="020B0503020204020204" pitchFamily="34" charset="-122"/>
                          <a:ea typeface="微软雅黑" panose="020B0503020204020204" pitchFamily="34" charset="-122"/>
                        </a:rPr>
                        <a:t>传统两性霉素</a:t>
                      </a:r>
                      <a:r>
                        <a:rPr lang="en-US" altLang="zh-CN" sz="1050" dirty="0">
                          <a:solidFill>
                            <a:schemeClr val="bg1">
                              <a:lumMod val="75000"/>
                            </a:schemeClr>
                          </a:solidFill>
                          <a:latin typeface="微软雅黑" panose="020B0503020204020204" pitchFamily="34" charset="-122"/>
                          <a:ea typeface="微软雅黑" panose="020B0503020204020204" pitchFamily="34" charset="-122"/>
                        </a:rPr>
                        <a:t>B</a:t>
                      </a:r>
                    </a:p>
                    <a:p>
                      <a:r>
                        <a:rPr lang="zh-CN" altLang="en-US" sz="1050" dirty="0">
                          <a:solidFill>
                            <a:schemeClr val="bg1">
                              <a:lumMod val="75000"/>
                            </a:schemeClr>
                          </a:solidFill>
                          <a:latin typeface="微软雅黑" panose="020B0503020204020204" pitchFamily="34" charset="-122"/>
                          <a:ea typeface="微软雅黑" panose="020B0503020204020204" pitchFamily="34" charset="-122"/>
                        </a:rPr>
                        <a:t>其他联合治疗</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D</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D</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D</a:t>
                      </a:r>
                      <a:endParaRPr lang="zh-CN" altLang="en-US" sz="1050" dirty="0">
                        <a:solidFill>
                          <a:schemeClr val="bg1">
                            <a:lumMod val="7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I</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III</a:t>
                      </a:r>
                    </a:p>
                    <a:p>
                      <a:pPr algn="ctr"/>
                      <a:r>
                        <a:rPr lang="en-US" altLang="zh-CN" sz="1050" dirty="0">
                          <a:solidFill>
                            <a:schemeClr val="bg1">
                              <a:lumMod val="75000"/>
                            </a:schemeClr>
                          </a:solidFill>
                          <a:latin typeface="微软雅黑" panose="020B0503020204020204" pitchFamily="34" charset="-122"/>
                          <a:ea typeface="微软雅黑" panose="020B0503020204020204" pitchFamily="34" charset="-122"/>
                        </a:rPr>
                        <a:t>III</a:t>
                      </a:r>
                      <a:endParaRPr lang="zh-CN" altLang="en-US" sz="1050" dirty="0">
                        <a:solidFill>
                          <a:schemeClr val="bg1">
                            <a:lumMod val="75000"/>
                          </a:schemeClr>
                        </a:solidFill>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0262878"/>
                  </a:ext>
                </a:extLst>
              </a:tr>
            </a:tbl>
          </a:graphicData>
        </a:graphic>
      </p:graphicFrame>
      <p:sp>
        <p:nvSpPr>
          <p:cNvPr id="9" name="文本框 8">
            <a:extLst>
              <a:ext uri="{FF2B5EF4-FFF2-40B4-BE49-F238E27FC236}">
                <a16:creationId xmlns:a16="http://schemas.microsoft.com/office/drawing/2014/main" id="{25968919-833F-4DB7-B466-10F438CC0ADC}"/>
              </a:ext>
            </a:extLst>
          </p:cNvPr>
          <p:cNvSpPr txBox="1"/>
          <p:nvPr/>
        </p:nvSpPr>
        <p:spPr>
          <a:xfrm flipH="1">
            <a:off x="6484190" y="1350126"/>
            <a:ext cx="3225593" cy="276999"/>
          </a:xfrm>
          <a:prstGeom prst="rect">
            <a:avLst/>
          </a:prstGeom>
          <a:solidFill>
            <a:schemeClr val="bg1"/>
          </a:solidFill>
        </p:spPr>
        <p:txBody>
          <a:bodyPr wrap="square" rtlCol="0">
            <a:spAutoFit/>
          </a:bodyPr>
          <a:lstStyle/>
          <a:p>
            <a:pPr algn="l"/>
            <a:r>
              <a:rPr lang="zh-CN" altLang="en-US" sz="1200" dirty="0">
                <a:latin typeface="微软雅黑" panose="020B0503020204020204" pitchFamily="34" charset="-122"/>
                <a:ea typeface="微软雅黑" panose="020B0503020204020204" pitchFamily="34" charset="-122"/>
              </a:rPr>
              <a:t>毛霉病一线单药治疗和挽救治疗推荐</a:t>
            </a:r>
            <a:r>
              <a:rPr lang="en-US" altLang="zh-CN" sz="1200" baseline="30000" dirty="0">
                <a:latin typeface="微软雅黑" panose="020B0503020204020204" pitchFamily="34" charset="-122"/>
                <a:ea typeface="微软雅黑" panose="020B0503020204020204" pitchFamily="34" charset="-122"/>
              </a:rPr>
              <a:t>12</a:t>
            </a:r>
            <a:r>
              <a:rPr lang="zh-CN" altLang="en-US" sz="1200" baseline="30000" dirty="0">
                <a:latin typeface="微软雅黑" panose="020B0503020204020204" pitchFamily="34" charset="-122"/>
                <a:ea typeface="微软雅黑" panose="020B0503020204020204" pitchFamily="34" charset="-122"/>
              </a:rPr>
              <a:t>，</a:t>
            </a:r>
            <a:r>
              <a:rPr lang="en-US" altLang="zh-CN" sz="1200" baseline="30000" dirty="0">
                <a:latin typeface="微软雅黑" panose="020B0503020204020204" pitchFamily="34" charset="-122"/>
                <a:ea typeface="微软雅黑" panose="020B0503020204020204" pitchFamily="34" charset="-122"/>
              </a:rPr>
              <a:t>23</a:t>
            </a:r>
            <a:endParaRPr lang="zh-CN" altLang="en-US" sz="1200" baseline="30000" dirty="0">
              <a:latin typeface="微软雅黑" panose="020B0503020204020204" pitchFamily="34" charset="-122"/>
              <a:ea typeface="微软雅黑" panose="020B0503020204020204" pitchFamily="34" charset="-122"/>
            </a:endParaRPr>
          </a:p>
        </p:txBody>
      </p:sp>
      <p:graphicFrame>
        <p:nvGraphicFramePr>
          <p:cNvPr id="10" name="表格 5">
            <a:extLst>
              <a:ext uri="{FF2B5EF4-FFF2-40B4-BE49-F238E27FC236}">
                <a16:creationId xmlns:a16="http://schemas.microsoft.com/office/drawing/2014/main" id="{80EDFD1D-885F-4842-AD0F-81DE0E16F03B}"/>
              </a:ext>
            </a:extLst>
          </p:cNvPr>
          <p:cNvGraphicFramePr>
            <a:graphicFrameLocks noGrp="1"/>
          </p:cNvGraphicFramePr>
          <p:nvPr>
            <p:extLst>
              <p:ext uri="{D42A27DB-BD31-4B8C-83A1-F6EECF244321}">
                <p14:modId xmlns:p14="http://schemas.microsoft.com/office/powerpoint/2010/main" val="2894743259"/>
              </p:ext>
            </p:extLst>
          </p:nvPr>
        </p:nvGraphicFramePr>
        <p:xfrm>
          <a:off x="4008998" y="1758424"/>
          <a:ext cx="3454791" cy="3574825"/>
        </p:xfrm>
        <a:graphic>
          <a:graphicData uri="http://schemas.openxmlformats.org/drawingml/2006/table">
            <a:tbl>
              <a:tblPr firstRow="1" bandRow="1">
                <a:tableStyleId>{5940675A-B579-460E-94D1-54222C63F5DA}</a:tableStyleId>
              </a:tblPr>
              <a:tblGrid>
                <a:gridCol w="1868462">
                  <a:extLst>
                    <a:ext uri="{9D8B030D-6E8A-4147-A177-3AD203B41FA5}">
                      <a16:colId xmlns:a16="http://schemas.microsoft.com/office/drawing/2014/main" val="3439958427"/>
                    </a:ext>
                  </a:extLst>
                </a:gridCol>
                <a:gridCol w="800218">
                  <a:extLst>
                    <a:ext uri="{9D8B030D-6E8A-4147-A177-3AD203B41FA5}">
                      <a16:colId xmlns:a16="http://schemas.microsoft.com/office/drawing/2014/main" val="2345524402"/>
                    </a:ext>
                  </a:extLst>
                </a:gridCol>
                <a:gridCol w="786111">
                  <a:extLst>
                    <a:ext uri="{9D8B030D-6E8A-4147-A177-3AD203B41FA5}">
                      <a16:colId xmlns:a16="http://schemas.microsoft.com/office/drawing/2014/main" val="1508826635"/>
                    </a:ext>
                  </a:extLst>
                </a:gridCol>
              </a:tblGrid>
              <a:tr h="239423">
                <a:tc>
                  <a:txBody>
                    <a:bodyPr/>
                    <a:lstStyle/>
                    <a:p>
                      <a:r>
                        <a:rPr lang="zh-CN" altLang="en-US" sz="1050" dirty="0">
                          <a:latin typeface="微软雅黑" panose="020B0503020204020204" pitchFamily="34" charset="-122"/>
                          <a:ea typeface="微软雅黑" panose="020B0503020204020204" pitchFamily="34" charset="-122"/>
                        </a:rPr>
                        <a:t>所有患者</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微软雅黑" panose="020B0503020204020204" pitchFamily="34" charset="-122"/>
                          <a:ea typeface="微软雅黑" panose="020B0503020204020204" pitchFamily="34" charset="-122"/>
                        </a:rPr>
                        <a:t>推荐强度</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微软雅黑" panose="020B0503020204020204" pitchFamily="34" charset="-122"/>
                          <a:ea typeface="微软雅黑" panose="020B0503020204020204" pitchFamily="34" charset="-122"/>
                        </a:rPr>
                        <a:t>证据级别</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896454"/>
                  </a:ext>
                </a:extLst>
              </a:tr>
              <a:tr h="599447">
                <a:tc>
                  <a:txBody>
                    <a:bodyPr/>
                    <a:lstStyle/>
                    <a:p>
                      <a:r>
                        <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脂质体两性霉素</a:t>
                      </a: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B5-10mg/kg</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A</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I</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162553"/>
                  </a:ext>
                </a:extLst>
              </a:tr>
              <a:tr h="565909">
                <a:tc>
                  <a:txBody>
                    <a:bodyPr/>
                    <a:lstStyle/>
                    <a:p>
                      <a:r>
                        <a:rPr lang="zh-CN" altLang="en-US" sz="1400" b="1" kern="1200" dirty="0">
                          <a:solidFill>
                            <a:srgbClr val="9E4294"/>
                          </a:solidFill>
                          <a:latin typeface="微软雅黑" panose="020B0503020204020204" pitchFamily="34" charset="-122"/>
                          <a:ea typeface="微软雅黑" panose="020B0503020204020204" pitchFamily="34" charset="-122"/>
                          <a:cs typeface="+mn-cs"/>
                        </a:rPr>
                        <a:t>艾沙康唑</a:t>
                      </a:r>
                      <a:endParaRPr lang="en-US" altLang="zh-CN" sz="1400" b="1" kern="1200" dirty="0">
                        <a:solidFill>
                          <a:srgbClr val="9E4294"/>
                        </a:solidFill>
                        <a:latin typeface="微软雅黑" panose="020B0503020204020204" pitchFamily="34" charset="-122"/>
                        <a:ea typeface="微软雅黑" panose="020B0503020204020204" pitchFamily="34" charset="-122"/>
                        <a:cs typeface="+mn-cs"/>
                      </a:endParaRPr>
                    </a:p>
                    <a:p>
                      <a:r>
                        <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泊沙康唑肠溶片或注射液</a:t>
                      </a:r>
                      <a:endPar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b="1" kern="1200" dirty="0">
                          <a:solidFill>
                            <a:srgbClr val="9E4294"/>
                          </a:solidFill>
                          <a:latin typeface="微软雅黑" panose="020B0503020204020204" pitchFamily="34" charset="-122"/>
                          <a:ea typeface="微软雅黑" panose="020B0503020204020204" pitchFamily="34" charset="-122"/>
                          <a:cs typeface="+mn-cs"/>
                        </a:rPr>
                        <a:t>B</a:t>
                      </a:r>
                    </a:p>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B</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200" b="1" kern="1200" dirty="0" err="1">
                          <a:solidFill>
                            <a:srgbClr val="9E4294"/>
                          </a:solidFill>
                          <a:latin typeface="微软雅黑" panose="020B0503020204020204" pitchFamily="34" charset="-122"/>
                          <a:ea typeface="微软雅黑" panose="020B0503020204020204" pitchFamily="34" charset="-122"/>
                          <a:cs typeface="+mn-cs"/>
                        </a:rPr>
                        <a:t>IIh</a:t>
                      </a:r>
                      <a:endParaRPr lang="en-US" altLang="zh-CN" sz="1200" b="1" kern="1200" dirty="0">
                        <a:solidFill>
                          <a:srgbClr val="9E4294"/>
                        </a:solidFill>
                        <a:latin typeface="微软雅黑" panose="020B0503020204020204" pitchFamily="34" charset="-122"/>
                        <a:ea typeface="微软雅黑" panose="020B0503020204020204" pitchFamily="34" charset="-122"/>
                        <a:cs typeface="+mn-cs"/>
                      </a:endParaRPr>
                    </a:p>
                    <a:p>
                      <a:pPr algn="ctr"/>
                      <a:r>
                        <a:rPr lang="en-US" altLang="zh-CN" sz="1050" kern="1200" dirty="0" err="1">
                          <a:solidFill>
                            <a:schemeClr val="tx1">
                              <a:lumMod val="50000"/>
                              <a:lumOff val="50000"/>
                            </a:schemeClr>
                          </a:solidFill>
                          <a:latin typeface="微软雅黑" panose="020B0503020204020204" pitchFamily="34" charset="-122"/>
                          <a:ea typeface="微软雅黑" panose="020B0503020204020204" pitchFamily="34" charset="-122"/>
                          <a:cs typeface="+mn-cs"/>
                        </a:rPr>
                        <a:t>IItu</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62987488"/>
                  </a:ext>
                </a:extLst>
              </a:tr>
              <a:tr h="13187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泊沙康唑口服混悬液</a:t>
                      </a:r>
                      <a:endPar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C </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IIu</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50278893"/>
                  </a:ext>
                </a:extLst>
              </a:tr>
              <a:tr h="839226">
                <a:tc>
                  <a:txBody>
                    <a:bodyPr/>
                    <a:lstStyle/>
                    <a:p>
                      <a:r>
                        <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任何剂量两性霉素</a:t>
                      </a: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B</a:t>
                      </a:r>
                      <a:r>
                        <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脱氧胆酸盐</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D</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050" kern="1200" dirty="0" err="1">
                          <a:solidFill>
                            <a:schemeClr val="tx1">
                              <a:lumMod val="50000"/>
                              <a:lumOff val="50000"/>
                            </a:schemeClr>
                          </a:solidFill>
                          <a:latin typeface="微软雅黑" panose="020B0503020204020204" pitchFamily="34" charset="-122"/>
                          <a:ea typeface="微软雅黑" panose="020B0503020204020204" pitchFamily="34" charset="-122"/>
                          <a:cs typeface="+mn-cs"/>
                        </a:rPr>
                        <a:t>IIt</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0262878"/>
                  </a:ext>
                </a:extLst>
              </a:tr>
            </a:tbl>
          </a:graphicData>
        </a:graphic>
      </p:graphicFrame>
      <p:cxnSp>
        <p:nvCxnSpPr>
          <p:cNvPr id="11" name="直接连接符 10">
            <a:extLst>
              <a:ext uri="{FF2B5EF4-FFF2-40B4-BE49-F238E27FC236}">
                <a16:creationId xmlns:a16="http://schemas.microsoft.com/office/drawing/2014/main" id="{6D4931A4-82F9-434D-A0BD-68BAE4048946}"/>
              </a:ext>
            </a:extLst>
          </p:cNvPr>
          <p:cNvCxnSpPr/>
          <p:nvPr/>
        </p:nvCxnSpPr>
        <p:spPr>
          <a:xfrm>
            <a:off x="3931590" y="1466659"/>
            <a:ext cx="0" cy="3962117"/>
          </a:xfrm>
          <a:prstGeom prst="line">
            <a:avLst/>
          </a:prstGeom>
          <a:ln>
            <a:prstDash val="dash"/>
          </a:ln>
        </p:spPr>
        <p:style>
          <a:lnRef idx="1">
            <a:schemeClr val="dk1"/>
          </a:lnRef>
          <a:fillRef idx="0">
            <a:schemeClr val="dk1"/>
          </a:fillRef>
          <a:effectRef idx="0">
            <a:schemeClr val="dk1"/>
          </a:effectRef>
          <a:fontRef idx="minor">
            <a:schemeClr val="tx1"/>
          </a:fontRef>
        </p:style>
      </p:cxnSp>
      <p:graphicFrame>
        <p:nvGraphicFramePr>
          <p:cNvPr id="13" name="表格 5">
            <a:extLst>
              <a:ext uri="{FF2B5EF4-FFF2-40B4-BE49-F238E27FC236}">
                <a16:creationId xmlns:a16="http://schemas.microsoft.com/office/drawing/2014/main" id="{7316A0FB-980F-42FA-B821-60A295E668AF}"/>
              </a:ext>
            </a:extLst>
          </p:cNvPr>
          <p:cNvGraphicFramePr>
            <a:graphicFrameLocks noGrp="1"/>
          </p:cNvGraphicFramePr>
          <p:nvPr>
            <p:extLst>
              <p:ext uri="{D42A27DB-BD31-4B8C-83A1-F6EECF244321}">
                <p14:modId xmlns:p14="http://schemas.microsoft.com/office/powerpoint/2010/main" val="2205396412"/>
              </p:ext>
            </p:extLst>
          </p:nvPr>
        </p:nvGraphicFramePr>
        <p:xfrm>
          <a:off x="7920989" y="1758424"/>
          <a:ext cx="3671862" cy="3603276"/>
        </p:xfrm>
        <a:graphic>
          <a:graphicData uri="http://schemas.openxmlformats.org/drawingml/2006/table">
            <a:tbl>
              <a:tblPr firstRow="1" bandRow="1">
                <a:tableStyleId>{5940675A-B579-460E-94D1-54222C63F5DA}</a:tableStyleId>
              </a:tblPr>
              <a:tblGrid>
                <a:gridCol w="2022793">
                  <a:extLst>
                    <a:ext uri="{9D8B030D-6E8A-4147-A177-3AD203B41FA5}">
                      <a16:colId xmlns:a16="http://schemas.microsoft.com/office/drawing/2014/main" val="3439958427"/>
                    </a:ext>
                  </a:extLst>
                </a:gridCol>
                <a:gridCol w="831867">
                  <a:extLst>
                    <a:ext uri="{9D8B030D-6E8A-4147-A177-3AD203B41FA5}">
                      <a16:colId xmlns:a16="http://schemas.microsoft.com/office/drawing/2014/main" val="2345524402"/>
                    </a:ext>
                  </a:extLst>
                </a:gridCol>
                <a:gridCol w="817202">
                  <a:extLst>
                    <a:ext uri="{9D8B030D-6E8A-4147-A177-3AD203B41FA5}">
                      <a16:colId xmlns:a16="http://schemas.microsoft.com/office/drawing/2014/main" val="1508826635"/>
                    </a:ext>
                  </a:extLst>
                </a:gridCol>
              </a:tblGrid>
              <a:tr h="291044">
                <a:tc>
                  <a:txBody>
                    <a:bodyPr/>
                    <a:lstStyle/>
                    <a:p>
                      <a:r>
                        <a:rPr lang="zh-CN" altLang="en-US" sz="1050" b="1" dirty="0">
                          <a:latin typeface="微软雅黑" panose="020B0503020204020204" pitchFamily="34" charset="-122"/>
                          <a:ea typeface="微软雅黑" panose="020B0503020204020204" pitchFamily="34" charset="-122"/>
                        </a:rPr>
                        <a:t>不耐受</a:t>
                      </a:r>
                      <a:r>
                        <a:rPr lang="en-US" altLang="zh-CN" sz="1050" b="1" dirty="0">
                          <a:latin typeface="微软雅黑" panose="020B0503020204020204" pitchFamily="34" charset="-122"/>
                          <a:ea typeface="微软雅黑" panose="020B0503020204020204" pitchFamily="34" charset="-122"/>
                        </a:rPr>
                        <a:t>/</a:t>
                      </a:r>
                      <a:r>
                        <a:rPr lang="zh-CN" altLang="en-US" sz="1050" b="1" dirty="0">
                          <a:latin typeface="微软雅黑" panose="020B0503020204020204" pitchFamily="34" charset="-122"/>
                          <a:ea typeface="微软雅黑" panose="020B0503020204020204" pitchFamily="34" charset="-122"/>
                        </a:rPr>
                        <a:t>毒性限制或难治性患者</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微软雅黑" panose="020B0503020204020204" pitchFamily="34" charset="-122"/>
                          <a:ea typeface="微软雅黑" panose="020B0503020204020204" pitchFamily="34" charset="-122"/>
                        </a:rPr>
                        <a:t>推荐强度</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50" dirty="0">
                          <a:latin typeface="微软雅黑" panose="020B0503020204020204" pitchFamily="34" charset="-122"/>
                          <a:ea typeface="微软雅黑" panose="020B0503020204020204" pitchFamily="34" charset="-122"/>
                        </a:rPr>
                        <a:t>证据级别</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6896454"/>
                  </a:ext>
                </a:extLst>
              </a:tr>
              <a:tr h="558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9E4294"/>
                          </a:solidFill>
                          <a:effectLst/>
                          <a:uLnTx/>
                          <a:uFillTx/>
                          <a:latin typeface="微软雅黑" panose="020B0503020204020204" pitchFamily="34" charset="-122"/>
                          <a:ea typeface="微软雅黑" panose="020B0503020204020204" pitchFamily="34" charset="-122"/>
                          <a:cs typeface="+mn-cs"/>
                        </a:rPr>
                        <a:t>艾沙康唑</a:t>
                      </a:r>
                      <a:endParaRPr kumimoji="0" lang="en-US" altLang="zh-CN" sz="1400" b="1" i="0" u="none" strike="noStrike" kern="1200" cap="none" spc="0" normalizeH="0" baseline="0" noProof="0" dirty="0">
                        <a:ln>
                          <a:noFill/>
                        </a:ln>
                        <a:solidFill>
                          <a:srgbClr val="9E429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泊沙康唑肠溶片或注射液</a:t>
                      </a:r>
                      <a:endPar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200" b="1" kern="1200" dirty="0">
                          <a:solidFill>
                            <a:srgbClr val="9E4294"/>
                          </a:solidFill>
                          <a:latin typeface="微软雅黑" panose="020B0503020204020204" pitchFamily="34" charset="-122"/>
                          <a:ea typeface="微软雅黑" panose="020B0503020204020204" pitchFamily="34" charset="-122"/>
                          <a:cs typeface="+mn-cs"/>
                        </a:rPr>
                        <a:t>A</a:t>
                      </a:r>
                    </a:p>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A</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altLang="zh-CN" sz="1200" b="1" kern="1200" dirty="0" err="1">
                          <a:solidFill>
                            <a:srgbClr val="9E4294"/>
                          </a:solidFill>
                          <a:latin typeface="微软雅黑" panose="020B0503020204020204" pitchFamily="34" charset="-122"/>
                          <a:ea typeface="微软雅黑" panose="020B0503020204020204" pitchFamily="34" charset="-122"/>
                          <a:cs typeface="+mn-cs"/>
                        </a:rPr>
                        <a:t>IIh</a:t>
                      </a:r>
                      <a:endParaRPr lang="en-US" altLang="zh-CN" sz="1200" b="1" kern="1200" dirty="0">
                        <a:solidFill>
                          <a:srgbClr val="9E4294"/>
                        </a:solidFill>
                        <a:latin typeface="微软雅黑" panose="020B0503020204020204" pitchFamily="34" charset="-122"/>
                        <a:ea typeface="微软雅黑" panose="020B0503020204020204" pitchFamily="34" charset="-122"/>
                        <a:cs typeface="+mn-cs"/>
                      </a:endParaRPr>
                    </a:p>
                    <a:p>
                      <a:pPr algn="ctr"/>
                      <a:r>
                        <a:rPr lang="en-US" altLang="zh-CN" sz="1050" kern="1200" dirty="0" err="1">
                          <a:solidFill>
                            <a:schemeClr val="tx1">
                              <a:lumMod val="50000"/>
                              <a:lumOff val="50000"/>
                            </a:schemeClr>
                          </a:solidFill>
                          <a:latin typeface="微软雅黑" panose="020B0503020204020204" pitchFamily="34" charset="-122"/>
                          <a:ea typeface="微软雅黑" panose="020B0503020204020204" pitchFamily="34" charset="-122"/>
                          <a:cs typeface="+mn-cs"/>
                        </a:rPr>
                        <a:t>IIt</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5162553"/>
                  </a:ext>
                </a:extLst>
              </a:tr>
              <a:tr h="743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脂质体两性霉素</a:t>
                      </a:r>
                      <a:r>
                        <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B 5mg/kg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两性霉素</a:t>
                      </a:r>
                      <a:r>
                        <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B</a:t>
                      </a: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胶体分散剂 </a:t>
                      </a:r>
                      <a:r>
                        <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5mg/kg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两性霉素</a:t>
                      </a:r>
                      <a:r>
                        <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B</a:t>
                      </a:r>
                      <a:r>
                        <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脂质复合物 </a:t>
                      </a:r>
                      <a:r>
                        <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5mg/kg</a:t>
                      </a:r>
                      <a:endParaRPr kumimoji="0" lang="zh-CN" altLang="en-US"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B</a:t>
                      </a:r>
                    </a:p>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B</a:t>
                      </a:r>
                    </a:p>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B</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III</a:t>
                      </a:r>
                    </a:p>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IIu</a:t>
                      </a:r>
                    </a:p>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IIu</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62987488"/>
                  </a:ext>
                </a:extLst>
              </a:tr>
              <a:tr h="1228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泊沙康唑口服混悬液</a:t>
                      </a:r>
                      <a:endPar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C </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rPr>
                        <a:t>IIu</a:t>
                      </a: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50278893"/>
                  </a:ext>
                </a:extLst>
              </a:tr>
              <a:tr h="781703">
                <a:tc>
                  <a:txBody>
                    <a:bodyPr/>
                    <a:lstStyle/>
                    <a:p>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1050" kern="1200" dirty="0">
                        <a:solidFill>
                          <a:schemeClr val="tx1">
                            <a:lumMod val="50000"/>
                            <a:lumOff val="50000"/>
                          </a:schemeClr>
                        </a:solidFill>
                        <a:latin typeface="微软雅黑" panose="020B0503020204020204" pitchFamily="34" charset="-122"/>
                        <a:ea typeface="微软雅黑" panose="020B0503020204020204" pitchFamily="34" charset="-122"/>
                        <a:cs typeface="+mn-cs"/>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80262878"/>
                  </a:ext>
                </a:extLst>
              </a:tr>
            </a:tbl>
          </a:graphicData>
        </a:graphic>
      </p:graphicFrame>
      <p:sp>
        <p:nvSpPr>
          <p:cNvPr id="6" name="矩形 5">
            <a:extLst>
              <a:ext uri="{FF2B5EF4-FFF2-40B4-BE49-F238E27FC236}">
                <a16:creationId xmlns:a16="http://schemas.microsoft.com/office/drawing/2014/main" id="{C782FD76-9B51-4844-999A-DD1B0C02D1BA}"/>
              </a:ext>
            </a:extLst>
          </p:cNvPr>
          <p:cNvSpPr/>
          <p:nvPr/>
        </p:nvSpPr>
        <p:spPr>
          <a:xfrm>
            <a:off x="465360" y="1283162"/>
            <a:ext cx="10961361"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13872D8-C283-4B13-A247-A69E7E5A5B1F}"/>
              </a:ext>
            </a:extLst>
          </p:cNvPr>
          <p:cNvSpPr/>
          <p:nvPr/>
        </p:nvSpPr>
        <p:spPr>
          <a:xfrm>
            <a:off x="449529" y="5503859"/>
            <a:ext cx="1118621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FDB6E2B-49E7-4E87-AB34-6E7AEFC726AA}"/>
              </a:ext>
            </a:extLst>
          </p:cNvPr>
          <p:cNvSpPr txBox="1"/>
          <p:nvPr/>
        </p:nvSpPr>
        <p:spPr>
          <a:xfrm flipH="1">
            <a:off x="3891991" y="5591529"/>
            <a:ext cx="4204995" cy="553998"/>
          </a:xfrm>
          <a:prstGeom prst="rect">
            <a:avLst/>
          </a:prstGeom>
          <a:solidFill>
            <a:schemeClr val="bg1"/>
          </a:solidFill>
        </p:spPr>
        <p:txBody>
          <a:bodyPr wrap="square" rtlCol="0">
            <a:spAutoFit/>
          </a:bodyPr>
          <a:lstStyle/>
          <a:p>
            <a:pPr algn="l"/>
            <a:r>
              <a:rPr lang="en-US" altLang="zh-CN" sz="1000" b="1" dirty="0">
                <a:solidFill>
                  <a:srgbClr val="9E4294"/>
                </a:solidFill>
                <a:latin typeface="微软雅黑" panose="020B0503020204020204" pitchFamily="34" charset="-122"/>
                <a:ea typeface="微软雅黑" panose="020B0503020204020204" pitchFamily="34" charset="-122"/>
              </a:rPr>
              <a:t>h: </a:t>
            </a:r>
            <a:r>
              <a:rPr lang="zh-CN" altLang="en-US" sz="1000" b="1" dirty="0">
                <a:solidFill>
                  <a:srgbClr val="9E4294"/>
                </a:solidFill>
                <a:latin typeface="微软雅黑" panose="020B0503020204020204" pitchFamily="34" charset="-122"/>
                <a:ea typeface="微软雅黑" panose="020B0503020204020204" pitchFamily="34" charset="-122"/>
              </a:rPr>
              <a:t>证据来自于对照组或历史对照研究</a:t>
            </a:r>
            <a:endParaRPr lang="en-US" altLang="zh-CN" sz="1000" b="1" dirty="0">
              <a:solidFill>
                <a:srgbClr val="9E4294"/>
              </a:solidFill>
              <a:latin typeface="微软雅黑" panose="020B0503020204020204" pitchFamily="34" charset="-122"/>
              <a:ea typeface="微软雅黑" panose="020B0503020204020204" pitchFamily="34" charset="-122"/>
            </a:endParaRPr>
          </a:p>
          <a:p>
            <a:pPr algn="l"/>
            <a:r>
              <a:rPr lang="en-US" altLang="zh-CN" sz="1000" dirty="0">
                <a:latin typeface="微软雅黑" panose="020B0503020204020204" pitchFamily="34" charset="-122"/>
                <a:ea typeface="微软雅黑" panose="020B0503020204020204" pitchFamily="34" charset="-122"/>
              </a:rPr>
              <a:t>t</a:t>
            </a:r>
            <a:r>
              <a:rPr lang="zh-CN" altLang="en-US" sz="1000" dirty="0">
                <a:latin typeface="微软雅黑" panose="020B0503020204020204" pitchFamily="34" charset="-122"/>
                <a:ea typeface="微软雅黑" panose="020B0503020204020204" pitchFamily="34" charset="-122"/>
              </a:rPr>
              <a:t>：证据来自于转化针距，如不同患者列队研究，或相同免疫状态患者</a:t>
            </a:r>
            <a:endParaRPr lang="en-US" altLang="zh-CN" sz="1000" dirty="0">
              <a:latin typeface="微软雅黑" panose="020B0503020204020204" pitchFamily="34" charset="-122"/>
              <a:ea typeface="微软雅黑" panose="020B0503020204020204" pitchFamily="34" charset="-122"/>
            </a:endParaRPr>
          </a:p>
          <a:p>
            <a:pPr algn="l"/>
            <a:r>
              <a:rPr lang="en-US" altLang="zh-CN" sz="1000" dirty="0">
                <a:latin typeface="微软雅黑" panose="020B0503020204020204" pitchFamily="34" charset="-122"/>
                <a:ea typeface="微软雅黑" panose="020B0503020204020204" pitchFamily="34" charset="-122"/>
              </a:rPr>
              <a:t>u: </a:t>
            </a:r>
            <a:r>
              <a:rPr lang="zh-CN" altLang="en-US" sz="1000" dirty="0">
                <a:latin typeface="微软雅黑" panose="020B0503020204020204" pitchFamily="34" charset="-122"/>
                <a:ea typeface="微软雅黑" panose="020B0503020204020204" pitchFamily="34" charset="-122"/>
              </a:rPr>
              <a:t>证据来自于非对照研究</a:t>
            </a:r>
          </a:p>
        </p:txBody>
      </p:sp>
      <p:cxnSp>
        <p:nvCxnSpPr>
          <p:cNvPr id="12" name="直接箭头连接符 11">
            <a:extLst>
              <a:ext uri="{FF2B5EF4-FFF2-40B4-BE49-F238E27FC236}">
                <a16:creationId xmlns:a16="http://schemas.microsoft.com/office/drawing/2014/main" id="{CEB5DB19-7373-47F7-89CC-4673CF0097A0}"/>
              </a:ext>
            </a:extLst>
          </p:cNvPr>
          <p:cNvCxnSpPr>
            <a:cxnSpLocks/>
          </p:cNvCxnSpPr>
          <p:nvPr/>
        </p:nvCxnSpPr>
        <p:spPr>
          <a:xfrm flipV="1">
            <a:off x="7182315" y="2245567"/>
            <a:ext cx="686501" cy="534955"/>
          </a:xfrm>
          <a:prstGeom prst="straightConnector1">
            <a:avLst/>
          </a:prstGeom>
          <a:ln>
            <a:solidFill>
              <a:srgbClr val="9E429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E3DB7ADD-7AF3-440E-BF15-A0262AD37DFF}"/>
              </a:ext>
            </a:extLst>
          </p:cNvPr>
          <p:cNvCxnSpPr>
            <a:cxnSpLocks/>
          </p:cNvCxnSpPr>
          <p:nvPr/>
        </p:nvCxnSpPr>
        <p:spPr>
          <a:xfrm>
            <a:off x="7240555" y="2245567"/>
            <a:ext cx="680434" cy="585157"/>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93DF117C-9ACA-430B-9C93-381AA07B2E4A}"/>
              </a:ext>
            </a:extLst>
          </p:cNvPr>
          <p:cNvSpPr/>
          <p:nvPr/>
        </p:nvSpPr>
        <p:spPr>
          <a:xfrm>
            <a:off x="7977351" y="2705878"/>
            <a:ext cx="3530404" cy="58515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160167E0-9B3D-4C0F-BFCF-3A1F50ED56B1}"/>
              </a:ext>
            </a:extLst>
          </p:cNvPr>
          <p:cNvSpPr txBox="1"/>
          <p:nvPr/>
        </p:nvSpPr>
        <p:spPr>
          <a:xfrm flipH="1">
            <a:off x="7920989" y="3323145"/>
            <a:ext cx="3225593" cy="276999"/>
          </a:xfrm>
          <a:prstGeom prst="rect">
            <a:avLst/>
          </a:prstGeom>
          <a:solidFill>
            <a:schemeClr val="bg1"/>
          </a:solidFill>
        </p:spPr>
        <p:txBody>
          <a:bodyPr wrap="square" rtlCol="0">
            <a:spAutoFit/>
          </a:bodyPr>
          <a:lstStyle/>
          <a:p>
            <a:pPr algn="l"/>
            <a:r>
              <a:rPr lang="zh-CN" altLang="en-US" sz="1200" dirty="0">
                <a:latin typeface="微软雅黑" panose="020B0503020204020204" pitchFamily="34" charset="-122"/>
                <a:ea typeface="微软雅黑" panose="020B0503020204020204" pitchFamily="34" charset="-122"/>
              </a:rPr>
              <a:t>肾毒性限制</a:t>
            </a:r>
          </a:p>
        </p:txBody>
      </p:sp>
      <p:sp>
        <p:nvSpPr>
          <p:cNvPr id="26" name="文本框 25">
            <a:extLst>
              <a:ext uri="{FF2B5EF4-FFF2-40B4-BE49-F238E27FC236}">
                <a16:creationId xmlns:a16="http://schemas.microsoft.com/office/drawing/2014/main" id="{8DEA8695-4FEA-4C0A-8383-692A095EDD7D}"/>
              </a:ext>
            </a:extLst>
          </p:cNvPr>
          <p:cNvSpPr txBox="1"/>
          <p:nvPr/>
        </p:nvSpPr>
        <p:spPr>
          <a:xfrm flipH="1">
            <a:off x="7882289" y="4670308"/>
            <a:ext cx="3860181" cy="738664"/>
          </a:xfrm>
          <a:prstGeom prst="rect">
            <a:avLst/>
          </a:prstGeom>
          <a:solidFill>
            <a:schemeClr val="bg1"/>
          </a:solidFill>
        </p:spPr>
        <p:txBody>
          <a:bodyPr wrap="square" rtlCol="0">
            <a:spAutoFit/>
          </a:bodyPr>
          <a:lstStyle/>
          <a:p>
            <a:pPr algn="l"/>
            <a:r>
              <a:rPr lang="zh-CN" altLang="en-US" sz="1050" dirty="0">
                <a:latin typeface="微软雅黑" panose="020B0503020204020204" pitchFamily="34" charset="-122"/>
                <a:ea typeface="微软雅黑" panose="020B0503020204020204" pitchFamily="34" charset="-122"/>
              </a:rPr>
              <a:t>注：指南指出如果患者发生</a:t>
            </a:r>
            <a:r>
              <a:rPr lang="zh-CN" altLang="en-US" sz="1050" b="1" dirty="0">
                <a:latin typeface="微软雅黑" panose="020B0503020204020204" pitchFamily="34" charset="-122"/>
                <a:ea typeface="微软雅黑" panose="020B0503020204020204" pitchFamily="34" charset="-122"/>
              </a:rPr>
              <a:t>肾脏相关毒性，应将脂质体两性霉素</a:t>
            </a:r>
            <a:r>
              <a:rPr lang="en-US" altLang="zh-CN" sz="1050" b="1" dirty="0">
                <a:latin typeface="微软雅黑" panose="020B0503020204020204" pitchFamily="34" charset="-122"/>
                <a:ea typeface="微软雅黑" panose="020B0503020204020204" pitchFamily="34" charset="-122"/>
              </a:rPr>
              <a:t>B</a:t>
            </a:r>
            <a:r>
              <a:rPr lang="zh-CN" altLang="en-US" sz="1050" b="1" dirty="0">
                <a:latin typeface="微软雅黑" panose="020B0503020204020204" pitchFamily="34" charset="-122"/>
                <a:ea typeface="微软雅黑" panose="020B0503020204020204" pitchFamily="34" charset="-122"/>
              </a:rPr>
              <a:t>治疗剂量降低</a:t>
            </a:r>
            <a:r>
              <a:rPr lang="zh-CN" altLang="en-US" sz="1050" dirty="0">
                <a:latin typeface="微软雅黑" panose="020B0503020204020204" pitchFamily="34" charset="-122"/>
                <a:ea typeface="微软雅黑" panose="020B0503020204020204" pitchFamily="34" charset="-122"/>
              </a:rPr>
              <a:t>，低于</a:t>
            </a:r>
            <a:r>
              <a:rPr lang="en-US" altLang="zh-CN" sz="1050" dirty="0">
                <a:latin typeface="微软雅黑" panose="020B0503020204020204" pitchFamily="34" charset="-122"/>
                <a:ea typeface="微软雅黑" panose="020B0503020204020204" pitchFamily="34" charset="-122"/>
              </a:rPr>
              <a:t>5mg/kg/d</a:t>
            </a:r>
            <a:r>
              <a:rPr lang="zh-CN" altLang="en-US" sz="1050" dirty="0">
                <a:latin typeface="微软雅黑" panose="020B0503020204020204" pitchFamily="34" charset="-122"/>
                <a:ea typeface="微软雅黑" panose="020B0503020204020204" pitchFamily="34" charset="-122"/>
              </a:rPr>
              <a:t>的治疗方案仅给予弱推荐；</a:t>
            </a:r>
            <a:endParaRPr lang="en-US" altLang="zh-CN" sz="1050" dirty="0">
              <a:latin typeface="微软雅黑" panose="020B0503020204020204" pitchFamily="34" charset="-122"/>
              <a:ea typeface="微软雅黑" panose="020B0503020204020204" pitchFamily="34" charset="-122"/>
            </a:endParaRPr>
          </a:p>
          <a:p>
            <a:pPr algn="l"/>
            <a:r>
              <a:rPr lang="zh-CN" altLang="en-US" sz="1050" dirty="0">
                <a:latin typeface="微软雅黑" panose="020B0503020204020204" pitchFamily="34" charset="-122"/>
                <a:ea typeface="微软雅黑" panose="020B0503020204020204" pitchFamily="34" charset="-122"/>
              </a:rPr>
              <a:t>在疑似毛霉病患者治疗路径中，对于已</a:t>
            </a:r>
            <a:r>
              <a:rPr lang="zh-CN" altLang="en-US" sz="1050" b="1" dirty="0">
                <a:latin typeface="微软雅黑" panose="020B0503020204020204" pitchFamily="34" charset="-122"/>
                <a:ea typeface="微软雅黑" panose="020B0503020204020204" pitchFamily="34" charset="-122"/>
              </a:rPr>
              <a:t>存在肾功抑制的患者首选艾沙康唑</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泊沙康唑缓释片或针剂进行初始治疗</a:t>
            </a:r>
          </a:p>
        </p:txBody>
      </p:sp>
    </p:spTree>
    <p:extLst>
      <p:ext uri="{BB962C8B-B14F-4D97-AF65-F5344CB8AC3E}">
        <p14:creationId xmlns:p14="http://schemas.microsoft.com/office/powerpoint/2010/main" val="2616147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18DC83F3-79C9-4DF7-960E-B4E56579AD96}"/>
              </a:ext>
            </a:extLst>
          </p:cNvPr>
          <p:cNvSpPr/>
          <p:nvPr/>
        </p:nvSpPr>
        <p:spPr>
          <a:xfrm>
            <a:off x="4630616" y="2651673"/>
            <a:ext cx="2825262" cy="2157046"/>
          </a:xfrm>
          <a:custGeom>
            <a:avLst/>
            <a:gdLst>
              <a:gd name="connsiteX0" fmla="*/ 0 w 2825262"/>
              <a:gd name="connsiteY0" fmla="*/ 0 h 2157046"/>
              <a:gd name="connsiteX1" fmla="*/ 2813539 w 2825262"/>
              <a:gd name="connsiteY1" fmla="*/ 386862 h 2157046"/>
              <a:gd name="connsiteX2" fmla="*/ 2825262 w 2825262"/>
              <a:gd name="connsiteY2" fmla="*/ 2157046 h 2157046"/>
              <a:gd name="connsiteX3" fmla="*/ 117231 w 2825262"/>
              <a:gd name="connsiteY3" fmla="*/ 1817077 h 2157046"/>
              <a:gd name="connsiteX4" fmla="*/ 0 w 2825262"/>
              <a:gd name="connsiteY4" fmla="*/ 0 h 2157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5262" h="2157046">
                <a:moveTo>
                  <a:pt x="0" y="0"/>
                </a:moveTo>
                <a:lnTo>
                  <a:pt x="2813539" y="386862"/>
                </a:lnTo>
                <a:cubicBezTo>
                  <a:pt x="2817447" y="976923"/>
                  <a:pt x="2821354" y="1566985"/>
                  <a:pt x="2825262" y="2157046"/>
                </a:cubicBezTo>
                <a:lnTo>
                  <a:pt x="117231" y="1817077"/>
                </a:lnTo>
                <a:lnTo>
                  <a:pt x="0" y="0"/>
                </a:lnTo>
                <a:close/>
              </a:path>
            </a:pathLst>
          </a:custGeom>
          <a:solidFill>
            <a:srgbClr val="EFE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08FA8570-483C-4915-AAEA-C4546AAD0575}"/>
              </a:ext>
            </a:extLst>
          </p:cNvPr>
          <p:cNvSpPr txBox="1"/>
          <p:nvPr/>
        </p:nvSpPr>
        <p:spPr>
          <a:xfrm>
            <a:off x="1028048" y="403480"/>
            <a:ext cx="10650736" cy="400110"/>
          </a:xfrm>
          <a:prstGeom prst="rect">
            <a:avLst/>
          </a:prstGeom>
          <a:noFill/>
        </p:spPr>
        <p:txBody>
          <a:bodyPr wrap="none" rtlCol="0">
            <a:spAutoFit/>
          </a:bodyPr>
          <a:lstStyle/>
          <a:p>
            <a:r>
              <a:rPr lang="en-CA" altLang="zh-CN" sz="2000" b="1" dirty="0">
                <a:latin typeface="微软雅黑" panose="020B0503020204020204" pitchFamily="34" charset="-122"/>
                <a:ea typeface="微软雅黑" panose="020B0503020204020204" pitchFamily="34" charset="-122"/>
              </a:rPr>
              <a:t>ISASOT</a:t>
            </a:r>
            <a:r>
              <a:rPr lang="zh-CN" altLang="en-US" sz="2000" b="1" dirty="0">
                <a:latin typeface="微软雅黑" panose="020B0503020204020204" pitchFamily="34" charset="-122"/>
                <a:ea typeface="微软雅黑" panose="020B0503020204020204" pitchFamily="34" charset="-122"/>
              </a:rPr>
              <a:t>研究：</a:t>
            </a:r>
            <a:r>
              <a:rPr lang="en-US" altLang="zh-CN" sz="2000" b="1" dirty="0">
                <a:latin typeface="微软雅黑" panose="020B0503020204020204" pitchFamily="34" charset="-122"/>
                <a:ea typeface="微软雅黑" panose="020B0503020204020204" pitchFamily="34" charset="-122"/>
              </a:rPr>
              <a:t>32%</a:t>
            </a:r>
            <a:r>
              <a:rPr lang="zh-CN" altLang="en-US" sz="2000" b="1" dirty="0">
                <a:latin typeface="微软雅黑" panose="020B0503020204020204" pitchFamily="34" charset="-122"/>
                <a:ea typeface="微软雅黑" panose="020B0503020204020204" pitchFamily="34" charset="-122"/>
              </a:rPr>
              <a:t>抗真菌治疗史，药物相互作用</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疗效不佳</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不良反应是替换治疗的主要原因</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386055" y="6321056"/>
            <a:ext cx="4328687" cy="215444"/>
          </a:xfrm>
          <a:prstGeom prst="rect">
            <a:avLst/>
          </a:prstGeom>
          <a:noFill/>
        </p:spPr>
        <p:txBody>
          <a:bodyPr wrap="square">
            <a:spAutoFit/>
          </a:bodyPr>
          <a:lstStyle/>
          <a:p>
            <a:r>
              <a:rPr lang="fr-FR" altLang="zh-CN" sz="800" dirty="0"/>
              <a:t>34. Arnau Monforte </a:t>
            </a:r>
            <a:r>
              <a:rPr lang="en-US" altLang="zh-CN" sz="800" dirty="0"/>
              <a:t>et al. </a:t>
            </a:r>
            <a:r>
              <a:rPr lang="en-US" altLang="zh-CN" sz="800" dirty="0" err="1"/>
              <a:t>Microbiol</a:t>
            </a:r>
            <a:r>
              <a:rPr lang="en-US" altLang="zh-CN" sz="800" dirty="0"/>
              <a:t> </a:t>
            </a:r>
            <a:r>
              <a:rPr lang="en-US" altLang="zh-CN" sz="800" dirty="0" err="1"/>
              <a:t>Spectr</a:t>
            </a:r>
            <a:r>
              <a:rPr lang="en-US" altLang="zh-CN" sz="800" dirty="0"/>
              <a:t>. 2022 Feb 23;10(1):e0178421.</a:t>
            </a:r>
            <a:endParaRPr lang="fr-FR" altLang="zh-CN" sz="800" dirty="0"/>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6" name="文本框 5">
            <a:extLst>
              <a:ext uri="{FF2B5EF4-FFF2-40B4-BE49-F238E27FC236}">
                <a16:creationId xmlns:a16="http://schemas.microsoft.com/office/drawing/2014/main" id="{6CAD9DF7-A15D-477F-ABE4-046BE40D0C25}"/>
              </a:ext>
            </a:extLst>
          </p:cNvPr>
          <p:cNvSpPr txBox="1"/>
          <p:nvPr/>
        </p:nvSpPr>
        <p:spPr>
          <a:xfrm>
            <a:off x="738788" y="901578"/>
            <a:ext cx="10667766" cy="1101199"/>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defRPr/>
            </a:pPr>
            <a:r>
              <a:rPr lang="en-US" altLang="zh-CN" sz="1100" dirty="0" err="1">
                <a:latin typeface="微软雅黑" panose="020B0503020204020204" pitchFamily="34" charset="-122"/>
                <a:ea typeface="微软雅黑" panose="020B0503020204020204" pitchFamily="34" charset="-122"/>
              </a:rPr>
              <a:t>Arnau</a:t>
            </a:r>
            <a:r>
              <a:rPr lang="en-US" altLang="zh-CN" sz="1100" dirty="0">
                <a:latin typeface="微软雅黑" panose="020B0503020204020204" pitchFamily="34" charset="-122"/>
                <a:ea typeface="微软雅黑" panose="020B0503020204020204" pitchFamily="34" charset="-122"/>
              </a:rPr>
              <a:t> Monforte </a:t>
            </a:r>
            <a:r>
              <a:rPr lang="zh-CN" altLang="en-US" sz="1100" dirty="0">
                <a:latin typeface="微软雅黑" panose="020B0503020204020204" pitchFamily="34" charset="-122"/>
                <a:ea typeface="微软雅黑" panose="020B0503020204020204" pitchFamily="34" charset="-122"/>
              </a:rPr>
              <a:t>等人</a:t>
            </a:r>
            <a:r>
              <a:rPr lang="en-US" altLang="zh-CN" sz="1100" baseline="30000" dirty="0">
                <a:latin typeface="微软雅黑" panose="020B0503020204020204" pitchFamily="34" charset="-122"/>
                <a:ea typeface="微软雅黑" panose="020B0503020204020204" pitchFamily="34" charset="-122"/>
              </a:rPr>
              <a:t>34</a:t>
            </a:r>
            <a:r>
              <a:rPr lang="zh-CN" altLang="en-US" sz="1100" dirty="0">
                <a:latin typeface="微软雅黑" panose="020B0503020204020204" pitchFamily="34" charset="-122"/>
                <a:ea typeface="微软雅黑" panose="020B0503020204020204" pitchFamily="34" charset="-122"/>
              </a:rPr>
              <a:t>开展了一项单中心回顾性研究，该真实世界研究共纳入了</a:t>
            </a:r>
            <a:r>
              <a:rPr lang="en-US" altLang="zh-CN" sz="1100" dirty="0">
                <a:latin typeface="微软雅黑" panose="020B0503020204020204" pitchFamily="34" charset="-122"/>
                <a:ea typeface="微软雅黑" panose="020B0503020204020204" pitchFamily="34" charset="-122"/>
              </a:rPr>
              <a:t>53</a:t>
            </a:r>
            <a:r>
              <a:rPr lang="zh-CN" altLang="en-US" sz="1100" dirty="0">
                <a:latin typeface="微软雅黑" panose="020B0503020204020204" pitchFamily="34" charset="-122"/>
                <a:ea typeface="微软雅黑" panose="020B0503020204020204" pitchFamily="34" charset="-122"/>
              </a:rPr>
              <a:t>位实体器官移植患者。其中</a:t>
            </a:r>
            <a:r>
              <a:rPr lang="en-US" altLang="zh-CN" sz="1100" dirty="0">
                <a:latin typeface="微软雅黑" panose="020B0503020204020204" pitchFamily="34" charset="-122"/>
                <a:ea typeface="微软雅黑" panose="020B0503020204020204" pitchFamily="34" charset="-122"/>
              </a:rPr>
              <a:t>44</a:t>
            </a:r>
            <a:r>
              <a:rPr lang="zh-CN" altLang="en-US" sz="1100" dirty="0">
                <a:latin typeface="微软雅黑" panose="020B0503020204020204" pitchFamily="34" charset="-122"/>
                <a:ea typeface="微软雅黑" panose="020B0503020204020204" pitchFamily="34" charset="-122"/>
              </a:rPr>
              <a:t>位患者中分离</a:t>
            </a:r>
            <a:r>
              <a:rPr lang="en-US" altLang="zh-CN" sz="1100" dirty="0">
                <a:latin typeface="微软雅黑" panose="020B0503020204020204" pitchFamily="34" charset="-122"/>
                <a:ea typeface="微软雅黑" panose="020B0503020204020204" pitchFamily="34" charset="-122"/>
              </a:rPr>
              <a:t>53</a:t>
            </a:r>
            <a:r>
              <a:rPr lang="zh-CN" altLang="en-US" sz="1100" dirty="0">
                <a:latin typeface="微软雅黑" panose="020B0503020204020204" pitchFamily="34" charset="-122"/>
                <a:ea typeface="微软雅黑" panose="020B0503020204020204" pitchFamily="34" charset="-122"/>
              </a:rPr>
              <a:t>株致病真菌，曲霉菌是最常见的致病真菌（</a:t>
            </a:r>
            <a:r>
              <a:rPr lang="en-US" altLang="zh-CN" sz="1100" dirty="0">
                <a:latin typeface="微软雅黑" panose="020B0503020204020204" pitchFamily="34" charset="-122"/>
                <a:ea typeface="微软雅黑" panose="020B0503020204020204" pitchFamily="34" charset="-122"/>
              </a:rPr>
              <a:t>n=43</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81.1%</a:t>
            </a:r>
            <a:r>
              <a:rPr lang="zh-CN" altLang="en-US" sz="1100" dirty="0">
                <a:latin typeface="微软雅黑" panose="020B0503020204020204" pitchFamily="34" charset="-122"/>
                <a:ea typeface="微软雅黑" panose="020B0503020204020204" pitchFamily="34" charset="-122"/>
              </a:rPr>
              <a:t>，主要为黄曲霉（</a:t>
            </a:r>
            <a:r>
              <a:rPr lang="en-US" altLang="zh-CN" sz="1100" dirty="0">
                <a:latin typeface="微软雅黑" panose="020B0503020204020204" pitchFamily="34" charset="-122"/>
                <a:ea typeface="微软雅黑" panose="020B0503020204020204" pitchFamily="34" charset="-122"/>
              </a:rPr>
              <a:t>37.2%</a:t>
            </a:r>
            <a:r>
              <a:rPr lang="zh-CN" altLang="en-US" sz="1100" dirty="0">
                <a:latin typeface="微软雅黑" panose="020B0503020204020204" pitchFamily="34" charset="-122"/>
                <a:ea typeface="微软雅黑" panose="020B0503020204020204" pitchFamily="34" charset="-122"/>
              </a:rPr>
              <a:t>）和烟曲霉（</a:t>
            </a:r>
            <a:r>
              <a:rPr lang="en-US" altLang="zh-CN" sz="1100" dirty="0">
                <a:latin typeface="微软雅黑" panose="020B0503020204020204" pitchFamily="34" charset="-122"/>
                <a:ea typeface="微软雅黑" panose="020B0503020204020204" pitchFamily="34" charset="-122"/>
              </a:rPr>
              <a:t>27.9%</a:t>
            </a:r>
            <a:r>
              <a:rPr lang="zh-CN" altLang="en-US" sz="1100" dirty="0">
                <a:latin typeface="微软雅黑" panose="020B0503020204020204" pitchFamily="34" charset="-122"/>
                <a:ea typeface="微软雅黑" panose="020B0503020204020204" pitchFamily="34" charset="-122"/>
              </a:rPr>
              <a:t>）肺部是最常累及的感染部位（细支气管炎</a:t>
            </a:r>
            <a:r>
              <a:rPr lang="en-US" altLang="zh-CN" sz="1100" dirty="0">
                <a:latin typeface="微软雅黑" panose="020B0503020204020204" pitchFamily="34" charset="-122"/>
                <a:ea typeface="微软雅黑" panose="020B0503020204020204" pitchFamily="34" charset="-122"/>
              </a:rPr>
              <a:t>=46.3%</a:t>
            </a:r>
            <a:r>
              <a:rPr lang="zh-CN" altLang="en-US" sz="1100" dirty="0">
                <a:latin typeface="微软雅黑" panose="020B0503020204020204" pitchFamily="34" charset="-122"/>
                <a:ea typeface="微软雅黑" panose="020B0503020204020204" pitchFamily="34" charset="-122"/>
              </a:rPr>
              <a:t>，真菌性肺炎</a:t>
            </a:r>
            <a:r>
              <a:rPr lang="en-US" altLang="zh-CN" sz="1100" dirty="0">
                <a:latin typeface="微软雅黑" panose="020B0503020204020204" pitchFamily="34" charset="-122"/>
                <a:ea typeface="微软雅黑" panose="020B0503020204020204" pitchFamily="34" charset="-122"/>
              </a:rPr>
              <a:t>=13%</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100" dirty="0">
                <a:latin typeface="微软雅黑" panose="020B0503020204020204" pitchFamily="34" charset="-122"/>
                <a:ea typeface="微软雅黑" panose="020B0503020204020204" pitchFamily="34" charset="-122"/>
              </a:rPr>
              <a:t>研究中</a:t>
            </a:r>
            <a:r>
              <a:rPr lang="en-US" altLang="zh-CN" sz="1100" dirty="0">
                <a:latin typeface="微软雅黑" panose="020B0503020204020204" pitchFamily="34" charset="-122"/>
                <a:ea typeface="微软雅黑" panose="020B0503020204020204" pitchFamily="34" charset="-122"/>
              </a:rPr>
              <a:t>17</a:t>
            </a:r>
            <a:r>
              <a:rPr lang="zh-CN" altLang="en-US" sz="1100" dirty="0">
                <a:latin typeface="微软雅黑" panose="020B0503020204020204" pitchFamily="34" charset="-122"/>
                <a:ea typeface="微软雅黑" panose="020B0503020204020204" pitchFamily="34" charset="-122"/>
              </a:rPr>
              <a:t>位患者（</a:t>
            </a:r>
            <a:r>
              <a:rPr lang="en-US" altLang="zh-CN" sz="1100" dirty="0">
                <a:latin typeface="微软雅黑" panose="020B0503020204020204" pitchFamily="34" charset="-122"/>
                <a:ea typeface="微软雅黑" panose="020B0503020204020204" pitchFamily="34" charset="-122"/>
              </a:rPr>
              <a:t>32.1%</a:t>
            </a:r>
            <a:r>
              <a:rPr lang="zh-CN" altLang="en-US" sz="1100" dirty="0">
                <a:latin typeface="微软雅黑" panose="020B0503020204020204" pitchFamily="34" charset="-122"/>
                <a:ea typeface="微软雅黑" panose="020B0503020204020204" pitchFamily="34" charset="-122"/>
              </a:rPr>
              <a:t>）既往接受过抗真菌治疗，最常用的抗真菌药物为伏立康唑，</a:t>
            </a:r>
            <a:r>
              <a:rPr lang="zh-CN" altLang="en-US" sz="1200" b="1" dirty="0">
                <a:latin typeface="微软雅黑" panose="020B0503020204020204" pitchFamily="34" charset="-122"/>
                <a:ea typeface="微软雅黑" panose="020B0503020204020204" pitchFamily="34" charset="-122"/>
              </a:rPr>
              <a:t>多数患者由于药物相互作用的原因替换为艾沙康唑治疗</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6/17</a:t>
            </a:r>
            <a:r>
              <a:rPr lang="zh-CN" altLang="en-US" sz="1100" dirty="0">
                <a:latin typeface="微软雅黑" panose="020B0503020204020204" pitchFamily="34" charset="-122"/>
                <a:ea typeface="微软雅黑" panose="020B0503020204020204" pitchFamily="34" charset="-122"/>
              </a:rPr>
              <a:t>），其他停止之前治疗的原因包括缺乏临床获益（</a:t>
            </a:r>
            <a:r>
              <a:rPr lang="en-US" altLang="zh-CN" sz="1100" dirty="0">
                <a:latin typeface="微软雅黑" panose="020B0503020204020204" pitchFamily="34" charset="-122"/>
                <a:ea typeface="微软雅黑" panose="020B0503020204020204" pitchFamily="34" charset="-122"/>
              </a:rPr>
              <a:t>5/17</a:t>
            </a:r>
            <a:r>
              <a:rPr lang="zh-CN" altLang="en-US" sz="1100" dirty="0">
                <a:latin typeface="微软雅黑" panose="020B0503020204020204" pitchFamily="34" charset="-122"/>
                <a:ea typeface="微软雅黑" panose="020B0503020204020204" pitchFamily="34" charset="-122"/>
              </a:rPr>
              <a:t>），基于药敏结果替换治疗药物（</a:t>
            </a:r>
            <a:r>
              <a:rPr lang="en-US" altLang="zh-CN" sz="1100" dirty="0">
                <a:latin typeface="微软雅黑" panose="020B0503020204020204" pitchFamily="34" charset="-122"/>
                <a:ea typeface="微软雅黑" panose="020B0503020204020204" pitchFamily="34" charset="-122"/>
              </a:rPr>
              <a:t>3/17</a:t>
            </a:r>
            <a:r>
              <a:rPr lang="zh-CN" altLang="en-US" sz="1100" dirty="0">
                <a:latin typeface="微软雅黑" panose="020B0503020204020204" pitchFamily="34" charset="-122"/>
                <a:ea typeface="微软雅黑" panose="020B0503020204020204" pitchFamily="34" charset="-122"/>
              </a:rPr>
              <a:t>）和药物的不良反应（</a:t>
            </a:r>
            <a:r>
              <a:rPr lang="en-US" altLang="zh-CN" sz="1100" dirty="0">
                <a:latin typeface="微软雅黑" panose="020B0503020204020204" pitchFamily="34" charset="-122"/>
                <a:ea typeface="微软雅黑" panose="020B0503020204020204" pitchFamily="34" charset="-122"/>
              </a:rPr>
              <a:t>3/17</a:t>
            </a:r>
            <a:r>
              <a:rPr lang="zh-CN" altLang="en-US" sz="1100" dirty="0">
                <a:latin typeface="微软雅黑" panose="020B0503020204020204" pitchFamily="34" charset="-122"/>
                <a:ea typeface="微软雅黑" panose="020B0503020204020204" pitchFamily="34" charset="-122"/>
              </a:rPr>
              <a:t>）（如下图</a:t>
            </a:r>
            <a:r>
              <a:rPr lang="en-US" altLang="zh-CN" sz="1100" dirty="0">
                <a:latin typeface="微软雅黑" panose="020B0503020204020204" pitchFamily="34" charset="-122"/>
                <a:ea typeface="微软雅黑" panose="020B0503020204020204" pitchFamily="34" charset="-122"/>
              </a:rPr>
              <a:t>A</a:t>
            </a:r>
            <a:r>
              <a:rPr lang="zh-CN" altLang="en-US" sz="1100" dirty="0">
                <a:latin typeface="微软雅黑" panose="020B0503020204020204" pitchFamily="34" charset="-122"/>
                <a:ea typeface="微软雅黑" panose="020B0503020204020204" pitchFamily="34" charset="-122"/>
              </a:rPr>
              <a:t>）。</a:t>
            </a:r>
            <a:endParaRPr lang="en-US" altLang="zh-CN" sz="1100" b="1" dirty="0">
              <a:latin typeface="微软雅黑" panose="020B0503020204020204" pitchFamily="34" charset="-122"/>
              <a:ea typeface="微软雅黑" panose="020B0503020204020204" pitchFamily="34" charset="-122"/>
            </a:endParaRPr>
          </a:p>
        </p:txBody>
      </p:sp>
      <p:graphicFrame>
        <p:nvGraphicFramePr>
          <p:cNvPr id="13" name="图表 12">
            <a:extLst>
              <a:ext uri="{FF2B5EF4-FFF2-40B4-BE49-F238E27FC236}">
                <a16:creationId xmlns:a16="http://schemas.microsoft.com/office/drawing/2014/main" id="{840FDF67-CF46-4184-87D3-CF83EF02A2BB}"/>
              </a:ext>
            </a:extLst>
          </p:cNvPr>
          <p:cNvGraphicFramePr>
            <a:graphicFrameLocks/>
          </p:cNvGraphicFramePr>
          <p:nvPr>
            <p:extLst>
              <p:ext uri="{D42A27DB-BD31-4B8C-83A1-F6EECF244321}">
                <p14:modId xmlns:p14="http://schemas.microsoft.com/office/powerpoint/2010/main" val="291678939"/>
              </p:ext>
            </p:extLst>
          </p:nvPr>
        </p:nvGraphicFramePr>
        <p:xfrm>
          <a:off x="2868573" y="2265316"/>
          <a:ext cx="2477152" cy="2695803"/>
        </p:xfrm>
        <a:graphic>
          <a:graphicData uri="http://schemas.openxmlformats.org/drawingml/2006/chart">
            <c:chart xmlns:c="http://schemas.openxmlformats.org/drawingml/2006/chart" xmlns:r="http://schemas.openxmlformats.org/officeDocument/2006/relationships" r:id="rId4"/>
          </a:graphicData>
        </a:graphic>
      </p:graphicFrame>
      <p:sp>
        <p:nvSpPr>
          <p:cNvPr id="15" name="文本框 14">
            <a:extLst>
              <a:ext uri="{FF2B5EF4-FFF2-40B4-BE49-F238E27FC236}">
                <a16:creationId xmlns:a16="http://schemas.microsoft.com/office/drawing/2014/main" id="{CD3FAF98-9AB1-4F28-9962-0F105D029500}"/>
              </a:ext>
            </a:extLst>
          </p:cNvPr>
          <p:cNvSpPr txBox="1"/>
          <p:nvPr/>
        </p:nvSpPr>
        <p:spPr>
          <a:xfrm>
            <a:off x="2781959" y="5304884"/>
            <a:ext cx="3681046" cy="261610"/>
          </a:xfrm>
          <a:prstGeom prst="rect">
            <a:avLst/>
          </a:prstGeom>
          <a:solidFill>
            <a:schemeClr val="bg1"/>
          </a:solidFill>
        </p:spPr>
        <p:txBody>
          <a:bodyPr wrap="square">
            <a:spAutoFit/>
          </a:bodyPr>
          <a:lstStyle/>
          <a:p>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A-1</a:t>
            </a:r>
            <a:r>
              <a:rPr lang="zh-CN" altLang="en-US" sz="1100" dirty="0">
                <a:latin typeface="微软雅黑" panose="020B0503020204020204" pitchFamily="34" charset="-122"/>
                <a:ea typeface="微软雅黑" panose="020B0503020204020204" pitchFamily="34" charset="-122"/>
              </a:rPr>
              <a:t>：</a:t>
            </a:r>
            <a:r>
              <a:rPr lang="en-CA" altLang="zh-CN" sz="1100" dirty="0">
                <a:latin typeface="微软雅黑" panose="020B0503020204020204" pitchFamily="34" charset="-122"/>
                <a:ea typeface="微软雅黑" panose="020B0503020204020204" pitchFamily="34" charset="-122"/>
              </a:rPr>
              <a:t>ISASOT</a:t>
            </a:r>
            <a:r>
              <a:rPr lang="zh-CN" altLang="en-US" sz="1100" dirty="0">
                <a:latin typeface="微软雅黑" panose="020B0503020204020204" pitchFamily="34" charset="-122"/>
                <a:ea typeface="微软雅黑" panose="020B0503020204020204" pitchFamily="34" charset="-122"/>
              </a:rPr>
              <a:t>研究中患者既往抗真菌治疗史（</a:t>
            </a:r>
            <a:r>
              <a:rPr lang="en-US" altLang="zh-CN" sz="1100" dirty="0">
                <a:latin typeface="微软雅黑" panose="020B0503020204020204" pitchFamily="34" charset="-122"/>
                <a:ea typeface="微软雅黑" panose="020B0503020204020204" pitchFamily="34" charset="-122"/>
              </a:rPr>
              <a:t>n=53</a:t>
            </a:r>
            <a:r>
              <a:rPr lang="zh-CN" altLang="en-US" sz="1100" dirty="0">
                <a:latin typeface="微软雅黑" panose="020B0503020204020204" pitchFamily="34" charset="-122"/>
                <a:ea typeface="微软雅黑" panose="020B0503020204020204" pitchFamily="34" charset="-122"/>
              </a:rPr>
              <a:t>）</a:t>
            </a:r>
            <a:endParaRPr lang="zh-CN" altLang="en-US" sz="1100" dirty="0"/>
          </a:p>
        </p:txBody>
      </p:sp>
      <p:sp>
        <p:nvSpPr>
          <p:cNvPr id="3" name="文本框 2">
            <a:extLst>
              <a:ext uri="{FF2B5EF4-FFF2-40B4-BE49-F238E27FC236}">
                <a16:creationId xmlns:a16="http://schemas.microsoft.com/office/drawing/2014/main" id="{3625D10B-723E-4D75-A28F-DAA0BC817CB3}"/>
              </a:ext>
            </a:extLst>
          </p:cNvPr>
          <p:cNvSpPr txBox="1"/>
          <p:nvPr/>
        </p:nvSpPr>
        <p:spPr>
          <a:xfrm>
            <a:off x="2690159" y="3565161"/>
            <a:ext cx="1497526"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未接受抗真菌治疗（</a:t>
            </a:r>
            <a:r>
              <a:rPr lang="en-US" altLang="zh-CN" sz="800" dirty="0">
                <a:latin typeface="微软雅黑" panose="020B0503020204020204" pitchFamily="34" charset="-122"/>
                <a:ea typeface="微软雅黑" panose="020B0503020204020204" pitchFamily="34" charset="-122"/>
              </a:rPr>
              <a:t>36/53</a:t>
            </a:r>
            <a:r>
              <a:rPr lang="zh-CN" altLang="en-US" sz="800" dirty="0">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2DA92466-6086-45C2-AD0B-B4C634BAE1B7}"/>
              </a:ext>
            </a:extLst>
          </p:cNvPr>
          <p:cNvSpPr txBox="1"/>
          <p:nvPr/>
        </p:nvSpPr>
        <p:spPr>
          <a:xfrm>
            <a:off x="4552104" y="2816074"/>
            <a:ext cx="1005403" cy="33855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接受伏立康唑治疗</a:t>
            </a:r>
            <a:endParaRPr lang="en-US" altLang="zh-CN" sz="800" dirty="0">
              <a:latin typeface="微软雅黑" panose="020B0503020204020204" pitchFamily="34" charset="-122"/>
              <a:ea typeface="微软雅黑" panose="020B0503020204020204" pitchFamily="34" charset="-122"/>
            </a:endParaRPr>
          </a:p>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7/53</a:t>
            </a:r>
            <a:r>
              <a:rPr lang="zh-CN" altLang="en-US" sz="800" dirty="0">
                <a:latin typeface="微软雅黑" panose="020B0503020204020204" pitchFamily="34" charset="-122"/>
                <a:ea typeface="微软雅黑" panose="020B0503020204020204" pitchFamily="34" charset="-122"/>
              </a:rPr>
              <a:t>）</a:t>
            </a:r>
          </a:p>
        </p:txBody>
      </p:sp>
      <p:sp>
        <p:nvSpPr>
          <p:cNvPr id="21" name="文本框 20">
            <a:extLst>
              <a:ext uri="{FF2B5EF4-FFF2-40B4-BE49-F238E27FC236}">
                <a16:creationId xmlns:a16="http://schemas.microsoft.com/office/drawing/2014/main" id="{EE0B1847-0A4E-4547-9B57-BF80419BE450}"/>
              </a:ext>
            </a:extLst>
          </p:cNvPr>
          <p:cNvSpPr txBox="1"/>
          <p:nvPr/>
        </p:nvSpPr>
        <p:spPr>
          <a:xfrm>
            <a:off x="4709870" y="3492630"/>
            <a:ext cx="1274708" cy="33855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接受两性霉素</a:t>
            </a:r>
            <a:r>
              <a:rPr lang="en-US" altLang="zh-CN" sz="800" dirty="0">
                <a:latin typeface="微软雅黑" panose="020B0503020204020204" pitchFamily="34" charset="-122"/>
                <a:ea typeface="微软雅黑" panose="020B0503020204020204" pitchFamily="34" charset="-122"/>
              </a:rPr>
              <a:t>B</a:t>
            </a:r>
            <a:r>
              <a:rPr lang="zh-CN" altLang="en-US" sz="800" dirty="0">
                <a:latin typeface="微软雅黑" panose="020B0503020204020204" pitchFamily="34" charset="-122"/>
                <a:ea typeface="微软雅黑" panose="020B0503020204020204" pitchFamily="34" charset="-122"/>
              </a:rPr>
              <a:t>雾化治疗</a:t>
            </a:r>
            <a:endParaRPr lang="en-US" altLang="zh-CN" sz="800" dirty="0">
              <a:latin typeface="微软雅黑" panose="020B0503020204020204" pitchFamily="34" charset="-122"/>
              <a:ea typeface="微软雅黑" panose="020B0503020204020204" pitchFamily="34" charset="-122"/>
            </a:endParaRPr>
          </a:p>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5/53</a:t>
            </a:r>
            <a:r>
              <a:rPr lang="zh-CN" altLang="en-US" sz="800" dirty="0">
                <a:latin typeface="微软雅黑" panose="020B0503020204020204" pitchFamily="34" charset="-122"/>
                <a:ea typeface="微软雅黑" panose="020B0503020204020204" pitchFamily="34" charset="-122"/>
              </a:rPr>
              <a:t>）</a:t>
            </a:r>
          </a:p>
        </p:txBody>
      </p:sp>
      <p:sp>
        <p:nvSpPr>
          <p:cNvPr id="22" name="文本框 21">
            <a:extLst>
              <a:ext uri="{FF2B5EF4-FFF2-40B4-BE49-F238E27FC236}">
                <a16:creationId xmlns:a16="http://schemas.microsoft.com/office/drawing/2014/main" id="{AC45644E-E0B5-4664-A047-795C0C92AF9C}"/>
              </a:ext>
            </a:extLst>
          </p:cNvPr>
          <p:cNvSpPr txBox="1"/>
          <p:nvPr/>
        </p:nvSpPr>
        <p:spPr>
          <a:xfrm>
            <a:off x="4518736" y="4012108"/>
            <a:ext cx="1005403" cy="33855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接受棘白菌素治疗</a:t>
            </a:r>
            <a:endParaRPr lang="en-US" altLang="zh-CN" sz="800" dirty="0">
              <a:latin typeface="微软雅黑" panose="020B0503020204020204" pitchFamily="34" charset="-122"/>
              <a:ea typeface="微软雅黑" panose="020B0503020204020204" pitchFamily="34" charset="-122"/>
            </a:endParaRPr>
          </a:p>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5/53</a:t>
            </a:r>
            <a:r>
              <a:rPr lang="zh-CN" altLang="en-US" sz="800" dirty="0">
                <a:latin typeface="微软雅黑" panose="020B0503020204020204" pitchFamily="34" charset="-122"/>
                <a:ea typeface="微软雅黑" panose="020B0503020204020204" pitchFamily="34" charset="-122"/>
              </a:rPr>
              <a:t>）</a:t>
            </a:r>
          </a:p>
        </p:txBody>
      </p:sp>
      <p:graphicFrame>
        <p:nvGraphicFramePr>
          <p:cNvPr id="29" name="图表 28">
            <a:extLst>
              <a:ext uri="{FF2B5EF4-FFF2-40B4-BE49-F238E27FC236}">
                <a16:creationId xmlns:a16="http://schemas.microsoft.com/office/drawing/2014/main" id="{1C7280F9-FA4E-4029-B3F3-4F22B80224B6}"/>
              </a:ext>
            </a:extLst>
          </p:cNvPr>
          <p:cNvGraphicFramePr>
            <a:graphicFrameLocks/>
          </p:cNvGraphicFramePr>
          <p:nvPr>
            <p:extLst>
              <p:ext uri="{D42A27DB-BD31-4B8C-83A1-F6EECF244321}">
                <p14:modId xmlns:p14="http://schemas.microsoft.com/office/powerpoint/2010/main" val="2370305742"/>
              </p:ext>
            </p:extLst>
          </p:nvPr>
        </p:nvGraphicFramePr>
        <p:xfrm>
          <a:off x="6390095" y="2900291"/>
          <a:ext cx="3311049" cy="2041456"/>
        </p:xfrm>
        <a:graphic>
          <a:graphicData uri="http://schemas.openxmlformats.org/drawingml/2006/chart">
            <c:chart xmlns:c="http://schemas.openxmlformats.org/drawingml/2006/chart" xmlns:r="http://schemas.openxmlformats.org/officeDocument/2006/relationships" r:id="rId5"/>
          </a:graphicData>
        </a:graphic>
      </p:graphicFrame>
      <p:sp>
        <p:nvSpPr>
          <p:cNvPr id="30" name="文本框 29">
            <a:extLst>
              <a:ext uri="{FF2B5EF4-FFF2-40B4-BE49-F238E27FC236}">
                <a16:creationId xmlns:a16="http://schemas.microsoft.com/office/drawing/2014/main" id="{DE5894D7-5D63-46AD-9E59-C190AAAFEF36}"/>
              </a:ext>
            </a:extLst>
          </p:cNvPr>
          <p:cNvSpPr txBox="1"/>
          <p:nvPr/>
        </p:nvSpPr>
        <p:spPr>
          <a:xfrm>
            <a:off x="6463005" y="5304884"/>
            <a:ext cx="3140767" cy="430887"/>
          </a:xfrm>
          <a:prstGeom prst="rect">
            <a:avLst/>
          </a:prstGeom>
          <a:solidFill>
            <a:schemeClr val="bg1"/>
          </a:solidFill>
        </p:spPr>
        <p:txBody>
          <a:bodyPr wrap="square">
            <a:spAutoFit/>
          </a:bodyPr>
          <a:lstStyle/>
          <a:p>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A-2</a:t>
            </a:r>
            <a:r>
              <a:rPr lang="zh-CN" altLang="en-US" sz="1100" dirty="0">
                <a:latin typeface="微软雅黑" panose="020B0503020204020204" pitchFamily="34" charset="-122"/>
                <a:ea typeface="微软雅黑" panose="020B0503020204020204" pitchFamily="34" charset="-122"/>
              </a:rPr>
              <a:t>：既往接受抗真菌治疗患者（</a:t>
            </a:r>
            <a:r>
              <a:rPr lang="en-US" altLang="zh-CN" sz="1100" dirty="0">
                <a:latin typeface="微软雅黑" panose="020B0503020204020204" pitchFamily="34" charset="-122"/>
                <a:ea typeface="微软雅黑" panose="020B0503020204020204" pitchFamily="34" charset="-122"/>
              </a:rPr>
              <a:t>n=17</a:t>
            </a:r>
            <a:r>
              <a:rPr lang="zh-CN" altLang="en-US" sz="1100" dirty="0">
                <a:latin typeface="微软雅黑" panose="020B0503020204020204" pitchFamily="34" charset="-122"/>
                <a:ea typeface="微软雅黑" panose="020B0503020204020204" pitchFamily="34" charset="-122"/>
              </a:rPr>
              <a:t>）替换为艾沙康唑治疗原因分布</a:t>
            </a:r>
            <a:endParaRPr lang="zh-CN" altLang="en-US" sz="1100" dirty="0"/>
          </a:p>
        </p:txBody>
      </p:sp>
    </p:spTree>
    <p:extLst>
      <p:ext uri="{BB962C8B-B14F-4D97-AF65-F5344CB8AC3E}">
        <p14:creationId xmlns:p14="http://schemas.microsoft.com/office/powerpoint/2010/main" val="1126126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133131" y="323267"/>
            <a:ext cx="8977266" cy="400110"/>
          </a:xfrm>
          <a:prstGeom prst="rect">
            <a:avLst/>
          </a:prstGeom>
          <a:noFill/>
        </p:spPr>
        <p:txBody>
          <a:bodyPr wrap="none" rtlCol="0">
            <a:spAutoFit/>
          </a:bodyPr>
          <a:lstStyle/>
          <a:p>
            <a:r>
              <a:rPr lang="en-CA" altLang="zh-CN" sz="2000" b="1" dirty="0">
                <a:latin typeface="微软雅黑" panose="020B0503020204020204" pitchFamily="34" charset="-122"/>
                <a:ea typeface="微软雅黑" panose="020B0503020204020204" pitchFamily="34" charset="-122"/>
              </a:rPr>
              <a:t>ISASOT</a:t>
            </a:r>
            <a:r>
              <a:rPr lang="zh-CN" altLang="en-US" sz="2000" b="1" dirty="0">
                <a:latin typeface="微软雅黑" panose="020B0503020204020204" pitchFamily="34" charset="-122"/>
                <a:ea typeface="微软雅黑" panose="020B0503020204020204" pitchFamily="34" charset="-122"/>
              </a:rPr>
              <a:t>研究：</a:t>
            </a:r>
            <a:r>
              <a:rPr lang="en-US" altLang="zh-CN" sz="2000" b="1" dirty="0">
                <a:latin typeface="微软雅黑" panose="020B0503020204020204" pitchFamily="34" charset="-122"/>
                <a:ea typeface="微软雅黑" panose="020B0503020204020204" pitchFamily="34" charset="-122"/>
              </a:rPr>
              <a:t>EOT</a:t>
            </a:r>
            <a:r>
              <a:rPr lang="zh-CN" altLang="en-US" sz="2000" b="1" dirty="0">
                <a:latin typeface="微软雅黑" panose="020B0503020204020204" pitchFamily="34" charset="-122"/>
                <a:ea typeface="微软雅黑" panose="020B0503020204020204" pitchFamily="34" charset="-122"/>
              </a:rPr>
              <a:t>临床治愈率为</a:t>
            </a:r>
            <a:r>
              <a:rPr lang="en-US" altLang="zh-CN" sz="2000" b="1" dirty="0">
                <a:latin typeface="微软雅黑" panose="020B0503020204020204" pitchFamily="34" charset="-122"/>
                <a:ea typeface="微软雅黑" panose="020B0503020204020204" pitchFamily="34" charset="-122"/>
              </a:rPr>
              <a:t>50.9%</a:t>
            </a:r>
            <a:r>
              <a:rPr lang="zh-CN" altLang="en-US" sz="2000" b="1" dirty="0">
                <a:latin typeface="微软雅黑" panose="020B0503020204020204" pitchFamily="34" charset="-122"/>
                <a:ea typeface="微软雅黑" panose="020B0503020204020204" pitchFamily="34" charset="-122"/>
              </a:rPr>
              <a:t>，仅</a:t>
            </a:r>
            <a:r>
              <a:rPr lang="en-US" altLang="zh-CN" sz="2000" b="1" dirty="0">
                <a:latin typeface="微软雅黑" panose="020B0503020204020204" pitchFamily="34" charset="-122"/>
                <a:ea typeface="微软雅黑" panose="020B0503020204020204" pitchFamily="34" charset="-122"/>
              </a:rPr>
              <a:t>6%</a:t>
            </a:r>
            <a:r>
              <a:rPr lang="zh-CN" altLang="en-US" sz="2000" b="1" dirty="0">
                <a:latin typeface="微软雅黑" panose="020B0503020204020204" pitchFamily="34" charset="-122"/>
                <a:ea typeface="微软雅黑" panose="020B0503020204020204" pitchFamily="34" charset="-122"/>
              </a:rPr>
              <a:t>的患者由于真菌感染导致死亡</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386055" y="6321056"/>
            <a:ext cx="4328687" cy="215444"/>
          </a:xfrm>
          <a:prstGeom prst="rect">
            <a:avLst/>
          </a:prstGeom>
          <a:noFill/>
        </p:spPr>
        <p:txBody>
          <a:bodyPr wrap="square">
            <a:spAutoFit/>
          </a:bodyPr>
          <a:lstStyle/>
          <a:p>
            <a:r>
              <a:rPr lang="fr-FR" altLang="zh-CN" sz="800" dirty="0"/>
              <a:t>34. Arnau Monforte </a:t>
            </a:r>
            <a:r>
              <a:rPr lang="en-US" altLang="zh-CN" sz="800" dirty="0"/>
              <a:t>et al. </a:t>
            </a:r>
            <a:r>
              <a:rPr lang="en-US" altLang="zh-CN" sz="800" dirty="0" err="1"/>
              <a:t>Microbiol</a:t>
            </a:r>
            <a:r>
              <a:rPr lang="en-US" altLang="zh-CN" sz="800" dirty="0"/>
              <a:t> </a:t>
            </a:r>
            <a:r>
              <a:rPr lang="en-US" altLang="zh-CN" sz="800" dirty="0" err="1"/>
              <a:t>Spectr</a:t>
            </a:r>
            <a:r>
              <a:rPr lang="en-US" altLang="zh-CN" sz="800" dirty="0"/>
              <a:t>. 2022 Feb 23;10(1):e0178421.</a:t>
            </a:r>
            <a:endParaRPr lang="fr-FR" altLang="zh-CN" sz="800" dirty="0"/>
          </a:p>
        </p:txBody>
      </p:sp>
      <p:pic>
        <p:nvPicPr>
          <p:cNvPr id="52" name="图片 51" descr="徽标, 公司名称&#10;&#10;描述已自动生成">
            <a:extLst>
              <a:ext uri="{FF2B5EF4-FFF2-40B4-BE49-F238E27FC236}">
                <a16:creationId xmlns:a16="http://schemas.microsoft.com/office/drawing/2014/main" id="{7342AEB7-75B3-40C9-9DB5-CF4FDF3CA3F2}"/>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6" name="文本框 5">
            <a:extLst>
              <a:ext uri="{FF2B5EF4-FFF2-40B4-BE49-F238E27FC236}">
                <a16:creationId xmlns:a16="http://schemas.microsoft.com/office/drawing/2014/main" id="{6CAD9DF7-A15D-477F-ABE4-046BE40D0C25}"/>
              </a:ext>
            </a:extLst>
          </p:cNvPr>
          <p:cNvSpPr txBox="1"/>
          <p:nvPr/>
        </p:nvSpPr>
        <p:spPr>
          <a:xfrm>
            <a:off x="941435" y="910591"/>
            <a:ext cx="10286473" cy="1167692"/>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defRPr/>
            </a:pPr>
            <a:r>
              <a:rPr lang="zh-CN" altLang="en-US" sz="1200" b="1" dirty="0">
                <a:latin typeface="微软雅黑" panose="020B0503020204020204" pitchFamily="34" charset="-122"/>
                <a:ea typeface="微软雅黑" panose="020B0503020204020204" pitchFamily="34" charset="-122"/>
              </a:rPr>
              <a:t>治疗终点（</a:t>
            </a:r>
            <a:r>
              <a:rPr lang="en-US" altLang="zh-CN" sz="1200" b="1" dirty="0">
                <a:latin typeface="微软雅黑" panose="020B0503020204020204" pitchFamily="34" charset="-122"/>
                <a:ea typeface="微软雅黑" panose="020B0503020204020204" pitchFamily="34" charset="-122"/>
              </a:rPr>
              <a:t>EOT</a:t>
            </a:r>
            <a:r>
              <a:rPr lang="zh-CN" altLang="en-US" sz="1200" b="1" dirty="0">
                <a:latin typeface="微软雅黑" panose="020B0503020204020204" pitchFamily="34" charset="-122"/>
                <a:ea typeface="微软雅黑" panose="020B0503020204020204" pitchFamily="34" charset="-122"/>
              </a:rPr>
              <a:t>）时患者临床治愈率为</a:t>
            </a:r>
            <a:r>
              <a:rPr lang="en-US" altLang="zh-CN" sz="1200" b="1" dirty="0">
                <a:latin typeface="微软雅黑" panose="020B0503020204020204" pitchFamily="34" charset="-122"/>
                <a:ea typeface="微软雅黑" panose="020B0503020204020204" pitchFamily="34" charset="-122"/>
              </a:rPr>
              <a:t>50.9%</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27/53</a:t>
            </a:r>
            <a:r>
              <a:rPr lang="zh-CN" altLang="en-US" sz="1200" b="1" dirty="0">
                <a:latin typeface="微软雅黑" panose="020B0503020204020204" pitchFamily="34" charset="-122"/>
                <a:ea typeface="微软雅黑" panose="020B0503020204020204" pitchFamily="34" charset="-122"/>
              </a:rPr>
              <a:t>），在艾沙康唑治疗期间死亡的</a:t>
            </a:r>
            <a:r>
              <a:rPr lang="en-US" altLang="zh-CN" sz="1200" b="1" dirty="0">
                <a:latin typeface="微软雅黑" panose="020B0503020204020204" pitchFamily="34" charset="-122"/>
                <a:ea typeface="微软雅黑" panose="020B0503020204020204" pitchFamily="34" charset="-122"/>
              </a:rPr>
              <a:t>15</a:t>
            </a:r>
            <a:r>
              <a:rPr lang="zh-CN" altLang="en-US" sz="1200" b="1" dirty="0">
                <a:latin typeface="微软雅黑" panose="020B0503020204020204" pitchFamily="34" charset="-122"/>
                <a:ea typeface="微软雅黑" panose="020B0503020204020204" pitchFamily="34" charset="-122"/>
              </a:rPr>
              <a:t>位患者中仅</a:t>
            </a:r>
            <a:r>
              <a:rPr lang="en-US" altLang="zh-CN" sz="1200" b="1" dirty="0">
                <a:latin typeface="微软雅黑" panose="020B0503020204020204" pitchFamily="34" charset="-122"/>
                <a:ea typeface="微软雅黑" panose="020B0503020204020204" pitchFamily="34" charset="-122"/>
              </a:rPr>
              <a:t>3</a:t>
            </a:r>
            <a:r>
              <a:rPr lang="zh-CN" altLang="en-US" sz="1200" b="1" dirty="0">
                <a:latin typeface="微软雅黑" panose="020B0503020204020204" pitchFamily="34" charset="-122"/>
                <a:ea typeface="微软雅黑" panose="020B0503020204020204" pitchFamily="34" charset="-122"/>
              </a:rPr>
              <a:t>人（</a:t>
            </a:r>
            <a:r>
              <a:rPr lang="en-US" altLang="zh-CN" sz="1200" b="1" dirty="0">
                <a:latin typeface="微软雅黑" panose="020B0503020204020204" pitchFamily="34" charset="-122"/>
                <a:ea typeface="微软雅黑" panose="020B0503020204020204" pitchFamily="34" charset="-122"/>
              </a:rPr>
              <a:t>6%</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n=3/53</a:t>
            </a:r>
            <a:r>
              <a:rPr lang="zh-CN" altLang="en-US" sz="1200" b="1" dirty="0">
                <a:latin typeface="微软雅黑" panose="020B0503020204020204" pitchFamily="34" charset="-122"/>
                <a:ea typeface="微软雅黑" panose="020B0503020204020204" pitchFamily="34" charset="-122"/>
              </a:rPr>
              <a:t>）因真菌感染死亡</a:t>
            </a:r>
            <a:r>
              <a:rPr lang="en-US" altLang="zh-CN" sz="1200" dirty="0">
                <a:latin typeface="微软雅黑" panose="020B0503020204020204" pitchFamily="34" charset="-122"/>
                <a:ea typeface="微软雅黑" panose="020B0503020204020204" pitchFamily="34" charset="-122"/>
              </a:rPr>
              <a:t>( 2</a:t>
            </a:r>
            <a:r>
              <a:rPr lang="zh-CN" altLang="en-US" sz="1200" dirty="0">
                <a:latin typeface="微软雅黑" panose="020B0503020204020204" pitchFamily="34" charset="-122"/>
                <a:ea typeface="微软雅黑" panose="020B0503020204020204" pitchFamily="34" charset="-122"/>
              </a:rPr>
              <a:t>例患者死于真菌性肺炎，</a:t>
            </a:r>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例死于肺部和中枢播散性曲霉病</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所有患者在艾沙康唑治疗停止后（</a:t>
            </a:r>
            <a:r>
              <a:rPr lang="en-US" altLang="zh-CN" sz="1200" dirty="0">
                <a:latin typeface="微软雅黑" panose="020B0503020204020204" pitchFamily="34" charset="-122"/>
                <a:ea typeface="微软雅黑" panose="020B0503020204020204" pitchFamily="34" charset="-122"/>
              </a:rPr>
              <a:t>EOT</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90</a:t>
            </a:r>
            <a:r>
              <a:rPr lang="zh-CN" altLang="en-US" sz="1200" dirty="0">
                <a:latin typeface="微软雅黑" panose="020B0503020204020204" pitchFamily="34" charset="-122"/>
                <a:ea typeface="微软雅黑" panose="020B0503020204020204" pitchFamily="34" charset="-122"/>
              </a:rPr>
              <a:t>天时死亡人数为</a:t>
            </a:r>
            <a:r>
              <a:rPr lang="en-US" altLang="zh-CN" sz="1200" dirty="0">
                <a:latin typeface="微软雅黑" panose="020B0503020204020204" pitchFamily="34" charset="-122"/>
                <a:ea typeface="微软雅黑" panose="020B0503020204020204" pitchFamily="34" charset="-122"/>
              </a:rPr>
              <a:t>24</a:t>
            </a:r>
            <a:r>
              <a:rPr lang="zh-CN" altLang="en-US" sz="1200" dirty="0">
                <a:latin typeface="微软雅黑" panose="020B0503020204020204" pitchFamily="34" charset="-122"/>
                <a:ea typeface="微软雅黑" panose="020B0503020204020204" pitchFamily="34" charset="-122"/>
              </a:rPr>
              <a:t>人（</a:t>
            </a:r>
            <a:r>
              <a:rPr lang="en-US" altLang="zh-CN" sz="1200" dirty="0">
                <a:latin typeface="微软雅黑" panose="020B0503020204020204" pitchFamily="34" charset="-122"/>
                <a:ea typeface="微软雅黑" panose="020B0503020204020204" pitchFamily="34" charset="-122"/>
              </a:rPr>
              <a:t>45.3%</a:t>
            </a:r>
            <a:r>
              <a:rPr lang="zh-CN" altLang="en-US" sz="1200" dirty="0">
                <a:latin typeface="微软雅黑" panose="020B0503020204020204" pitchFamily="34" charset="-122"/>
                <a:ea typeface="微软雅黑" panose="020B0503020204020204" pitchFamily="34" charset="-122"/>
              </a:rPr>
              <a:t>），导致患者死亡的主要因素是细菌感染（</a:t>
            </a:r>
            <a:r>
              <a:rPr lang="en-US" altLang="zh-CN" sz="1200" dirty="0">
                <a:latin typeface="微软雅黑" panose="020B0503020204020204" pitchFamily="34" charset="-122"/>
                <a:ea typeface="微软雅黑" panose="020B0503020204020204" pitchFamily="34" charset="-122"/>
              </a:rPr>
              <a:t>30.4%</a:t>
            </a:r>
            <a:r>
              <a:rPr lang="zh-CN" altLang="en-US" sz="1200" dirty="0">
                <a:latin typeface="微软雅黑" panose="020B0503020204020204" pitchFamily="34" charset="-122"/>
                <a:ea typeface="微软雅黑" panose="020B0503020204020204" pitchFamily="34" charset="-122"/>
              </a:rPr>
              <a:t>），慢性肺植入物疾病（</a:t>
            </a:r>
            <a:r>
              <a:rPr lang="en-US" altLang="zh-CN" sz="1200" dirty="0">
                <a:latin typeface="微软雅黑" panose="020B0503020204020204" pitchFamily="34" charset="-122"/>
                <a:ea typeface="微软雅黑" panose="020B0503020204020204" pitchFamily="34" charset="-122"/>
              </a:rPr>
              <a:t>CLAD</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20.8%</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SARS-CoV-2</a:t>
            </a:r>
            <a:r>
              <a:rPr lang="zh-CN" altLang="en-US" sz="1200" dirty="0">
                <a:latin typeface="微软雅黑" panose="020B0503020204020204" pitchFamily="34" charset="-122"/>
                <a:ea typeface="微软雅黑" panose="020B0503020204020204" pitchFamily="34" charset="-122"/>
              </a:rPr>
              <a:t>病毒感染（</a:t>
            </a:r>
            <a:r>
              <a:rPr lang="en-US" altLang="zh-CN" sz="1200" dirty="0">
                <a:latin typeface="微软雅黑" panose="020B0503020204020204" pitchFamily="34" charset="-122"/>
                <a:ea typeface="微软雅黑" panose="020B0503020204020204" pitchFamily="34" charset="-122"/>
              </a:rPr>
              <a:t>16.7%</a:t>
            </a:r>
            <a:r>
              <a:rPr lang="zh-CN" altLang="en-US" sz="1200" dirty="0">
                <a:latin typeface="微软雅黑" panose="020B0503020204020204" pitchFamily="34" charset="-122"/>
                <a:ea typeface="微软雅黑" panose="020B0503020204020204" pitchFamily="34" charset="-122"/>
              </a:rPr>
              <a:t>）（如下图</a:t>
            </a:r>
            <a:r>
              <a:rPr lang="en-US" altLang="zh-CN" sz="1200" dirty="0">
                <a:latin typeface="微软雅黑" panose="020B0503020204020204" pitchFamily="34" charset="-122"/>
                <a:ea typeface="微软雅黑" panose="020B0503020204020204" pitchFamily="34" charset="-122"/>
              </a:rPr>
              <a:t>B</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p:txBody>
      </p:sp>
      <p:graphicFrame>
        <p:nvGraphicFramePr>
          <p:cNvPr id="16" name="图表 15">
            <a:extLst>
              <a:ext uri="{FF2B5EF4-FFF2-40B4-BE49-F238E27FC236}">
                <a16:creationId xmlns:a16="http://schemas.microsoft.com/office/drawing/2014/main" id="{D767828E-A580-425A-A5A5-294A69B44E1B}"/>
              </a:ext>
            </a:extLst>
          </p:cNvPr>
          <p:cNvGraphicFramePr>
            <a:graphicFrameLocks/>
          </p:cNvGraphicFramePr>
          <p:nvPr>
            <p:extLst>
              <p:ext uri="{D42A27DB-BD31-4B8C-83A1-F6EECF244321}">
                <p14:modId xmlns:p14="http://schemas.microsoft.com/office/powerpoint/2010/main" val="4040279905"/>
              </p:ext>
            </p:extLst>
          </p:nvPr>
        </p:nvGraphicFramePr>
        <p:xfrm>
          <a:off x="1732038" y="2258197"/>
          <a:ext cx="1638300" cy="3618547"/>
        </p:xfrm>
        <a:graphic>
          <a:graphicData uri="http://schemas.openxmlformats.org/drawingml/2006/chart">
            <c:chart xmlns:c="http://schemas.openxmlformats.org/drawingml/2006/chart" xmlns:r="http://schemas.openxmlformats.org/officeDocument/2006/relationships" r:id="rId4"/>
          </a:graphicData>
        </a:graphic>
      </p:graphicFrame>
      <p:sp>
        <p:nvSpPr>
          <p:cNvPr id="5" name="文本框 4">
            <a:extLst>
              <a:ext uri="{FF2B5EF4-FFF2-40B4-BE49-F238E27FC236}">
                <a16:creationId xmlns:a16="http://schemas.microsoft.com/office/drawing/2014/main" id="{01BFC1D1-426A-40DF-868B-A87159714775}"/>
              </a:ext>
            </a:extLst>
          </p:cNvPr>
          <p:cNvSpPr txBox="1"/>
          <p:nvPr/>
        </p:nvSpPr>
        <p:spPr>
          <a:xfrm>
            <a:off x="1638117" y="5890169"/>
            <a:ext cx="1826142" cy="430887"/>
          </a:xfrm>
          <a:prstGeom prst="rect">
            <a:avLst/>
          </a:prstGeom>
          <a:solidFill>
            <a:schemeClr val="bg1"/>
          </a:solidFill>
        </p:spPr>
        <p:txBody>
          <a:bodyPr wrap="none" rtlCol="0">
            <a:spAutoFit/>
          </a:bodyPr>
          <a:lstStyle/>
          <a:p>
            <a:pPr algn="ct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A</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EOT</a:t>
            </a:r>
            <a:r>
              <a:rPr lang="zh-CN" altLang="en-US" sz="1100" dirty="0">
                <a:latin typeface="微软雅黑" panose="020B0503020204020204" pitchFamily="34" charset="-122"/>
                <a:ea typeface="微软雅黑" panose="020B0503020204020204" pitchFamily="34" charset="-122"/>
              </a:rPr>
              <a:t>时患者治疗结果</a:t>
            </a:r>
            <a:endParaRPr lang="en-US" altLang="zh-CN" sz="1100" dirty="0">
              <a:latin typeface="微软雅黑" panose="020B0503020204020204" pitchFamily="34" charset="-122"/>
              <a:ea typeface="微软雅黑" panose="020B0503020204020204" pitchFamily="34" charset="-122"/>
            </a:endParaRPr>
          </a:p>
          <a:p>
            <a:pPr algn="ct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n=53</a:t>
            </a:r>
            <a:r>
              <a:rPr lang="zh-CN" altLang="en-US" sz="1100" dirty="0">
                <a:latin typeface="微软雅黑" panose="020B0503020204020204" pitchFamily="34" charset="-122"/>
                <a:ea typeface="微软雅黑" panose="020B0503020204020204" pitchFamily="34" charset="-122"/>
              </a:rPr>
              <a:t>）</a:t>
            </a:r>
          </a:p>
        </p:txBody>
      </p:sp>
      <p:cxnSp>
        <p:nvCxnSpPr>
          <p:cNvPr id="10" name="直接连接符 9">
            <a:extLst>
              <a:ext uri="{FF2B5EF4-FFF2-40B4-BE49-F238E27FC236}">
                <a16:creationId xmlns:a16="http://schemas.microsoft.com/office/drawing/2014/main" id="{B9C0C2E1-4A67-4A2F-B59D-A89837D3B62C}"/>
              </a:ext>
            </a:extLst>
          </p:cNvPr>
          <p:cNvCxnSpPr/>
          <p:nvPr/>
        </p:nvCxnSpPr>
        <p:spPr>
          <a:xfrm>
            <a:off x="2926327" y="4809945"/>
            <a:ext cx="1561234"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70306AC6-AD02-4615-9FC8-9B60EEB7F6B3}"/>
              </a:ext>
            </a:extLst>
          </p:cNvPr>
          <p:cNvSpPr txBox="1"/>
          <p:nvPr/>
        </p:nvSpPr>
        <p:spPr>
          <a:xfrm>
            <a:off x="2129158" y="4921728"/>
            <a:ext cx="1371600" cy="253916"/>
          </a:xfrm>
          <a:prstGeom prst="rect">
            <a:avLst/>
          </a:prstGeom>
          <a:noFill/>
        </p:spPr>
        <p:txBody>
          <a:bodyPr wrap="square" rtlCol="0">
            <a:spAutoFit/>
          </a:bodyPr>
          <a:lstStyle/>
          <a:p>
            <a:pPr algn="l"/>
            <a:r>
              <a:rPr lang="en-US" altLang="zh-CN" sz="1050" dirty="0">
                <a:latin typeface="微软雅黑" panose="020B0503020204020204" pitchFamily="34" charset="-122"/>
                <a:ea typeface="微软雅黑" panose="020B0503020204020204" pitchFamily="34" charset="-122"/>
              </a:rPr>
              <a:t>EOT</a:t>
            </a:r>
            <a:r>
              <a:rPr lang="zh-CN" altLang="en-US" sz="1050" dirty="0">
                <a:latin typeface="微软雅黑" panose="020B0503020204020204" pitchFamily="34" charset="-122"/>
                <a:ea typeface="微软雅黑" panose="020B0503020204020204" pitchFamily="34" charset="-122"/>
              </a:rPr>
              <a:t>时治愈</a:t>
            </a:r>
          </a:p>
        </p:txBody>
      </p:sp>
      <p:sp>
        <p:nvSpPr>
          <p:cNvPr id="23" name="文本框 22">
            <a:extLst>
              <a:ext uri="{FF2B5EF4-FFF2-40B4-BE49-F238E27FC236}">
                <a16:creationId xmlns:a16="http://schemas.microsoft.com/office/drawing/2014/main" id="{74F311BC-E674-47CF-AEAC-8C806B04D114}"/>
              </a:ext>
            </a:extLst>
          </p:cNvPr>
          <p:cNvSpPr txBox="1"/>
          <p:nvPr/>
        </p:nvSpPr>
        <p:spPr>
          <a:xfrm>
            <a:off x="2129158" y="2627781"/>
            <a:ext cx="1371600" cy="253916"/>
          </a:xfrm>
          <a:prstGeom prst="rect">
            <a:avLst/>
          </a:prstGeom>
          <a:noFill/>
        </p:spPr>
        <p:txBody>
          <a:bodyPr wrap="square" rtlCol="0">
            <a:spAutoFit/>
          </a:bodyPr>
          <a:lstStyle/>
          <a:p>
            <a:pPr algn="l"/>
            <a:r>
              <a:rPr lang="en-US" altLang="zh-CN" sz="1050" dirty="0">
                <a:latin typeface="微软雅黑" panose="020B0503020204020204" pitchFamily="34" charset="-122"/>
                <a:ea typeface="微软雅黑" panose="020B0503020204020204" pitchFamily="34" charset="-122"/>
              </a:rPr>
              <a:t>EOT</a:t>
            </a:r>
            <a:r>
              <a:rPr lang="zh-CN" altLang="en-US" sz="1050" dirty="0">
                <a:latin typeface="微软雅黑" panose="020B0503020204020204" pitchFamily="34" charset="-122"/>
                <a:ea typeface="微软雅黑" panose="020B0503020204020204" pitchFamily="34" charset="-122"/>
              </a:rPr>
              <a:t>时死亡</a:t>
            </a:r>
          </a:p>
        </p:txBody>
      </p:sp>
      <p:sp>
        <p:nvSpPr>
          <p:cNvPr id="24" name="文本框 23">
            <a:extLst>
              <a:ext uri="{FF2B5EF4-FFF2-40B4-BE49-F238E27FC236}">
                <a16:creationId xmlns:a16="http://schemas.microsoft.com/office/drawing/2014/main" id="{CEE94BDE-0978-40CF-8E63-814DFC5F9271}"/>
              </a:ext>
            </a:extLst>
          </p:cNvPr>
          <p:cNvSpPr txBox="1"/>
          <p:nvPr/>
        </p:nvSpPr>
        <p:spPr>
          <a:xfrm>
            <a:off x="2129158" y="3563648"/>
            <a:ext cx="973015" cy="415498"/>
          </a:xfrm>
          <a:prstGeom prst="rect">
            <a:avLst/>
          </a:prstGeom>
          <a:noFill/>
        </p:spPr>
        <p:txBody>
          <a:bodyPr wrap="square" rtlCol="0">
            <a:spAutoFit/>
          </a:bodyPr>
          <a:lstStyle/>
          <a:p>
            <a:pPr algn="l"/>
            <a:r>
              <a:rPr lang="en-US" altLang="zh-CN" sz="1050" dirty="0">
                <a:latin typeface="微软雅黑" panose="020B0503020204020204" pitchFamily="34" charset="-122"/>
                <a:ea typeface="微软雅黑" panose="020B0503020204020204" pitchFamily="34" charset="-122"/>
              </a:rPr>
              <a:t>EOT</a:t>
            </a:r>
            <a:r>
              <a:rPr lang="zh-CN" altLang="en-US" sz="1050" dirty="0">
                <a:latin typeface="微软雅黑" panose="020B0503020204020204" pitchFamily="34" charset="-122"/>
                <a:ea typeface="微软雅黑" panose="020B0503020204020204" pitchFamily="34" charset="-122"/>
              </a:rPr>
              <a:t>时稳定或疾病残余</a:t>
            </a:r>
          </a:p>
        </p:txBody>
      </p:sp>
      <p:sp>
        <p:nvSpPr>
          <p:cNvPr id="12" name="椭圆 11">
            <a:extLst>
              <a:ext uri="{FF2B5EF4-FFF2-40B4-BE49-F238E27FC236}">
                <a16:creationId xmlns:a16="http://schemas.microsoft.com/office/drawing/2014/main" id="{DC15B9D2-17F3-48C3-861F-4BA81B175903}"/>
              </a:ext>
            </a:extLst>
          </p:cNvPr>
          <p:cNvSpPr/>
          <p:nvPr/>
        </p:nvSpPr>
        <p:spPr>
          <a:xfrm>
            <a:off x="4489576" y="4211699"/>
            <a:ext cx="1210407" cy="1196491"/>
          </a:xfrm>
          <a:prstGeom prst="ellipse">
            <a:avLst/>
          </a:prstGeom>
          <a:solidFill>
            <a:srgbClr val="9E4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CB33AE1C-9DE2-4431-A80A-8B11681470BC}"/>
              </a:ext>
            </a:extLst>
          </p:cNvPr>
          <p:cNvSpPr txBox="1"/>
          <p:nvPr/>
        </p:nvSpPr>
        <p:spPr>
          <a:xfrm>
            <a:off x="4619996" y="4648576"/>
            <a:ext cx="1371600" cy="400110"/>
          </a:xfrm>
          <a:prstGeom prst="rect">
            <a:avLst/>
          </a:prstGeom>
          <a:noFill/>
        </p:spPr>
        <p:txBody>
          <a:bodyPr wrap="square" rtlCol="0">
            <a:spAutoFit/>
          </a:bodyPr>
          <a:lstStyle/>
          <a:p>
            <a:pPr algn="l"/>
            <a:r>
              <a:rPr lang="en-US" altLang="zh-CN" sz="2000" b="1" dirty="0">
                <a:solidFill>
                  <a:schemeClr val="bg1"/>
                </a:solidFill>
                <a:latin typeface="微软雅黑" panose="020B0503020204020204" pitchFamily="34" charset="-122"/>
                <a:ea typeface="微软雅黑" panose="020B0503020204020204" pitchFamily="34" charset="-122"/>
              </a:rPr>
              <a:t>50.9%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10E99B41-FD4B-4810-A4C3-03F59D1FC953}"/>
              </a:ext>
            </a:extLst>
          </p:cNvPr>
          <p:cNvSpPr txBox="1"/>
          <p:nvPr/>
        </p:nvSpPr>
        <p:spPr>
          <a:xfrm>
            <a:off x="3988994" y="5440280"/>
            <a:ext cx="2161179" cy="553998"/>
          </a:xfrm>
          <a:prstGeom prst="rect">
            <a:avLst/>
          </a:prstGeom>
          <a:solidFill>
            <a:schemeClr val="bg1"/>
          </a:solidFill>
        </p:spPr>
        <p:txBody>
          <a:bodyPr wrap="square" rtlCol="0">
            <a:spAutoFit/>
          </a:bodyPr>
          <a:lstStyle/>
          <a:p>
            <a:r>
              <a:rPr lang="en-US" altLang="zh-CN" sz="1000" dirty="0">
                <a:latin typeface="微软雅黑" panose="020B0503020204020204" pitchFamily="34" charset="-122"/>
                <a:ea typeface="微软雅黑" panose="020B0503020204020204" pitchFamily="34" charset="-122"/>
              </a:rPr>
              <a:t>53</a:t>
            </a:r>
            <a:r>
              <a:rPr lang="zh-CN" altLang="en-US" sz="1000" dirty="0">
                <a:latin typeface="微软雅黑" panose="020B0503020204020204" pitchFamily="34" charset="-122"/>
                <a:ea typeface="微软雅黑" panose="020B0503020204020204" pitchFamily="34" charset="-122"/>
              </a:rPr>
              <a:t>位</a:t>
            </a:r>
            <a:r>
              <a:rPr lang="en-US" altLang="zh-CN" sz="1000" dirty="0">
                <a:latin typeface="微软雅黑" panose="020B0503020204020204" pitchFamily="34" charset="-122"/>
                <a:ea typeface="微软雅黑" panose="020B0503020204020204" pitchFamily="34" charset="-122"/>
              </a:rPr>
              <a:t>SOT</a:t>
            </a:r>
            <a:r>
              <a:rPr lang="zh-CN" altLang="en-US" sz="1000" dirty="0">
                <a:latin typeface="微软雅黑" panose="020B0503020204020204" pitchFamily="34" charset="-122"/>
                <a:ea typeface="微软雅黑" panose="020B0503020204020204" pitchFamily="34" charset="-122"/>
              </a:rPr>
              <a:t>真菌感染患者接受艾沙康唑治疗终点（</a:t>
            </a:r>
            <a:r>
              <a:rPr lang="en-US" altLang="zh-CN" sz="1000" dirty="0">
                <a:latin typeface="微软雅黑" panose="020B0503020204020204" pitchFamily="34" charset="-122"/>
                <a:ea typeface="微软雅黑" panose="020B0503020204020204" pitchFamily="34" charset="-122"/>
              </a:rPr>
              <a:t>EOT</a:t>
            </a:r>
            <a:r>
              <a:rPr lang="zh-CN" altLang="en-US" sz="1000" dirty="0">
                <a:latin typeface="微软雅黑" panose="020B0503020204020204" pitchFamily="34" charset="-122"/>
                <a:ea typeface="微软雅黑" panose="020B0503020204020204" pitchFamily="34" charset="-122"/>
              </a:rPr>
              <a:t>）时临床治愈率未</a:t>
            </a:r>
            <a:r>
              <a:rPr lang="en-US" altLang="zh-CN" sz="1000" dirty="0">
                <a:latin typeface="微软雅黑" panose="020B0503020204020204" pitchFamily="34" charset="-122"/>
                <a:ea typeface="微软雅黑" panose="020B0503020204020204" pitchFamily="34" charset="-122"/>
              </a:rPr>
              <a:t>50.9%</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27/53</a:t>
            </a:r>
            <a:r>
              <a:rPr lang="zh-CN" altLang="en-US" sz="1000" dirty="0">
                <a:latin typeface="微软雅黑" panose="020B0503020204020204" pitchFamily="34" charset="-122"/>
                <a:ea typeface="微软雅黑" panose="020B0503020204020204" pitchFamily="34" charset="-122"/>
              </a:rPr>
              <a:t>）</a:t>
            </a:r>
          </a:p>
        </p:txBody>
      </p:sp>
      <p:sp>
        <p:nvSpPr>
          <p:cNvPr id="14" name="右大括号 13">
            <a:extLst>
              <a:ext uri="{FF2B5EF4-FFF2-40B4-BE49-F238E27FC236}">
                <a16:creationId xmlns:a16="http://schemas.microsoft.com/office/drawing/2014/main" id="{444A439B-79BF-45B7-BF80-EC8C1966D280}"/>
              </a:ext>
            </a:extLst>
          </p:cNvPr>
          <p:cNvSpPr/>
          <p:nvPr/>
        </p:nvSpPr>
        <p:spPr>
          <a:xfrm>
            <a:off x="3102173" y="2441884"/>
            <a:ext cx="268165" cy="1121764"/>
          </a:xfrm>
          <a:prstGeom prst="rightBrace">
            <a:avLst>
              <a:gd name="adj1" fmla="val 50812"/>
              <a:gd name="adj2" fmla="val 50000"/>
            </a:avLst>
          </a:prstGeom>
          <a:ln>
            <a:prstDash val="dashDot"/>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箭头: 右 17">
            <a:extLst>
              <a:ext uri="{FF2B5EF4-FFF2-40B4-BE49-F238E27FC236}">
                <a16:creationId xmlns:a16="http://schemas.microsoft.com/office/drawing/2014/main" id="{741071D0-BDB4-496E-B355-427E74D2B599}"/>
              </a:ext>
            </a:extLst>
          </p:cNvPr>
          <p:cNvSpPr/>
          <p:nvPr/>
        </p:nvSpPr>
        <p:spPr>
          <a:xfrm>
            <a:off x="3448070" y="2636564"/>
            <a:ext cx="2702103" cy="600161"/>
          </a:xfrm>
          <a:prstGeom prst="rightArrow">
            <a:avLst>
              <a:gd name="adj1" fmla="val 77390"/>
              <a:gd name="adj2" fmla="val 50000"/>
            </a:avLst>
          </a:prstGeom>
          <a:solidFill>
            <a:schemeClr val="bg1">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941E782-C8A0-450D-83EC-7CF5F1CB178C}"/>
              </a:ext>
            </a:extLst>
          </p:cNvPr>
          <p:cNvSpPr txBox="1"/>
          <p:nvPr/>
        </p:nvSpPr>
        <p:spPr>
          <a:xfrm>
            <a:off x="3700889" y="2733081"/>
            <a:ext cx="2079167" cy="430887"/>
          </a:xfrm>
          <a:prstGeom prst="rect">
            <a:avLst/>
          </a:prstGeom>
          <a:noFill/>
        </p:spPr>
        <p:txBody>
          <a:bodyPr wrap="square" rtlCol="0">
            <a:spAutoFit/>
          </a:bodyPr>
          <a:lstStyle/>
          <a:p>
            <a:pPr algn="ctr"/>
            <a:r>
              <a:rPr lang="zh-CN" altLang="en-US" sz="1100" dirty="0">
                <a:latin typeface="微软雅黑" panose="020B0503020204020204" pitchFamily="34" charset="-122"/>
                <a:ea typeface="微软雅黑" panose="020B0503020204020204" pitchFamily="34" charset="-122"/>
              </a:rPr>
              <a:t>艾沙康唑停药（</a:t>
            </a:r>
            <a:r>
              <a:rPr lang="en-US" altLang="zh-CN" sz="1100" dirty="0">
                <a:latin typeface="微软雅黑" panose="020B0503020204020204" pitchFamily="34" charset="-122"/>
                <a:ea typeface="微软雅黑" panose="020B0503020204020204" pitchFamily="34" charset="-122"/>
              </a:rPr>
              <a:t>EOT</a:t>
            </a:r>
            <a:r>
              <a:rPr lang="zh-CN" altLang="en-US" sz="1100" dirty="0">
                <a:latin typeface="微软雅黑" panose="020B0503020204020204" pitchFamily="34" charset="-122"/>
                <a:ea typeface="微软雅黑" panose="020B0503020204020204" pitchFamily="34" charset="-122"/>
              </a:rPr>
              <a:t>）后</a:t>
            </a:r>
            <a:r>
              <a:rPr lang="en-US" altLang="zh-CN" sz="1100" dirty="0">
                <a:latin typeface="微软雅黑" panose="020B0503020204020204" pitchFamily="34" charset="-122"/>
                <a:ea typeface="微软雅黑" panose="020B0503020204020204" pitchFamily="34" charset="-122"/>
              </a:rPr>
              <a:t>90</a:t>
            </a:r>
            <a:r>
              <a:rPr lang="zh-CN" altLang="en-US" sz="1100" dirty="0">
                <a:latin typeface="微软雅黑" panose="020B0503020204020204" pitchFamily="34" charset="-122"/>
                <a:ea typeface="微软雅黑" panose="020B0503020204020204" pitchFamily="34" charset="-122"/>
              </a:rPr>
              <a:t>天死亡患者为</a:t>
            </a:r>
            <a:r>
              <a:rPr lang="en-US" altLang="zh-CN" sz="1100" dirty="0">
                <a:latin typeface="微软雅黑" panose="020B0503020204020204" pitchFamily="34" charset="-122"/>
                <a:ea typeface="微软雅黑" panose="020B0503020204020204" pitchFamily="34" charset="-122"/>
              </a:rPr>
              <a:t>24</a:t>
            </a:r>
            <a:r>
              <a:rPr lang="zh-CN" altLang="en-US" sz="1100" dirty="0">
                <a:latin typeface="微软雅黑" panose="020B0503020204020204" pitchFamily="34" charset="-122"/>
                <a:ea typeface="微软雅黑" panose="020B0503020204020204" pitchFamily="34" charset="-122"/>
              </a:rPr>
              <a:t>人</a:t>
            </a:r>
          </a:p>
        </p:txBody>
      </p:sp>
      <p:graphicFrame>
        <p:nvGraphicFramePr>
          <p:cNvPr id="31" name="图表 30">
            <a:extLst>
              <a:ext uri="{FF2B5EF4-FFF2-40B4-BE49-F238E27FC236}">
                <a16:creationId xmlns:a16="http://schemas.microsoft.com/office/drawing/2014/main" id="{EEA4ED56-40FB-4DF3-B9A1-785135660605}"/>
              </a:ext>
            </a:extLst>
          </p:cNvPr>
          <p:cNvGraphicFramePr>
            <a:graphicFrameLocks/>
          </p:cNvGraphicFramePr>
          <p:nvPr>
            <p:extLst>
              <p:ext uri="{D42A27DB-BD31-4B8C-83A1-F6EECF244321}">
                <p14:modId xmlns:p14="http://schemas.microsoft.com/office/powerpoint/2010/main" val="3746665390"/>
              </p:ext>
            </p:extLst>
          </p:nvPr>
        </p:nvGraphicFramePr>
        <p:xfrm>
          <a:off x="6350303" y="2258196"/>
          <a:ext cx="4763305" cy="3053839"/>
        </p:xfrm>
        <a:graphic>
          <a:graphicData uri="http://schemas.openxmlformats.org/drawingml/2006/chart">
            <c:chart xmlns:c="http://schemas.openxmlformats.org/drawingml/2006/chart" xmlns:r="http://schemas.openxmlformats.org/officeDocument/2006/relationships" r:id="rId5"/>
          </a:graphicData>
        </a:graphic>
      </p:graphicFrame>
      <p:sp>
        <p:nvSpPr>
          <p:cNvPr id="32" name="文本框 31">
            <a:extLst>
              <a:ext uri="{FF2B5EF4-FFF2-40B4-BE49-F238E27FC236}">
                <a16:creationId xmlns:a16="http://schemas.microsoft.com/office/drawing/2014/main" id="{CD6D71FB-DB0F-48A6-AA6A-83CEF0A204A2}"/>
              </a:ext>
            </a:extLst>
          </p:cNvPr>
          <p:cNvSpPr txBox="1"/>
          <p:nvPr/>
        </p:nvSpPr>
        <p:spPr>
          <a:xfrm>
            <a:off x="7215508" y="5661300"/>
            <a:ext cx="3509294" cy="261610"/>
          </a:xfrm>
          <a:prstGeom prst="rect">
            <a:avLst/>
          </a:prstGeom>
          <a:solidFill>
            <a:schemeClr val="bg1"/>
          </a:solidFill>
        </p:spPr>
        <p:txBody>
          <a:bodyPr wrap="none" rtlCol="0">
            <a:spAutoFit/>
          </a:bodyPr>
          <a:lstStyle/>
          <a:p>
            <a:pPr algn="ctr"/>
            <a:r>
              <a:rPr lang="zh-CN" altLang="en-US" sz="1100" dirty="0">
                <a:latin typeface="微软雅黑" panose="020B0503020204020204" pitchFamily="34" charset="-122"/>
                <a:ea typeface="微软雅黑" panose="020B0503020204020204" pitchFamily="34" charset="-122"/>
              </a:rPr>
              <a:t>图</a:t>
            </a:r>
            <a:r>
              <a:rPr lang="en-US" altLang="zh-CN" sz="1100" dirty="0">
                <a:latin typeface="微软雅黑" panose="020B0503020204020204" pitchFamily="34" charset="-122"/>
                <a:ea typeface="微软雅黑" panose="020B0503020204020204" pitchFamily="34" charset="-122"/>
              </a:rPr>
              <a:t>B</a:t>
            </a:r>
            <a:r>
              <a:rPr lang="zh-CN" altLang="en-US" sz="1100"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EOT </a:t>
            </a:r>
            <a:r>
              <a:rPr lang="zh-CN" altLang="en-US" sz="1100" dirty="0">
                <a:latin typeface="微软雅黑" panose="020B0503020204020204" pitchFamily="34" charset="-122"/>
                <a:ea typeface="微软雅黑" panose="020B0503020204020204" pitchFamily="34" charset="-122"/>
              </a:rPr>
              <a:t>后</a:t>
            </a:r>
            <a:r>
              <a:rPr lang="en-US" altLang="zh-CN" sz="1100" dirty="0">
                <a:latin typeface="微软雅黑" panose="020B0503020204020204" pitchFamily="34" charset="-122"/>
                <a:ea typeface="微软雅黑" panose="020B0503020204020204" pitchFamily="34" charset="-122"/>
              </a:rPr>
              <a:t>90</a:t>
            </a:r>
            <a:r>
              <a:rPr lang="zh-CN" altLang="en-US" sz="1100" dirty="0">
                <a:latin typeface="微软雅黑" panose="020B0503020204020204" pitchFamily="34" charset="-122"/>
                <a:ea typeface="微软雅黑" panose="020B0503020204020204" pitchFamily="34" charset="-122"/>
              </a:rPr>
              <a:t>天内死亡患者（</a:t>
            </a:r>
            <a:r>
              <a:rPr lang="en-US" altLang="zh-CN" sz="1100" dirty="0">
                <a:latin typeface="微软雅黑" panose="020B0503020204020204" pitchFamily="34" charset="-122"/>
                <a:ea typeface="微软雅黑" panose="020B0503020204020204" pitchFamily="34" charset="-122"/>
              </a:rPr>
              <a:t>n=24</a:t>
            </a:r>
            <a:r>
              <a:rPr lang="zh-CN" altLang="en-US" sz="1100" dirty="0">
                <a:latin typeface="微软雅黑" panose="020B0503020204020204" pitchFamily="34" charset="-122"/>
                <a:ea typeface="微软雅黑" panose="020B0503020204020204" pitchFamily="34" charset="-122"/>
              </a:rPr>
              <a:t>）死亡归因分布</a:t>
            </a:r>
          </a:p>
        </p:txBody>
      </p:sp>
      <p:sp>
        <p:nvSpPr>
          <p:cNvPr id="19" name="文本框 18">
            <a:extLst>
              <a:ext uri="{FF2B5EF4-FFF2-40B4-BE49-F238E27FC236}">
                <a16:creationId xmlns:a16="http://schemas.microsoft.com/office/drawing/2014/main" id="{2FBD48F0-352B-45C6-81CC-E295304535B1}"/>
              </a:ext>
            </a:extLst>
          </p:cNvPr>
          <p:cNvSpPr txBox="1"/>
          <p:nvPr/>
        </p:nvSpPr>
        <p:spPr>
          <a:xfrm>
            <a:off x="10524985" y="4347496"/>
            <a:ext cx="588623"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n=3</a:t>
            </a:r>
            <a:r>
              <a:rPr lang="zh-CN" altLang="en-US" sz="8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9927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对象 37">
            <a:extLst>
              <a:ext uri="{FF2B5EF4-FFF2-40B4-BE49-F238E27FC236}">
                <a16:creationId xmlns:a16="http://schemas.microsoft.com/office/drawing/2014/main" id="{720AFCB0-94F2-4722-97CB-E6019AAF0755}"/>
              </a:ext>
            </a:extLst>
          </p:cNvPr>
          <p:cNvGraphicFramePr>
            <a:graphicFrameLocks noChangeAspect="1"/>
          </p:cNvGraphicFramePr>
          <p:nvPr>
            <p:extLst>
              <p:ext uri="{D42A27DB-BD31-4B8C-83A1-F6EECF244321}">
                <p14:modId xmlns:p14="http://schemas.microsoft.com/office/powerpoint/2010/main" val="3103743465"/>
              </p:ext>
            </p:extLst>
          </p:nvPr>
        </p:nvGraphicFramePr>
        <p:xfrm>
          <a:off x="627687" y="4937989"/>
          <a:ext cx="5800725" cy="285750"/>
        </p:xfrm>
        <a:graphic>
          <a:graphicData uri="http://schemas.openxmlformats.org/presentationml/2006/ole">
            <mc:AlternateContent xmlns:mc="http://schemas.openxmlformats.org/markup-compatibility/2006">
              <mc:Choice xmlns:v="urn:schemas-microsoft-com:vml" Requires="v">
                <p:oleObj spid="_x0000_s2076" name="BMP 图像" r:id="rId4" imgW="5800680" imgH="285840" progId="Paint.Picture">
                  <p:embed/>
                </p:oleObj>
              </mc:Choice>
              <mc:Fallback>
                <p:oleObj name="BMP 图像" r:id="rId4" imgW="5800680" imgH="285840" progId="Paint.Picture">
                  <p:embed/>
                  <p:pic>
                    <p:nvPicPr>
                      <p:cNvPr id="38" name="对象 37">
                        <a:extLst>
                          <a:ext uri="{FF2B5EF4-FFF2-40B4-BE49-F238E27FC236}">
                            <a16:creationId xmlns:a16="http://schemas.microsoft.com/office/drawing/2014/main" id="{720AFCB0-94F2-4722-97CB-E6019AAF0755}"/>
                          </a:ext>
                        </a:extLst>
                      </p:cNvPr>
                      <p:cNvPicPr/>
                      <p:nvPr/>
                    </p:nvPicPr>
                    <p:blipFill>
                      <a:blip r:embed="rId5"/>
                      <a:stretch>
                        <a:fillRect/>
                      </a:stretch>
                    </p:blipFill>
                    <p:spPr>
                      <a:xfrm>
                        <a:off x="627687" y="4937989"/>
                        <a:ext cx="5800725" cy="285750"/>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08FA8570-483C-4915-AAEA-C4546AAD0575}"/>
              </a:ext>
            </a:extLst>
          </p:cNvPr>
          <p:cNvSpPr txBox="1"/>
          <p:nvPr/>
        </p:nvSpPr>
        <p:spPr>
          <a:xfrm>
            <a:off x="1080401" y="334507"/>
            <a:ext cx="880721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实体器官移植患者移植后</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年内面临高感染性疾病负担，包括罕见条件致病菌</a:t>
            </a:r>
            <a:endParaRPr lang="en-US" altLang="zh-CN" sz="2000" b="1"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72F2C4DC-C8FE-4106-8C72-C1FDCFB1F847}"/>
              </a:ext>
            </a:extLst>
          </p:cNvPr>
          <p:cNvSpPr txBox="1"/>
          <p:nvPr/>
        </p:nvSpPr>
        <p:spPr>
          <a:xfrm>
            <a:off x="386416" y="6470764"/>
            <a:ext cx="3282179" cy="215444"/>
          </a:xfrm>
          <a:prstGeom prst="rect">
            <a:avLst/>
          </a:prstGeom>
          <a:noFill/>
        </p:spPr>
        <p:txBody>
          <a:bodyPr wrap="square">
            <a:spAutoFit/>
          </a:bodyPr>
          <a:lstStyle/>
          <a:p>
            <a:r>
              <a:rPr lang="en-US" altLang="zh-CN" sz="800" dirty="0"/>
              <a:t>4. René Adam et al. </a:t>
            </a:r>
            <a:r>
              <a:rPr lang="en-US" altLang="zh-CN" sz="800" dirty="0" err="1"/>
              <a:t>Transpl</a:t>
            </a:r>
            <a:r>
              <a:rPr lang="en-US" altLang="zh-CN" sz="800" dirty="0"/>
              <a:t> Int. 2018 Dec;31(12):1293-1317</a:t>
            </a:r>
            <a:endParaRPr lang="pt-BR" altLang="zh-CN" sz="800" dirty="0"/>
          </a:p>
        </p:txBody>
      </p:sp>
      <p:pic>
        <p:nvPicPr>
          <p:cNvPr id="52" name="图片 51" descr="徽标, 公司名称&#10;&#10;描述已自动生成">
            <a:extLst>
              <a:ext uri="{FF2B5EF4-FFF2-40B4-BE49-F238E27FC236}">
                <a16:creationId xmlns:a16="http://schemas.microsoft.com/office/drawing/2014/main" id="{F503E77A-CFFF-4DCA-8033-524C64E1A8CF}"/>
              </a:ext>
            </a:extLst>
          </p:cNvPr>
          <p:cNvPicPr>
            <a:picLocks noChangeAspect="1"/>
          </p:cNvPicPr>
          <p:nvPr/>
        </p:nvPicPr>
        <p:blipFill rotWithShape="1">
          <a:blip r:embed="rId6">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5" name="文本框 4">
            <a:extLst>
              <a:ext uri="{FF2B5EF4-FFF2-40B4-BE49-F238E27FC236}">
                <a16:creationId xmlns:a16="http://schemas.microsoft.com/office/drawing/2014/main" id="{280E5FC0-C12E-4F9F-B4A1-A652B6F19F5B}"/>
              </a:ext>
            </a:extLst>
          </p:cNvPr>
          <p:cNvSpPr txBox="1"/>
          <p:nvPr/>
        </p:nvSpPr>
        <p:spPr>
          <a:xfrm>
            <a:off x="729926" y="1032219"/>
            <a:ext cx="11118253" cy="700576"/>
          </a:xfrm>
          <a:prstGeom prst="rect">
            <a:avLst/>
          </a:prstGeom>
          <a:solidFill>
            <a:schemeClr val="bg1"/>
          </a:solid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尽管实体器官移植患者的长期生存获得了显著改善，但患者在移植后</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年内仍面临高感染并发症的疾病负担。</a:t>
            </a:r>
            <a:r>
              <a:rPr lang="en-US" altLang="zh-CN" sz="1400" baseline="30000" dirty="0">
                <a:latin typeface="微软雅黑" panose="020B0503020204020204" pitchFamily="34" charset="-122"/>
                <a:ea typeface="微软雅黑" panose="020B0503020204020204" pitchFamily="34" charset="-122"/>
              </a:rPr>
              <a:t>6  </a:t>
            </a:r>
            <a:r>
              <a:rPr lang="zh-CN" altLang="en-US" sz="1400" dirty="0">
                <a:latin typeface="微软雅黑" panose="020B0503020204020204" pitchFamily="34" charset="-122"/>
                <a:ea typeface="微软雅黑" panose="020B0503020204020204" pitchFamily="34" charset="-122"/>
              </a:rPr>
              <a:t>在</a:t>
            </a:r>
            <a:r>
              <a:rPr lang="en-US" altLang="zh-CN" sz="1400" dirty="0">
                <a:latin typeface="微软雅黑" panose="020B0503020204020204" pitchFamily="34" charset="-122"/>
                <a:ea typeface="微软雅黑" panose="020B0503020204020204" pitchFamily="34" charset="-122"/>
              </a:rPr>
              <a:t>Sundaram Hariharan </a:t>
            </a:r>
            <a:r>
              <a:rPr lang="zh-CN" altLang="en-US" sz="1400" dirty="0">
                <a:latin typeface="微软雅黑" panose="020B0503020204020204" pitchFamily="34" charset="-122"/>
                <a:ea typeface="微软雅黑" panose="020B0503020204020204" pitchFamily="34" charset="-122"/>
              </a:rPr>
              <a:t>等人</a:t>
            </a:r>
            <a:r>
              <a:rPr lang="en-US" altLang="zh-CN" sz="1400" baseline="30000" dirty="0">
                <a:latin typeface="微软雅黑" panose="020B0503020204020204" pitchFamily="34" charset="-122"/>
                <a:ea typeface="微软雅黑" panose="020B0503020204020204" pitchFamily="34" charset="-122"/>
              </a:rPr>
              <a:t>5</a:t>
            </a:r>
            <a:r>
              <a:rPr lang="zh-CN" altLang="en-US" sz="1400" dirty="0">
                <a:latin typeface="微软雅黑" panose="020B0503020204020204" pitchFamily="34" charset="-122"/>
                <a:ea typeface="微软雅黑" panose="020B0503020204020204" pitchFamily="34" charset="-122"/>
              </a:rPr>
              <a:t>的肾移植患者流行病学研究中显示，</a:t>
            </a:r>
            <a:r>
              <a:rPr lang="zh-CN" altLang="en-US" sz="1400" b="1" dirty="0">
                <a:latin typeface="微软雅黑" panose="020B0503020204020204" pitchFamily="34" charset="-122"/>
                <a:ea typeface="微软雅黑" panose="020B0503020204020204" pitchFamily="34" charset="-122"/>
              </a:rPr>
              <a:t>在移植后</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年内，感染是导致器官功能正常患者死亡之一（占死亡患者的</a:t>
            </a:r>
            <a:r>
              <a:rPr lang="en-US" altLang="zh-CN" sz="1400" b="1" dirty="0">
                <a:latin typeface="微软雅黑" panose="020B0503020204020204" pitchFamily="34" charset="-122"/>
                <a:ea typeface="微软雅黑" panose="020B0503020204020204" pitchFamily="34" charset="-122"/>
              </a:rPr>
              <a:t>31%</a:t>
            </a:r>
            <a:r>
              <a:rPr lang="zh-CN" altLang="en-US" sz="1400" b="1"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ACC71CA-EBE7-4B03-A40C-42F31BF0253C}"/>
              </a:ext>
            </a:extLst>
          </p:cNvPr>
          <p:cNvSpPr txBox="1"/>
          <p:nvPr/>
        </p:nvSpPr>
        <p:spPr>
          <a:xfrm>
            <a:off x="3802409" y="6470764"/>
            <a:ext cx="3851122" cy="338554"/>
          </a:xfrm>
          <a:prstGeom prst="rect">
            <a:avLst/>
          </a:prstGeom>
          <a:noFill/>
        </p:spPr>
        <p:txBody>
          <a:bodyPr wrap="square">
            <a:spAutoFit/>
          </a:bodyPr>
          <a:lstStyle/>
          <a:p>
            <a:r>
              <a:rPr lang="en-US" altLang="zh-CN" sz="800" dirty="0"/>
              <a:t>5. Sundaram Hariharan et al. N </a:t>
            </a:r>
            <a:r>
              <a:rPr lang="en-US" altLang="zh-CN" sz="800" dirty="0" err="1"/>
              <a:t>Engl</a:t>
            </a:r>
            <a:r>
              <a:rPr lang="en-US" altLang="zh-CN" sz="800" dirty="0"/>
              <a:t> J Med. 2021 Aug 19;385(8):729-743.</a:t>
            </a:r>
          </a:p>
          <a:p>
            <a:r>
              <a:rPr lang="en-US" altLang="zh-CN" sz="800" dirty="0"/>
              <a:t>6.Christian van </a:t>
            </a:r>
            <a:r>
              <a:rPr lang="en-US" altLang="zh-CN" sz="800" dirty="0" err="1"/>
              <a:t>Delden</a:t>
            </a:r>
            <a:r>
              <a:rPr lang="en-US" altLang="zh-CN" sz="800" dirty="0"/>
              <a:t> et al. Clin Infect Dis. 2020 Oct 23;71(7):e159-e169</a:t>
            </a:r>
            <a:endParaRPr lang="pt-BR" altLang="zh-CN" sz="800" dirty="0"/>
          </a:p>
        </p:txBody>
      </p:sp>
      <p:grpSp>
        <p:nvGrpSpPr>
          <p:cNvPr id="35" name="组合 34">
            <a:extLst>
              <a:ext uri="{FF2B5EF4-FFF2-40B4-BE49-F238E27FC236}">
                <a16:creationId xmlns:a16="http://schemas.microsoft.com/office/drawing/2014/main" id="{5CBB0034-93C2-4006-84A3-BF18C7764DCE}"/>
              </a:ext>
            </a:extLst>
          </p:cNvPr>
          <p:cNvGrpSpPr/>
          <p:nvPr/>
        </p:nvGrpSpPr>
        <p:grpSpPr>
          <a:xfrm>
            <a:off x="789039" y="2514600"/>
            <a:ext cx="5471651" cy="2423389"/>
            <a:chOff x="789039" y="2514600"/>
            <a:chExt cx="5471651" cy="2423389"/>
          </a:xfrm>
        </p:grpSpPr>
        <p:sp>
          <p:nvSpPr>
            <p:cNvPr id="13" name="任意多边形: 形状 12">
              <a:extLst>
                <a:ext uri="{FF2B5EF4-FFF2-40B4-BE49-F238E27FC236}">
                  <a16:creationId xmlns:a16="http://schemas.microsoft.com/office/drawing/2014/main" id="{3C5FAAC8-648D-4776-AB2E-BECBBB65D592}"/>
                </a:ext>
              </a:extLst>
            </p:cNvPr>
            <p:cNvSpPr/>
            <p:nvPr/>
          </p:nvSpPr>
          <p:spPr>
            <a:xfrm>
              <a:off x="791737" y="4337824"/>
              <a:ext cx="5452946" cy="600165"/>
            </a:xfrm>
            <a:custGeom>
              <a:avLst/>
              <a:gdLst>
                <a:gd name="connsiteX0" fmla="*/ 0 w 5452946"/>
                <a:gd name="connsiteY0" fmla="*/ 602166 h 613317"/>
                <a:gd name="connsiteX1" fmla="*/ 5452946 w 5452946"/>
                <a:gd name="connsiteY1" fmla="*/ 613317 h 613317"/>
                <a:gd name="connsiteX2" fmla="*/ 5452946 w 5452946"/>
                <a:gd name="connsiteY2" fmla="*/ 111513 h 613317"/>
                <a:gd name="connsiteX3" fmla="*/ 3412273 w 5452946"/>
                <a:gd name="connsiteY3" fmla="*/ 546410 h 613317"/>
                <a:gd name="connsiteX4" fmla="*/ 2720897 w 5452946"/>
                <a:gd name="connsiteY4" fmla="*/ 468352 h 613317"/>
                <a:gd name="connsiteX5" fmla="*/ 1382751 w 5452946"/>
                <a:gd name="connsiteY5" fmla="*/ 44605 h 613317"/>
                <a:gd name="connsiteX6" fmla="*/ 713678 w 5452946"/>
                <a:gd name="connsiteY6" fmla="*/ 0 h 613317"/>
                <a:gd name="connsiteX7" fmla="*/ 11151 w 5452946"/>
                <a:gd name="connsiteY7" fmla="*/ 167269 h 613317"/>
                <a:gd name="connsiteX8" fmla="*/ 0 w 5452946"/>
                <a:gd name="connsiteY8" fmla="*/ 602166 h 61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52946" h="613317">
                  <a:moveTo>
                    <a:pt x="0" y="602166"/>
                  </a:moveTo>
                  <a:lnTo>
                    <a:pt x="5452946" y="613317"/>
                  </a:lnTo>
                  <a:lnTo>
                    <a:pt x="5452946" y="111513"/>
                  </a:lnTo>
                  <a:lnTo>
                    <a:pt x="3412273" y="546410"/>
                  </a:lnTo>
                  <a:lnTo>
                    <a:pt x="2720897" y="468352"/>
                  </a:lnTo>
                  <a:lnTo>
                    <a:pt x="1382751" y="44605"/>
                  </a:lnTo>
                  <a:lnTo>
                    <a:pt x="713678" y="0"/>
                  </a:lnTo>
                  <a:lnTo>
                    <a:pt x="11151" y="167269"/>
                  </a:lnTo>
                  <a:lnTo>
                    <a:pt x="0" y="602166"/>
                  </a:lnTo>
                  <a:close/>
                </a:path>
              </a:pathLst>
            </a:cu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形状 14">
              <a:extLst>
                <a:ext uri="{FF2B5EF4-FFF2-40B4-BE49-F238E27FC236}">
                  <a16:creationId xmlns:a16="http://schemas.microsoft.com/office/drawing/2014/main" id="{1EA91C4C-9326-42C8-8D0B-28D0BF38E816}"/>
                </a:ext>
              </a:extLst>
            </p:cNvPr>
            <p:cNvSpPr/>
            <p:nvPr/>
          </p:nvSpPr>
          <p:spPr>
            <a:xfrm>
              <a:off x="2160639" y="3370006"/>
              <a:ext cx="4100051" cy="1209368"/>
            </a:xfrm>
            <a:custGeom>
              <a:avLst/>
              <a:gdLst>
                <a:gd name="connsiteX0" fmla="*/ 4100051 w 4100051"/>
                <a:gd name="connsiteY0" fmla="*/ 722671 h 1209368"/>
                <a:gd name="connsiteX1" fmla="*/ 4092677 w 4100051"/>
                <a:gd name="connsiteY1" fmla="*/ 383459 h 1209368"/>
                <a:gd name="connsiteX2" fmla="*/ 2757948 w 4100051"/>
                <a:gd name="connsiteY2" fmla="*/ 693175 h 1209368"/>
                <a:gd name="connsiteX3" fmla="*/ 2042651 w 4100051"/>
                <a:gd name="connsiteY3" fmla="*/ 671052 h 1209368"/>
                <a:gd name="connsiteX4" fmla="*/ 1342103 w 4100051"/>
                <a:gd name="connsiteY4" fmla="*/ 494071 h 1209368"/>
                <a:gd name="connsiteX5" fmla="*/ 685800 w 4100051"/>
                <a:gd name="connsiteY5" fmla="*/ 0 h 1209368"/>
                <a:gd name="connsiteX6" fmla="*/ 0 w 4100051"/>
                <a:gd name="connsiteY6" fmla="*/ 29497 h 1209368"/>
                <a:gd name="connsiteX7" fmla="*/ 678426 w 4100051"/>
                <a:gd name="connsiteY7" fmla="*/ 140110 h 1209368"/>
                <a:gd name="connsiteX8" fmla="*/ 1356851 w 4100051"/>
                <a:gd name="connsiteY8" fmla="*/ 936523 h 1209368"/>
                <a:gd name="connsiteX9" fmla="*/ 2057400 w 4100051"/>
                <a:gd name="connsiteY9" fmla="*/ 1209368 h 1209368"/>
                <a:gd name="connsiteX10" fmla="*/ 2728451 w 4100051"/>
                <a:gd name="connsiteY10" fmla="*/ 1165123 h 1209368"/>
                <a:gd name="connsiteX11" fmla="*/ 4100051 w 4100051"/>
                <a:gd name="connsiteY11" fmla="*/ 722671 h 1209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00051" h="1209368">
                  <a:moveTo>
                    <a:pt x="4100051" y="722671"/>
                  </a:moveTo>
                  <a:lnTo>
                    <a:pt x="4092677" y="383459"/>
                  </a:lnTo>
                  <a:lnTo>
                    <a:pt x="2757948" y="693175"/>
                  </a:lnTo>
                  <a:lnTo>
                    <a:pt x="2042651" y="671052"/>
                  </a:lnTo>
                  <a:lnTo>
                    <a:pt x="1342103" y="494071"/>
                  </a:lnTo>
                  <a:lnTo>
                    <a:pt x="685800" y="0"/>
                  </a:lnTo>
                  <a:lnTo>
                    <a:pt x="0" y="29497"/>
                  </a:lnTo>
                  <a:lnTo>
                    <a:pt x="678426" y="140110"/>
                  </a:lnTo>
                  <a:lnTo>
                    <a:pt x="1356851" y="936523"/>
                  </a:lnTo>
                  <a:lnTo>
                    <a:pt x="2057400" y="1209368"/>
                  </a:lnTo>
                  <a:lnTo>
                    <a:pt x="2728451" y="1165123"/>
                  </a:lnTo>
                  <a:lnTo>
                    <a:pt x="4100051" y="722671"/>
                  </a:lnTo>
                  <a:close/>
                </a:path>
              </a:pathLst>
            </a:cu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a:extLst>
                <a:ext uri="{FF2B5EF4-FFF2-40B4-BE49-F238E27FC236}">
                  <a16:creationId xmlns:a16="http://schemas.microsoft.com/office/drawing/2014/main" id="{0252B804-1A32-45A1-8CE6-664E3195953C}"/>
                </a:ext>
              </a:extLst>
            </p:cNvPr>
            <p:cNvSpPr/>
            <p:nvPr/>
          </p:nvSpPr>
          <p:spPr>
            <a:xfrm>
              <a:off x="789039" y="3052916"/>
              <a:ext cx="5471651" cy="1268361"/>
            </a:xfrm>
            <a:custGeom>
              <a:avLst/>
              <a:gdLst>
                <a:gd name="connsiteX0" fmla="*/ 0 w 5471651"/>
                <a:gd name="connsiteY0" fmla="*/ 929149 h 1268361"/>
                <a:gd name="connsiteX1" fmla="*/ 7374 w 5471651"/>
                <a:gd name="connsiteY1" fmla="*/ 1268361 h 1268361"/>
                <a:gd name="connsiteX2" fmla="*/ 1378974 w 5471651"/>
                <a:gd name="connsiteY2" fmla="*/ 346587 h 1268361"/>
                <a:gd name="connsiteX3" fmla="*/ 2050026 w 5471651"/>
                <a:gd name="connsiteY3" fmla="*/ 309716 h 1268361"/>
                <a:gd name="connsiteX4" fmla="*/ 2721077 w 5471651"/>
                <a:gd name="connsiteY4" fmla="*/ 803787 h 1268361"/>
                <a:gd name="connsiteX5" fmla="*/ 3414251 w 5471651"/>
                <a:gd name="connsiteY5" fmla="*/ 980768 h 1268361"/>
                <a:gd name="connsiteX6" fmla="*/ 4144296 w 5471651"/>
                <a:gd name="connsiteY6" fmla="*/ 1002890 h 1268361"/>
                <a:gd name="connsiteX7" fmla="*/ 5464277 w 5471651"/>
                <a:gd name="connsiteY7" fmla="*/ 700549 h 1268361"/>
                <a:gd name="connsiteX8" fmla="*/ 5471651 w 5471651"/>
                <a:gd name="connsiteY8" fmla="*/ 302342 h 1268361"/>
                <a:gd name="connsiteX9" fmla="*/ 4100051 w 5471651"/>
                <a:gd name="connsiteY9" fmla="*/ 707923 h 1268361"/>
                <a:gd name="connsiteX10" fmla="*/ 3399503 w 5471651"/>
                <a:gd name="connsiteY10" fmla="*/ 737419 h 1268361"/>
                <a:gd name="connsiteX11" fmla="*/ 2743200 w 5471651"/>
                <a:gd name="connsiteY11" fmla="*/ 545690 h 1268361"/>
                <a:gd name="connsiteX12" fmla="*/ 2042651 w 5471651"/>
                <a:gd name="connsiteY12" fmla="*/ 0 h 1268361"/>
                <a:gd name="connsiteX13" fmla="*/ 1386348 w 5471651"/>
                <a:gd name="connsiteY13" fmla="*/ 14749 h 1268361"/>
                <a:gd name="connsiteX14" fmla="*/ 700548 w 5471651"/>
                <a:gd name="connsiteY14" fmla="*/ 427703 h 1268361"/>
                <a:gd name="connsiteX15" fmla="*/ 0 w 5471651"/>
                <a:gd name="connsiteY15" fmla="*/ 929149 h 126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71651" h="1268361">
                  <a:moveTo>
                    <a:pt x="0" y="929149"/>
                  </a:moveTo>
                  <a:lnTo>
                    <a:pt x="7374" y="1268361"/>
                  </a:lnTo>
                  <a:lnTo>
                    <a:pt x="1378974" y="346587"/>
                  </a:lnTo>
                  <a:lnTo>
                    <a:pt x="2050026" y="309716"/>
                  </a:lnTo>
                  <a:lnTo>
                    <a:pt x="2721077" y="803787"/>
                  </a:lnTo>
                  <a:lnTo>
                    <a:pt x="3414251" y="980768"/>
                  </a:lnTo>
                  <a:lnTo>
                    <a:pt x="4144296" y="1002890"/>
                  </a:lnTo>
                  <a:lnTo>
                    <a:pt x="5464277" y="700549"/>
                  </a:lnTo>
                  <a:lnTo>
                    <a:pt x="5471651" y="302342"/>
                  </a:lnTo>
                  <a:lnTo>
                    <a:pt x="4100051" y="707923"/>
                  </a:lnTo>
                  <a:lnTo>
                    <a:pt x="3399503" y="737419"/>
                  </a:lnTo>
                  <a:lnTo>
                    <a:pt x="2743200" y="545690"/>
                  </a:lnTo>
                  <a:lnTo>
                    <a:pt x="2042651" y="0"/>
                  </a:lnTo>
                  <a:lnTo>
                    <a:pt x="1386348" y="14749"/>
                  </a:lnTo>
                  <a:lnTo>
                    <a:pt x="700548" y="427703"/>
                  </a:lnTo>
                  <a:lnTo>
                    <a:pt x="0" y="929149"/>
                  </a:lnTo>
                  <a:close/>
                </a:path>
              </a:pathLst>
            </a:cu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FC491103-35A3-493F-B57E-E4B81352A4A8}"/>
                </a:ext>
              </a:extLst>
            </p:cNvPr>
            <p:cNvSpPr/>
            <p:nvPr/>
          </p:nvSpPr>
          <p:spPr>
            <a:xfrm>
              <a:off x="796413" y="3038168"/>
              <a:ext cx="707922" cy="958645"/>
            </a:xfrm>
            <a:custGeom>
              <a:avLst/>
              <a:gdLst>
                <a:gd name="connsiteX0" fmla="*/ 0 w 707922"/>
                <a:gd name="connsiteY0" fmla="*/ 0 h 958645"/>
                <a:gd name="connsiteX1" fmla="*/ 7374 w 707922"/>
                <a:gd name="connsiteY1" fmla="*/ 958645 h 958645"/>
                <a:gd name="connsiteX2" fmla="*/ 707922 w 707922"/>
                <a:gd name="connsiteY2" fmla="*/ 435077 h 958645"/>
                <a:gd name="connsiteX3" fmla="*/ 0 w 707922"/>
                <a:gd name="connsiteY3" fmla="*/ 0 h 958645"/>
              </a:gdLst>
              <a:ahLst/>
              <a:cxnLst>
                <a:cxn ang="0">
                  <a:pos x="connsiteX0" y="connsiteY0"/>
                </a:cxn>
                <a:cxn ang="0">
                  <a:pos x="connsiteX1" y="connsiteY1"/>
                </a:cxn>
                <a:cxn ang="0">
                  <a:pos x="connsiteX2" y="connsiteY2"/>
                </a:cxn>
                <a:cxn ang="0">
                  <a:pos x="connsiteX3" y="connsiteY3"/>
                </a:cxn>
              </a:cxnLst>
              <a:rect l="l" t="t" r="r" b="b"/>
              <a:pathLst>
                <a:path w="707922" h="958645">
                  <a:moveTo>
                    <a:pt x="0" y="0"/>
                  </a:moveTo>
                  <a:lnTo>
                    <a:pt x="7374" y="958645"/>
                  </a:lnTo>
                  <a:lnTo>
                    <a:pt x="707922" y="435077"/>
                  </a:lnTo>
                  <a:lnTo>
                    <a:pt x="0" y="0"/>
                  </a:lnTo>
                  <a:close/>
                </a:path>
              </a:pathLst>
            </a:cu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形状 28">
              <a:extLst>
                <a:ext uri="{FF2B5EF4-FFF2-40B4-BE49-F238E27FC236}">
                  <a16:creationId xmlns:a16="http://schemas.microsoft.com/office/drawing/2014/main" id="{77B3FF36-BD81-4640-9CF3-4B64D1EAAD8A}"/>
                </a:ext>
              </a:extLst>
            </p:cNvPr>
            <p:cNvSpPr/>
            <p:nvPr/>
          </p:nvSpPr>
          <p:spPr>
            <a:xfrm>
              <a:off x="796413" y="2654710"/>
              <a:ext cx="3406877" cy="1135625"/>
            </a:xfrm>
            <a:custGeom>
              <a:avLst/>
              <a:gdLst>
                <a:gd name="connsiteX0" fmla="*/ 0 w 3406877"/>
                <a:gd name="connsiteY0" fmla="*/ 0 h 1135625"/>
                <a:gd name="connsiteX1" fmla="*/ 7374 w 3406877"/>
                <a:gd name="connsiteY1" fmla="*/ 420329 h 1135625"/>
                <a:gd name="connsiteX2" fmla="*/ 715297 w 3406877"/>
                <a:gd name="connsiteY2" fmla="*/ 818535 h 1135625"/>
                <a:gd name="connsiteX3" fmla="*/ 1378974 w 3406877"/>
                <a:gd name="connsiteY3" fmla="*/ 420329 h 1135625"/>
                <a:gd name="connsiteX4" fmla="*/ 2042652 w 3406877"/>
                <a:gd name="connsiteY4" fmla="*/ 405580 h 1135625"/>
                <a:gd name="connsiteX5" fmla="*/ 2728452 w 3406877"/>
                <a:gd name="connsiteY5" fmla="*/ 943896 h 1135625"/>
                <a:gd name="connsiteX6" fmla="*/ 3406877 w 3406877"/>
                <a:gd name="connsiteY6" fmla="*/ 1135625 h 1135625"/>
                <a:gd name="connsiteX7" fmla="*/ 2735826 w 3406877"/>
                <a:gd name="connsiteY7" fmla="*/ 929148 h 1135625"/>
                <a:gd name="connsiteX8" fmla="*/ 2057400 w 3406877"/>
                <a:gd name="connsiteY8" fmla="*/ 339213 h 1135625"/>
                <a:gd name="connsiteX9" fmla="*/ 1364226 w 3406877"/>
                <a:gd name="connsiteY9" fmla="*/ 184355 h 1135625"/>
                <a:gd name="connsiteX10" fmla="*/ 648929 w 3406877"/>
                <a:gd name="connsiteY10" fmla="*/ 147484 h 1135625"/>
                <a:gd name="connsiteX11" fmla="*/ 0 w 3406877"/>
                <a:gd name="connsiteY11" fmla="*/ 0 h 113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77" h="1135625">
                  <a:moveTo>
                    <a:pt x="0" y="0"/>
                  </a:moveTo>
                  <a:lnTo>
                    <a:pt x="7374" y="420329"/>
                  </a:lnTo>
                  <a:lnTo>
                    <a:pt x="715297" y="818535"/>
                  </a:lnTo>
                  <a:lnTo>
                    <a:pt x="1378974" y="420329"/>
                  </a:lnTo>
                  <a:lnTo>
                    <a:pt x="2042652" y="405580"/>
                  </a:lnTo>
                  <a:lnTo>
                    <a:pt x="2728452" y="943896"/>
                  </a:lnTo>
                  <a:lnTo>
                    <a:pt x="3406877" y="1135625"/>
                  </a:lnTo>
                  <a:lnTo>
                    <a:pt x="2735826" y="929148"/>
                  </a:lnTo>
                  <a:lnTo>
                    <a:pt x="2057400" y="339213"/>
                  </a:lnTo>
                  <a:lnTo>
                    <a:pt x="1364226" y="184355"/>
                  </a:lnTo>
                  <a:lnTo>
                    <a:pt x="648929" y="147484"/>
                  </a:lnTo>
                  <a:lnTo>
                    <a:pt x="0" y="0"/>
                  </a:lnTo>
                  <a:close/>
                </a:path>
              </a:pathLst>
            </a:cu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形状 29">
              <a:extLst>
                <a:ext uri="{FF2B5EF4-FFF2-40B4-BE49-F238E27FC236}">
                  <a16:creationId xmlns:a16="http://schemas.microsoft.com/office/drawing/2014/main" id="{8BD3E2B7-7097-4A34-9656-99EF5897E1DD}"/>
                </a:ext>
              </a:extLst>
            </p:cNvPr>
            <p:cNvSpPr/>
            <p:nvPr/>
          </p:nvSpPr>
          <p:spPr>
            <a:xfrm>
              <a:off x="789039" y="2647335"/>
              <a:ext cx="5471651" cy="1135626"/>
            </a:xfrm>
            <a:custGeom>
              <a:avLst/>
              <a:gdLst>
                <a:gd name="connsiteX0" fmla="*/ 0 w 5471651"/>
                <a:gd name="connsiteY0" fmla="*/ 0 h 1135626"/>
                <a:gd name="connsiteX1" fmla="*/ 663677 w 5471651"/>
                <a:gd name="connsiteY1" fmla="*/ 154859 h 1135626"/>
                <a:gd name="connsiteX2" fmla="*/ 1364226 w 5471651"/>
                <a:gd name="connsiteY2" fmla="*/ 191730 h 1135626"/>
                <a:gd name="connsiteX3" fmla="*/ 2072148 w 5471651"/>
                <a:gd name="connsiteY3" fmla="*/ 346588 h 1135626"/>
                <a:gd name="connsiteX4" fmla="*/ 2750574 w 5471651"/>
                <a:gd name="connsiteY4" fmla="*/ 936523 h 1135626"/>
                <a:gd name="connsiteX5" fmla="*/ 3429000 w 5471651"/>
                <a:gd name="connsiteY5" fmla="*/ 1135626 h 1135626"/>
                <a:gd name="connsiteX6" fmla="*/ 4107426 w 5471651"/>
                <a:gd name="connsiteY6" fmla="*/ 1113504 h 1135626"/>
                <a:gd name="connsiteX7" fmla="*/ 5471651 w 5471651"/>
                <a:gd name="connsiteY7" fmla="*/ 700549 h 1135626"/>
                <a:gd name="connsiteX8" fmla="*/ 5471651 w 5471651"/>
                <a:gd name="connsiteY8" fmla="*/ 612059 h 1135626"/>
                <a:gd name="connsiteX9" fmla="*/ 4122174 w 5471651"/>
                <a:gd name="connsiteY9" fmla="*/ 1010265 h 1135626"/>
                <a:gd name="connsiteX10" fmla="*/ 3406877 w 5471651"/>
                <a:gd name="connsiteY10" fmla="*/ 1002891 h 1135626"/>
                <a:gd name="connsiteX11" fmla="*/ 2735826 w 5471651"/>
                <a:gd name="connsiteY11" fmla="*/ 744794 h 1135626"/>
                <a:gd name="connsiteX12" fmla="*/ 2064774 w 5471651"/>
                <a:gd name="connsiteY12" fmla="*/ 235975 h 1135626"/>
                <a:gd name="connsiteX13" fmla="*/ 1371600 w 5471651"/>
                <a:gd name="connsiteY13" fmla="*/ 110613 h 1135626"/>
                <a:gd name="connsiteX14" fmla="*/ 707922 w 5471651"/>
                <a:gd name="connsiteY14" fmla="*/ 125362 h 1135626"/>
                <a:gd name="connsiteX15" fmla="*/ 0 w 5471651"/>
                <a:gd name="connsiteY15" fmla="*/ 0 h 113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71651" h="1135626">
                  <a:moveTo>
                    <a:pt x="0" y="0"/>
                  </a:moveTo>
                  <a:lnTo>
                    <a:pt x="663677" y="154859"/>
                  </a:lnTo>
                  <a:lnTo>
                    <a:pt x="1364226" y="191730"/>
                  </a:lnTo>
                  <a:lnTo>
                    <a:pt x="2072148" y="346588"/>
                  </a:lnTo>
                  <a:lnTo>
                    <a:pt x="2750574" y="936523"/>
                  </a:lnTo>
                  <a:lnTo>
                    <a:pt x="3429000" y="1135626"/>
                  </a:lnTo>
                  <a:lnTo>
                    <a:pt x="4107426" y="1113504"/>
                  </a:lnTo>
                  <a:lnTo>
                    <a:pt x="5471651" y="700549"/>
                  </a:lnTo>
                  <a:lnTo>
                    <a:pt x="5471651" y="612059"/>
                  </a:lnTo>
                  <a:lnTo>
                    <a:pt x="4122174" y="1010265"/>
                  </a:lnTo>
                  <a:lnTo>
                    <a:pt x="3406877" y="1002891"/>
                  </a:lnTo>
                  <a:lnTo>
                    <a:pt x="2735826" y="744794"/>
                  </a:lnTo>
                  <a:lnTo>
                    <a:pt x="2064774" y="235975"/>
                  </a:lnTo>
                  <a:lnTo>
                    <a:pt x="1371600" y="110613"/>
                  </a:lnTo>
                  <a:lnTo>
                    <a:pt x="707922" y="125362"/>
                  </a:lnTo>
                  <a:lnTo>
                    <a:pt x="0" y="0"/>
                  </a:lnTo>
                  <a:close/>
                </a:path>
              </a:pathLst>
            </a:cu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形状 30">
              <a:extLst>
                <a:ext uri="{FF2B5EF4-FFF2-40B4-BE49-F238E27FC236}">
                  <a16:creationId xmlns:a16="http://schemas.microsoft.com/office/drawing/2014/main" id="{EC8F66F8-6919-4ECD-A815-E612DFE3CDFF}"/>
                </a:ext>
              </a:extLst>
            </p:cNvPr>
            <p:cNvSpPr/>
            <p:nvPr/>
          </p:nvSpPr>
          <p:spPr>
            <a:xfrm>
              <a:off x="796413" y="2544097"/>
              <a:ext cx="5456903" cy="1106129"/>
            </a:xfrm>
            <a:custGeom>
              <a:avLst/>
              <a:gdLst>
                <a:gd name="connsiteX0" fmla="*/ 0 w 5456903"/>
                <a:gd name="connsiteY0" fmla="*/ 0 h 1106129"/>
                <a:gd name="connsiteX1" fmla="*/ 7374 w 5456903"/>
                <a:gd name="connsiteY1" fmla="*/ 95864 h 1106129"/>
                <a:gd name="connsiteX2" fmla="*/ 693174 w 5456903"/>
                <a:gd name="connsiteY2" fmla="*/ 221226 h 1106129"/>
                <a:gd name="connsiteX3" fmla="*/ 1342103 w 5456903"/>
                <a:gd name="connsiteY3" fmla="*/ 206477 h 1106129"/>
                <a:gd name="connsiteX4" fmla="*/ 2064774 w 5456903"/>
                <a:gd name="connsiteY4" fmla="*/ 331838 h 1106129"/>
                <a:gd name="connsiteX5" fmla="*/ 2743200 w 5456903"/>
                <a:gd name="connsiteY5" fmla="*/ 855406 h 1106129"/>
                <a:gd name="connsiteX6" fmla="*/ 3406877 w 5456903"/>
                <a:gd name="connsiteY6" fmla="*/ 1106129 h 1106129"/>
                <a:gd name="connsiteX7" fmla="*/ 4136922 w 5456903"/>
                <a:gd name="connsiteY7" fmla="*/ 1106129 h 1106129"/>
                <a:gd name="connsiteX8" fmla="*/ 5456903 w 5456903"/>
                <a:gd name="connsiteY8" fmla="*/ 707922 h 1106129"/>
                <a:gd name="connsiteX9" fmla="*/ 5456903 w 5456903"/>
                <a:gd name="connsiteY9" fmla="*/ 685800 h 1106129"/>
                <a:gd name="connsiteX10" fmla="*/ 4077929 w 5456903"/>
                <a:gd name="connsiteY10" fmla="*/ 1069258 h 1106129"/>
                <a:gd name="connsiteX11" fmla="*/ 3421626 w 5456903"/>
                <a:gd name="connsiteY11" fmla="*/ 1025013 h 1106129"/>
                <a:gd name="connsiteX12" fmla="*/ 2721077 w 5456903"/>
                <a:gd name="connsiteY12" fmla="*/ 715297 h 1106129"/>
                <a:gd name="connsiteX13" fmla="*/ 2042652 w 5456903"/>
                <a:gd name="connsiteY13" fmla="*/ 184355 h 1106129"/>
                <a:gd name="connsiteX14" fmla="*/ 1378974 w 5456903"/>
                <a:gd name="connsiteY14" fmla="*/ 14748 h 1106129"/>
                <a:gd name="connsiteX15" fmla="*/ 0 w 5456903"/>
                <a:gd name="connsiteY15" fmla="*/ 0 h 110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6903" h="1106129">
                  <a:moveTo>
                    <a:pt x="0" y="0"/>
                  </a:moveTo>
                  <a:lnTo>
                    <a:pt x="7374" y="95864"/>
                  </a:lnTo>
                  <a:lnTo>
                    <a:pt x="693174" y="221226"/>
                  </a:lnTo>
                  <a:lnTo>
                    <a:pt x="1342103" y="206477"/>
                  </a:lnTo>
                  <a:lnTo>
                    <a:pt x="2064774" y="331838"/>
                  </a:lnTo>
                  <a:lnTo>
                    <a:pt x="2743200" y="855406"/>
                  </a:lnTo>
                  <a:lnTo>
                    <a:pt x="3406877" y="1106129"/>
                  </a:lnTo>
                  <a:lnTo>
                    <a:pt x="4136922" y="1106129"/>
                  </a:lnTo>
                  <a:lnTo>
                    <a:pt x="5456903" y="707922"/>
                  </a:lnTo>
                  <a:lnTo>
                    <a:pt x="5456903" y="685800"/>
                  </a:lnTo>
                  <a:lnTo>
                    <a:pt x="4077929" y="1069258"/>
                  </a:lnTo>
                  <a:lnTo>
                    <a:pt x="3421626" y="1025013"/>
                  </a:lnTo>
                  <a:lnTo>
                    <a:pt x="2721077" y="715297"/>
                  </a:lnTo>
                  <a:lnTo>
                    <a:pt x="2042652" y="184355"/>
                  </a:lnTo>
                  <a:lnTo>
                    <a:pt x="1378974" y="14748"/>
                  </a:lnTo>
                  <a:lnTo>
                    <a:pt x="0" y="0"/>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a:extLst>
                <a:ext uri="{FF2B5EF4-FFF2-40B4-BE49-F238E27FC236}">
                  <a16:creationId xmlns:a16="http://schemas.microsoft.com/office/drawing/2014/main" id="{D96A5F45-2992-4436-A9F6-84948B860F79}"/>
                </a:ext>
              </a:extLst>
            </p:cNvPr>
            <p:cNvSpPr/>
            <p:nvPr/>
          </p:nvSpPr>
          <p:spPr>
            <a:xfrm>
              <a:off x="796413" y="2514600"/>
              <a:ext cx="5456903" cy="597310"/>
            </a:xfrm>
            <a:custGeom>
              <a:avLst/>
              <a:gdLst>
                <a:gd name="connsiteX0" fmla="*/ 0 w 5456903"/>
                <a:gd name="connsiteY0" fmla="*/ 0 h 597310"/>
                <a:gd name="connsiteX1" fmla="*/ 5456903 w 5456903"/>
                <a:gd name="connsiteY1" fmla="*/ 0 h 597310"/>
                <a:gd name="connsiteX2" fmla="*/ 5456903 w 5456903"/>
                <a:gd name="connsiteY2" fmla="*/ 73742 h 597310"/>
                <a:gd name="connsiteX3" fmla="*/ 4778477 w 5456903"/>
                <a:gd name="connsiteY3" fmla="*/ 191729 h 597310"/>
                <a:gd name="connsiteX4" fmla="*/ 3989439 w 5456903"/>
                <a:gd name="connsiteY4" fmla="*/ 457200 h 597310"/>
                <a:gd name="connsiteX5" fmla="*/ 3421626 w 5456903"/>
                <a:gd name="connsiteY5" fmla="*/ 597310 h 597310"/>
                <a:gd name="connsiteX6" fmla="*/ 2735826 w 5456903"/>
                <a:gd name="connsiteY6" fmla="*/ 479323 h 597310"/>
                <a:gd name="connsiteX7" fmla="*/ 2042652 w 5456903"/>
                <a:gd name="connsiteY7" fmla="*/ 117987 h 597310"/>
                <a:gd name="connsiteX8" fmla="*/ 1386348 w 5456903"/>
                <a:gd name="connsiteY8" fmla="*/ 14748 h 597310"/>
                <a:gd name="connsiteX9" fmla="*/ 0 w 5456903"/>
                <a:gd name="connsiteY9" fmla="*/ 0 h 59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56903" h="597310">
                  <a:moveTo>
                    <a:pt x="0" y="0"/>
                  </a:moveTo>
                  <a:lnTo>
                    <a:pt x="5456903" y="0"/>
                  </a:lnTo>
                  <a:lnTo>
                    <a:pt x="5456903" y="73742"/>
                  </a:lnTo>
                  <a:lnTo>
                    <a:pt x="4778477" y="191729"/>
                  </a:lnTo>
                  <a:lnTo>
                    <a:pt x="3989439" y="457200"/>
                  </a:lnTo>
                  <a:lnTo>
                    <a:pt x="3421626" y="597310"/>
                  </a:lnTo>
                  <a:lnTo>
                    <a:pt x="2735826" y="479323"/>
                  </a:lnTo>
                  <a:lnTo>
                    <a:pt x="2042652" y="117987"/>
                  </a:lnTo>
                  <a:lnTo>
                    <a:pt x="1386348" y="14748"/>
                  </a:lnTo>
                  <a:lnTo>
                    <a:pt x="0" y="0"/>
                  </a:lnTo>
                  <a:close/>
                </a:path>
              </a:pathLst>
            </a:cu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AE780D2D-F050-4851-8523-D0AF1AB67DFC}"/>
                </a:ext>
              </a:extLst>
            </p:cNvPr>
            <p:cNvSpPr/>
            <p:nvPr/>
          </p:nvSpPr>
          <p:spPr>
            <a:xfrm>
              <a:off x="2182761" y="2551471"/>
              <a:ext cx="4070555" cy="1054510"/>
            </a:xfrm>
            <a:custGeom>
              <a:avLst/>
              <a:gdLst>
                <a:gd name="connsiteX0" fmla="*/ 4070555 w 4070555"/>
                <a:gd name="connsiteY0" fmla="*/ 29497 h 1054510"/>
                <a:gd name="connsiteX1" fmla="*/ 4070555 w 4070555"/>
                <a:gd name="connsiteY1" fmla="*/ 693174 h 1054510"/>
                <a:gd name="connsiteX2" fmla="*/ 2684207 w 4070555"/>
                <a:gd name="connsiteY2" fmla="*/ 1054510 h 1054510"/>
                <a:gd name="connsiteX3" fmla="*/ 2020529 w 4070555"/>
                <a:gd name="connsiteY3" fmla="*/ 1010264 h 1054510"/>
                <a:gd name="connsiteX4" fmla="*/ 1327355 w 4070555"/>
                <a:gd name="connsiteY4" fmla="*/ 715297 h 1054510"/>
                <a:gd name="connsiteX5" fmla="*/ 648929 w 4070555"/>
                <a:gd name="connsiteY5" fmla="*/ 162232 h 1054510"/>
                <a:gd name="connsiteX6" fmla="*/ 0 w 4070555"/>
                <a:gd name="connsiteY6" fmla="*/ 0 h 1054510"/>
                <a:gd name="connsiteX7" fmla="*/ 656304 w 4070555"/>
                <a:gd name="connsiteY7" fmla="*/ 88490 h 1054510"/>
                <a:gd name="connsiteX8" fmla="*/ 1356852 w 4070555"/>
                <a:gd name="connsiteY8" fmla="*/ 442452 h 1054510"/>
                <a:gd name="connsiteX9" fmla="*/ 2027904 w 4070555"/>
                <a:gd name="connsiteY9" fmla="*/ 560439 h 1054510"/>
                <a:gd name="connsiteX10" fmla="*/ 3377381 w 4070555"/>
                <a:gd name="connsiteY10" fmla="*/ 169606 h 1054510"/>
                <a:gd name="connsiteX11" fmla="*/ 4070555 w 4070555"/>
                <a:gd name="connsiteY11" fmla="*/ 29497 h 105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0555" h="1054510">
                  <a:moveTo>
                    <a:pt x="4070555" y="29497"/>
                  </a:moveTo>
                  <a:lnTo>
                    <a:pt x="4070555" y="693174"/>
                  </a:lnTo>
                  <a:lnTo>
                    <a:pt x="2684207" y="1054510"/>
                  </a:lnTo>
                  <a:lnTo>
                    <a:pt x="2020529" y="1010264"/>
                  </a:lnTo>
                  <a:lnTo>
                    <a:pt x="1327355" y="715297"/>
                  </a:lnTo>
                  <a:lnTo>
                    <a:pt x="648929" y="162232"/>
                  </a:lnTo>
                  <a:lnTo>
                    <a:pt x="0" y="0"/>
                  </a:lnTo>
                  <a:lnTo>
                    <a:pt x="656304" y="88490"/>
                  </a:lnTo>
                  <a:lnTo>
                    <a:pt x="1356852" y="442452"/>
                  </a:lnTo>
                  <a:lnTo>
                    <a:pt x="2027904" y="560439"/>
                  </a:lnTo>
                  <a:lnTo>
                    <a:pt x="3377381" y="169606"/>
                  </a:lnTo>
                  <a:lnTo>
                    <a:pt x="4070555" y="29497"/>
                  </a:lnTo>
                  <a:close/>
                </a:path>
              </a:pathLst>
            </a:cu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a:extLst>
                <a:ext uri="{FF2B5EF4-FFF2-40B4-BE49-F238E27FC236}">
                  <a16:creationId xmlns:a16="http://schemas.microsoft.com/office/drawing/2014/main" id="{5EBCCD71-EBA9-493F-82D7-507F66A1B48A}"/>
                </a:ext>
              </a:extLst>
            </p:cNvPr>
            <p:cNvSpPr/>
            <p:nvPr/>
          </p:nvSpPr>
          <p:spPr>
            <a:xfrm>
              <a:off x="803787" y="3406877"/>
              <a:ext cx="5449529" cy="1467465"/>
            </a:xfrm>
            <a:custGeom>
              <a:avLst/>
              <a:gdLst>
                <a:gd name="connsiteX0" fmla="*/ 0 w 5449529"/>
                <a:gd name="connsiteY0" fmla="*/ 914400 h 1467465"/>
                <a:gd name="connsiteX1" fmla="*/ 1378974 w 5449529"/>
                <a:gd name="connsiteY1" fmla="*/ 0 h 1467465"/>
                <a:gd name="connsiteX2" fmla="*/ 2035278 w 5449529"/>
                <a:gd name="connsiteY2" fmla="*/ 103239 h 1467465"/>
                <a:gd name="connsiteX3" fmla="*/ 2728452 w 5449529"/>
                <a:gd name="connsiteY3" fmla="*/ 914400 h 1467465"/>
                <a:gd name="connsiteX4" fmla="*/ 3451123 w 5449529"/>
                <a:gd name="connsiteY4" fmla="*/ 1179871 h 1467465"/>
                <a:gd name="connsiteX5" fmla="*/ 4114800 w 5449529"/>
                <a:gd name="connsiteY5" fmla="*/ 1128252 h 1467465"/>
                <a:gd name="connsiteX6" fmla="*/ 5449529 w 5449529"/>
                <a:gd name="connsiteY6" fmla="*/ 685800 h 1467465"/>
                <a:gd name="connsiteX7" fmla="*/ 5449529 w 5449529"/>
                <a:gd name="connsiteY7" fmla="*/ 1047136 h 1467465"/>
                <a:gd name="connsiteX8" fmla="*/ 3392129 w 5449529"/>
                <a:gd name="connsiteY8" fmla="*/ 1467465 h 1467465"/>
                <a:gd name="connsiteX9" fmla="*/ 2698955 w 5449529"/>
                <a:gd name="connsiteY9" fmla="*/ 1386349 h 1467465"/>
                <a:gd name="connsiteX10" fmla="*/ 1378974 w 5449529"/>
                <a:gd name="connsiteY10" fmla="*/ 973394 h 1467465"/>
                <a:gd name="connsiteX11" fmla="*/ 700548 w 5449529"/>
                <a:gd name="connsiteY11" fmla="*/ 929149 h 1467465"/>
                <a:gd name="connsiteX12" fmla="*/ 0 w 5449529"/>
                <a:gd name="connsiteY12" fmla="*/ 1076633 h 1467465"/>
                <a:gd name="connsiteX13" fmla="*/ 0 w 5449529"/>
                <a:gd name="connsiteY13" fmla="*/ 914400 h 1467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9529" h="1467465">
                  <a:moveTo>
                    <a:pt x="0" y="914400"/>
                  </a:moveTo>
                  <a:lnTo>
                    <a:pt x="1378974" y="0"/>
                  </a:lnTo>
                  <a:lnTo>
                    <a:pt x="2035278" y="103239"/>
                  </a:lnTo>
                  <a:lnTo>
                    <a:pt x="2728452" y="914400"/>
                  </a:lnTo>
                  <a:lnTo>
                    <a:pt x="3451123" y="1179871"/>
                  </a:lnTo>
                  <a:lnTo>
                    <a:pt x="4114800" y="1128252"/>
                  </a:lnTo>
                  <a:lnTo>
                    <a:pt x="5449529" y="685800"/>
                  </a:lnTo>
                  <a:lnTo>
                    <a:pt x="5449529" y="1047136"/>
                  </a:lnTo>
                  <a:lnTo>
                    <a:pt x="3392129" y="1467465"/>
                  </a:lnTo>
                  <a:lnTo>
                    <a:pt x="2698955" y="1386349"/>
                  </a:lnTo>
                  <a:lnTo>
                    <a:pt x="1378974" y="973394"/>
                  </a:lnTo>
                  <a:lnTo>
                    <a:pt x="700548" y="929149"/>
                  </a:lnTo>
                  <a:lnTo>
                    <a:pt x="0" y="1076633"/>
                  </a:lnTo>
                  <a:lnTo>
                    <a:pt x="0" y="914400"/>
                  </a:lnTo>
                  <a:close/>
                </a:path>
              </a:pathLst>
            </a:custGeom>
            <a:solidFill>
              <a:srgbClr val="9E42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文本框 35">
            <a:extLst>
              <a:ext uri="{FF2B5EF4-FFF2-40B4-BE49-F238E27FC236}">
                <a16:creationId xmlns:a16="http://schemas.microsoft.com/office/drawing/2014/main" id="{F87BDAAE-B4A4-48CD-AD2A-F4FA55E569C9}"/>
              </a:ext>
            </a:extLst>
          </p:cNvPr>
          <p:cNvSpPr txBox="1"/>
          <p:nvPr/>
        </p:nvSpPr>
        <p:spPr>
          <a:xfrm>
            <a:off x="1232245" y="2542505"/>
            <a:ext cx="902811"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手术相关并发症</a:t>
            </a:r>
          </a:p>
        </p:txBody>
      </p:sp>
      <p:sp>
        <p:nvSpPr>
          <p:cNvPr id="39" name="文本框 38">
            <a:extLst>
              <a:ext uri="{FF2B5EF4-FFF2-40B4-BE49-F238E27FC236}">
                <a16:creationId xmlns:a16="http://schemas.microsoft.com/office/drawing/2014/main" id="{686E252A-5A4A-4C43-9C4D-650EF5C1CFA0}"/>
              </a:ext>
            </a:extLst>
          </p:cNvPr>
          <p:cNvSpPr txBox="1"/>
          <p:nvPr/>
        </p:nvSpPr>
        <p:spPr>
          <a:xfrm>
            <a:off x="3552842" y="2577001"/>
            <a:ext cx="604653"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肿瘤复发</a:t>
            </a:r>
          </a:p>
        </p:txBody>
      </p:sp>
      <p:sp>
        <p:nvSpPr>
          <p:cNvPr id="40" name="文本框 39">
            <a:extLst>
              <a:ext uri="{FF2B5EF4-FFF2-40B4-BE49-F238E27FC236}">
                <a16:creationId xmlns:a16="http://schemas.microsoft.com/office/drawing/2014/main" id="{67F606EB-0452-42A9-9967-05E22C381262}"/>
              </a:ext>
            </a:extLst>
          </p:cNvPr>
          <p:cNvSpPr txBox="1"/>
          <p:nvPr/>
        </p:nvSpPr>
        <p:spPr>
          <a:xfrm>
            <a:off x="751334" y="3370006"/>
            <a:ext cx="389850"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术中</a:t>
            </a:r>
          </a:p>
        </p:txBody>
      </p:sp>
      <p:sp>
        <p:nvSpPr>
          <p:cNvPr id="41" name="文本框 40">
            <a:extLst>
              <a:ext uri="{FF2B5EF4-FFF2-40B4-BE49-F238E27FC236}">
                <a16:creationId xmlns:a16="http://schemas.microsoft.com/office/drawing/2014/main" id="{06F92ACD-2D8B-4BFD-BA59-F68E413BEDE4}"/>
              </a:ext>
            </a:extLst>
          </p:cNvPr>
          <p:cNvSpPr txBox="1"/>
          <p:nvPr/>
        </p:nvSpPr>
        <p:spPr>
          <a:xfrm>
            <a:off x="899435" y="2865533"/>
            <a:ext cx="1080932" cy="338554"/>
          </a:xfrm>
          <a:prstGeom prst="rect">
            <a:avLst/>
          </a:prstGeom>
          <a:noFill/>
        </p:spPr>
        <p:txBody>
          <a:bodyPr wrap="square" rtlCol="0">
            <a:spAutoFit/>
          </a:bodyPr>
          <a:lstStyle/>
          <a:p>
            <a:pPr algn="l"/>
            <a:r>
              <a:rPr lang="zh-CN" altLang="en-US" sz="800" dirty="0">
                <a:latin typeface="微软雅黑" panose="020B0503020204020204" pitchFamily="34" charset="-122"/>
                <a:ea typeface="微软雅黑" panose="020B0503020204020204" pitchFamily="34" charset="-122"/>
              </a:rPr>
              <a:t>植入器官无功能或功能不全（</a:t>
            </a:r>
            <a:r>
              <a:rPr lang="en-US" altLang="zh-CN" sz="800" dirty="0">
                <a:latin typeface="微软雅黑" panose="020B0503020204020204" pitchFamily="34" charset="-122"/>
                <a:ea typeface="微软雅黑" panose="020B0503020204020204" pitchFamily="34" charset="-122"/>
              </a:rPr>
              <a:t>PNF/DF</a:t>
            </a:r>
            <a:r>
              <a:rPr lang="zh-CN" altLang="en-US" sz="800" dirty="0">
                <a:latin typeface="微软雅黑" panose="020B0503020204020204" pitchFamily="34" charset="-122"/>
                <a:ea typeface="微软雅黑" panose="020B0503020204020204" pitchFamily="34" charset="-122"/>
              </a:rPr>
              <a:t>）</a:t>
            </a:r>
          </a:p>
        </p:txBody>
      </p:sp>
      <p:sp>
        <p:nvSpPr>
          <p:cNvPr id="43" name="文本框 42">
            <a:extLst>
              <a:ext uri="{FF2B5EF4-FFF2-40B4-BE49-F238E27FC236}">
                <a16:creationId xmlns:a16="http://schemas.microsoft.com/office/drawing/2014/main" id="{6C00ECE4-AB8E-4864-9F42-9A04DB963D3D}"/>
              </a:ext>
            </a:extLst>
          </p:cNvPr>
          <p:cNvSpPr txBox="1"/>
          <p:nvPr/>
        </p:nvSpPr>
        <p:spPr>
          <a:xfrm rot="19923980">
            <a:off x="1008948" y="3539923"/>
            <a:ext cx="1080932" cy="215444"/>
          </a:xfrm>
          <a:prstGeom prst="rect">
            <a:avLst/>
          </a:prstGeom>
          <a:noFill/>
        </p:spPr>
        <p:txBody>
          <a:bodyPr wrap="square" rtlCol="0">
            <a:spAutoFit/>
          </a:bodyPr>
          <a:lstStyle/>
          <a:p>
            <a:pPr algn="l"/>
            <a:r>
              <a:rPr lang="zh-CN" altLang="en-US" sz="800" dirty="0">
                <a:latin typeface="微软雅黑" panose="020B0503020204020204" pitchFamily="34" charset="-122"/>
                <a:ea typeface="微软雅黑" panose="020B0503020204020204" pitchFamily="34" charset="-122"/>
              </a:rPr>
              <a:t>其他因素</a:t>
            </a:r>
          </a:p>
        </p:txBody>
      </p:sp>
      <p:sp>
        <p:nvSpPr>
          <p:cNvPr id="44" name="文本框 43">
            <a:extLst>
              <a:ext uri="{FF2B5EF4-FFF2-40B4-BE49-F238E27FC236}">
                <a16:creationId xmlns:a16="http://schemas.microsoft.com/office/drawing/2014/main" id="{681FD330-E1F5-402F-A3E9-73B6A178F9DD}"/>
              </a:ext>
            </a:extLst>
          </p:cNvPr>
          <p:cNvSpPr txBox="1"/>
          <p:nvPr/>
        </p:nvSpPr>
        <p:spPr>
          <a:xfrm rot="488203">
            <a:off x="3473526" y="3363302"/>
            <a:ext cx="1080932" cy="215444"/>
          </a:xfrm>
          <a:prstGeom prst="rect">
            <a:avLst/>
          </a:prstGeom>
          <a:noFill/>
        </p:spPr>
        <p:txBody>
          <a:bodyPr wrap="square" rtlCol="0">
            <a:spAutoFit/>
          </a:bodyPr>
          <a:lstStyle/>
          <a:p>
            <a:pPr algn="l"/>
            <a:r>
              <a:rPr lang="zh-CN" altLang="en-US" sz="800" dirty="0">
                <a:latin typeface="微软雅黑" panose="020B0503020204020204" pitchFamily="34" charset="-122"/>
                <a:ea typeface="微软雅黑" panose="020B0503020204020204" pitchFamily="34" charset="-122"/>
              </a:rPr>
              <a:t>排异</a:t>
            </a:r>
          </a:p>
        </p:txBody>
      </p:sp>
      <p:sp>
        <p:nvSpPr>
          <p:cNvPr id="45" name="文本框 44">
            <a:extLst>
              <a:ext uri="{FF2B5EF4-FFF2-40B4-BE49-F238E27FC236}">
                <a16:creationId xmlns:a16="http://schemas.microsoft.com/office/drawing/2014/main" id="{B8F842BC-D6A9-4F47-A581-92A87500F6DE}"/>
              </a:ext>
            </a:extLst>
          </p:cNvPr>
          <p:cNvSpPr txBox="1"/>
          <p:nvPr/>
        </p:nvSpPr>
        <p:spPr>
          <a:xfrm>
            <a:off x="1472093" y="4600035"/>
            <a:ext cx="1080932" cy="215444"/>
          </a:xfrm>
          <a:prstGeom prst="rect">
            <a:avLst/>
          </a:prstGeom>
          <a:noFill/>
        </p:spPr>
        <p:txBody>
          <a:bodyPr wrap="square" rtlCol="0">
            <a:spAutoFit/>
          </a:bodyPr>
          <a:lstStyle/>
          <a:p>
            <a:pPr algn="l"/>
            <a:r>
              <a:rPr lang="zh-CN" altLang="en-US" sz="800" dirty="0">
                <a:latin typeface="微软雅黑" panose="020B0503020204020204" pitchFamily="34" charset="-122"/>
                <a:ea typeface="微软雅黑" panose="020B0503020204020204" pitchFamily="34" charset="-122"/>
              </a:rPr>
              <a:t>常见因素</a:t>
            </a:r>
          </a:p>
        </p:txBody>
      </p:sp>
      <p:sp>
        <p:nvSpPr>
          <p:cNvPr id="46" name="文本框 45">
            <a:extLst>
              <a:ext uri="{FF2B5EF4-FFF2-40B4-BE49-F238E27FC236}">
                <a16:creationId xmlns:a16="http://schemas.microsoft.com/office/drawing/2014/main" id="{CB02DDDC-6E84-449B-AE41-4379C14BBCD0}"/>
              </a:ext>
            </a:extLst>
          </p:cNvPr>
          <p:cNvSpPr txBox="1"/>
          <p:nvPr/>
        </p:nvSpPr>
        <p:spPr>
          <a:xfrm>
            <a:off x="2077373" y="3807974"/>
            <a:ext cx="1080932" cy="261610"/>
          </a:xfrm>
          <a:prstGeom prst="rect">
            <a:avLst/>
          </a:prstGeom>
          <a:noFill/>
        </p:spPr>
        <p:txBody>
          <a:bodyPr wrap="square" rtlCol="0">
            <a:spAutoFit/>
          </a:bodyPr>
          <a:lstStyle/>
          <a:p>
            <a:pPr algn="l"/>
            <a:r>
              <a:rPr lang="zh-CN" altLang="en-US" sz="1100" b="1" dirty="0">
                <a:solidFill>
                  <a:schemeClr val="bg1"/>
                </a:solidFill>
                <a:latin typeface="微软雅黑" panose="020B0503020204020204" pitchFamily="34" charset="-122"/>
                <a:ea typeface="微软雅黑" panose="020B0503020204020204" pitchFamily="34" charset="-122"/>
              </a:rPr>
              <a:t>感染</a:t>
            </a:r>
          </a:p>
        </p:txBody>
      </p:sp>
      <p:sp>
        <p:nvSpPr>
          <p:cNvPr id="47" name="文本框 46">
            <a:extLst>
              <a:ext uri="{FF2B5EF4-FFF2-40B4-BE49-F238E27FC236}">
                <a16:creationId xmlns:a16="http://schemas.microsoft.com/office/drawing/2014/main" id="{D703383A-D515-4F85-8401-5AD39565C500}"/>
              </a:ext>
            </a:extLst>
          </p:cNvPr>
          <p:cNvSpPr txBox="1"/>
          <p:nvPr/>
        </p:nvSpPr>
        <p:spPr>
          <a:xfrm>
            <a:off x="3787463" y="4142704"/>
            <a:ext cx="1107996"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非肿瘤基础疾病复发</a:t>
            </a:r>
          </a:p>
        </p:txBody>
      </p:sp>
      <p:sp>
        <p:nvSpPr>
          <p:cNvPr id="48" name="文本框 47">
            <a:extLst>
              <a:ext uri="{FF2B5EF4-FFF2-40B4-BE49-F238E27FC236}">
                <a16:creationId xmlns:a16="http://schemas.microsoft.com/office/drawing/2014/main" id="{140A1D84-36EC-43F0-AACF-DC76B291B520}"/>
              </a:ext>
            </a:extLst>
          </p:cNvPr>
          <p:cNvSpPr txBox="1"/>
          <p:nvPr/>
        </p:nvSpPr>
        <p:spPr>
          <a:xfrm>
            <a:off x="4222330" y="3787151"/>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其他因素</a:t>
            </a:r>
          </a:p>
        </p:txBody>
      </p:sp>
      <p:pic>
        <p:nvPicPr>
          <p:cNvPr id="37" name="图片 36">
            <a:extLst>
              <a:ext uri="{FF2B5EF4-FFF2-40B4-BE49-F238E27FC236}">
                <a16:creationId xmlns:a16="http://schemas.microsoft.com/office/drawing/2014/main" id="{FF448EB9-AB76-495A-90FC-B9731295D844}"/>
              </a:ext>
            </a:extLst>
          </p:cNvPr>
          <p:cNvPicPr>
            <a:picLocks noChangeAspect="1"/>
          </p:cNvPicPr>
          <p:nvPr/>
        </p:nvPicPr>
        <p:blipFill rotWithShape="1">
          <a:blip r:embed="rId7"/>
          <a:srcRect r="93392"/>
          <a:stretch/>
        </p:blipFill>
        <p:spPr>
          <a:xfrm>
            <a:off x="371470" y="2407800"/>
            <a:ext cx="439945" cy="2803178"/>
          </a:xfrm>
          <a:prstGeom prst="rect">
            <a:avLst/>
          </a:prstGeom>
        </p:spPr>
      </p:pic>
      <p:grpSp>
        <p:nvGrpSpPr>
          <p:cNvPr id="62" name="组合 61">
            <a:extLst>
              <a:ext uri="{FF2B5EF4-FFF2-40B4-BE49-F238E27FC236}">
                <a16:creationId xmlns:a16="http://schemas.microsoft.com/office/drawing/2014/main" id="{B5908D1D-B671-4ED7-B8DD-994D0DE8D273}"/>
              </a:ext>
            </a:extLst>
          </p:cNvPr>
          <p:cNvGrpSpPr/>
          <p:nvPr/>
        </p:nvGrpSpPr>
        <p:grpSpPr>
          <a:xfrm>
            <a:off x="6408733" y="2509435"/>
            <a:ext cx="5626273" cy="2714304"/>
            <a:chOff x="6194257" y="2507810"/>
            <a:chExt cx="5626273" cy="2714304"/>
          </a:xfrm>
        </p:grpSpPr>
        <p:graphicFrame>
          <p:nvGraphicFramePr>
            <p:cNvPr id="61" name="对象 60">
              <a:extLst>
                <a:ext uri="{FF2B5EF4-FFF2-40B4-BE49-F238E27FC236}">
                  <a16:creationId xmlns:a16="http://schemas.microsoft.com/office/drawing/2014/main" id="{9F76CF25-8DE1-4360-8568-1D9ACDFE3FFB}"/>
                </a:ext>
              </a:extLst>
            </p:cNvPr>
            <p:cNvGraphicFramePr>
              <a:graphicFrameLocks noChangeAspect="1"/>
            </p:cNvGraphicFramePr>
            <p:nvPr>
              <p:extLst>
                <p:ext uri="{D42A27DB-BD31-4B8C-83A1-F6EECF244321}">
                  <p14:modId xmlns:p14="http://schemas.microsoft.com/office/powerpoint/2010/main" val="2454547724"/>
                </p:ext>
              </p:extLst>
            </p:nvPr>
          </p:nvGraphicFramePr>
          <p:xfrm>
            <a:off x="6194257" y="4936364"/>
            <a:ext cx="5626273" cy="285750"/>
          </p:xfrm>
          <a:graphic>
            <a:graphicData uri="http://schemas.openxmlformats.org/presentationml/2006/ole">
              <mc:AlternateContent xmlns:mc="http://schemas.openxmlformats.org/markup-compatibility/2006">
                <mc:Choice xmlns:v="urn:schemas-microsoft-com:vml" Requires="v">
                  <p:oleObj spid="_x0000_s2077" name="BMP 图像" r:id="rId8" imgW="5800680" imgH="285840" progId="Paint.Picture">
                    <p:embed/>
                  </p:oleObj>
                </mc:Choice>
                <mc:Fallback>
                  <p:oleObj name="BMP 图像" r:id="rId8" imgW="5800680" imgH="285840" progId="Paint.Picture">
                    <p:embed/>
                    <p:pic>
                      <p:nvPicPr>
                        <p:cNvPr id="61" name="对象 60">
                          <a:extLst>
                            <a:ext uri="{FF2B5EF4-FFF2-40B4-BE49-F238E27FC236}">
                              <a16:creationId xmlns:a16="http://schemas.microsoft.com/office/drawing/2014/main" id="{9F76CF25-8DE1-4360-8568-1D9ACDFE3FFB}"/>
                            </a:ext>
                          </a:extLst>
                        </p:cNvPr>
                        <p:cNvPicPr/>
                        <p:nvPr/>
                      </p:nvPicPr>
                      <p:blipFill>
                        <a:blip r:embed="rId5"/>
                        <a:stretch>
                          <a:fillRect/>
                        </a:stretch>
                      </p:blipFill>
                      <p:spPr>
                        <a:xfrm>
                          <a:off x="6194257" y="4936364"/>
                          <a:ext cx="5626273" cy="285750"/>
                        </a:xfrm>
                        <a:prstGeom prst="rect">
                          <a:avLst/>
                        </a:prstGeom>
                      </p:spPr>
                    </p:pic>
                  </p:oleObj>
                </mc:Fallback>
              </mc:AlternateContent>
            </a:graphicData>
          </a:graphic>
        </p:graphicFrame>
        <p:sp>
          <p:nvSpPr>
            <p:cNvPr id="51" name="任意多边形: 形状 50">
              <a:extLst>
                <a:ext uri="{FF2B5EF4-FFF2-40B4-BE49-F238E27FC236}">
                  <a16:creationId xmlns:a16="http://schemas.microsoft.com/office/drawing/2014/main" id="{2DDC5CAF-B44C-4E83-ACB3-0C6381BABF8E}"/>
                </a:ext>
              </a:extLst>
            </p:cNvPr>
            <p:cNvSpPr/>
            <p:nvPr/>
          </p:nvSpPr>
          <p:spPr>
            <a:xfrm>
              <a:off x="6355533" y="2507810"/>
              <a:ext cx="5296277" cy="488887"/>
            </a:xfrm>
            <a:custGeom>
              <a:avLst/>
              <a:gdLst>
                <a:gd name="connsiteX0" fmla="*/ 0 w 5296277"/>
                <a:gd name="connsiteY0" fmla="*/ 0 h 488887"/>
                <a:gd name="connsiteX1" fmla="*/ 5287223 w 5296277"/>
                <a:gd name="connsiteY1" fmla="*/ 9053 h 488887"/>
                <a:gd name="connsiteX2" fmla="*/ 5296277 w 5296277"/>
                <a:gd name="connsiteY2" fmla="*/ 54321 h 488887"/>
                <a:gd name="connsiteX3" fmla="*/ 4572000 w 5296277"/>
                <a:gd name="connsiteY3" fmla="*/ 190123 h 488887"/>
                <a:gd name="connsiteX4" fmla="*/ 3974471 w 5296277"/>
                <a:gd name="connsiteY4" fmla="*/ 380245 h 488887"/>
                <a:gd name="connsiteX5" fmla="*/ 3295461 w 5296277"/>
                <a:gd name="connsiteY5" fmla="*/ 488887 h 488887"/>
                <a:gd name="connsiteX6" fmla="*/ 2634558 w 5296277"/>
                <a:gd name="connsiteY6" fmla="*/ 380245 h 488887"/>
                <a:gd name="connsiteX7" fmla="*/ 1964602 w 5296277"/>
                <a:gd name="connsiteY7" fmla="*/ 99588 h 488887"/>
                <a:gd name="connsiteX8" fmla="*/ 1403287 w 5296277"/>
                <a:gd name="connsiteY8" fmla="*/ 9053 h 488887"/>
                <a:gd name="connsiteX9" fmla="*/ 0 w 5296277"/>
                <a:gd name="connsiteY9" fmla="*/ 0 h 4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96277" h="488887">
                  <a:moveTo>
                    <a:pt x="0" y="0"/>
                  </a:moveTo>
                  <a:lnTo>
                    <a:pt x="5287223" y="9053"/>
                  </a:lnTo>
                  <a:lnTo>
                    <a:pt x="5296277" y="54321"/>
                  </a:lnTo>
                  <a:lnTo>
                    <a:pt x="4572000" y="190123"/>
                  </a:lnTo>
                  <a:lnTo>
                    <a:pt x="3974471" y="380245"/>
                  </a:lnTo>
                  <a:lnTo>
                    <a:pt x="3295461" y="488887"/>
                  </a:lnTo>
                  <a:lnTo>
                    <a:pt x="2634558" y="380245"/>
                  </a:lnTo>
                  <a:lnTo>
                    <a:pt x="1964602" y="99588"/>
                  </a:lnTo>
                  <a:lnTo>
                    <a:pt x="1403287" y="9053"/>
                  </a:lnTo>
                  <a:lnTo>
                    <a:pt x="0" y="0"/>
                  </a:lnTo>
                  <a:close/>
                </a:path>
              </a:pathLst>
            </a:cu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形状 52">
              <a:extLst>
                <a:ext uri="{FF2B5EF4-FFF2-40B4-BE49-F238E27FC236}">
                  <a16:creationId xmlns:a16="http://schemas.microsoft.com/office/drawing/2014/main" id="{B9CD135A-0595-4CD8-A66F-89B2DE7FC7F7}"/>
                </a:ext>
              </a:extLst>
            </p:cNvPr>
            <p:cNvSpPr/>
            <p:nvPr/>
          </p:nvSpPr>
          <p:spPr>
            <a:xfrm>
              <a:off x="6364586" y="2525917"/>
              <a:ext cx="5287224" cy="932507"/>
            </a:xfrm>
            <a:custGeom>
              <a:avLst/>
              <a:gdLst>
                <a:gd name="connsiteX0" fmla="*/ 5287224 w 5287224"/>
                <a:gd name="connsiteY0" fmla="*/ 54321 h 932507"/>
                <a:gd name="connsiteX1" fmla="*/ 5278170 w 5287224"/>
                <a:gd name="connsiteY1" fmla="*/ 633742 h 932507"/>
                <a:gd name="connsiteX2" fmla="*/ 4572000 w 5287224"/>
                <a:gd name="connsiteY2" fmla="*/ 814812 h 932507"/>
                <a:gd name="connsiteX3" fmla="*/ 3938258 w 5287224"/>
                <a:gd name="connsiteY3" fmla="*/ 932507 h 932507"/>
                <a:gd name="connsiteX4" fmla="*/ 3286408 w 5287224"/>
                <a:gd name="connsiteY4" fmla="*/ 851026 h 932507"/>
                <a:gd name="connsiteX5" fmla="*/ 2607398 w 5287224"/>
                <a:gd name="connsiteY5" fmla="*/ 579422 h 932507"/>
                <a:gd name="connsiteX6" fmla="*/ 1973656 w 5287224"/>
                <a:gd name="connsiteY6" fmla="*/ 162962 h 932507"/>
                <a:gd name="connsiteX7" fmla="*/ 1321806 w 5287224"/>
                <a:gd name="connsiteY7" fmla="*/ 18107 h 932507"/>
                <a:gd name="connsiteX8" fmla="*/ 0 w 5287224"/>
                <a:gd name="connsiteY8" fmla="*/ 9053 h 932507"/>
                <a:gd name="connsiteX9" fmla="*/ 1394234 w 5287224"/>
                <a:gd name="connsiteY9" fmla="*/ 0 h 932507"/>
                <a:gd name="connsiteX10" fmla="*/ 1964602 w 5287224"/>
                <a:gd name="connsiteY10" fmla="*/ 90534 h 932507"/>
                <a:gd name="connsiteX11" fmla="*/ 2598345 w 5287224"/>
                <a:gd name="connsiteY11" fmla="*/ 362138 h 932507"/>
                <a:gd name="connsiteX12" fmla="*/ 3295462 w 5287224"/>
                <a:gd name="connsiteY12" fmla="*/ 488887 h 932507"/>
                <a:gd name="connsiteX13" fmla="*/ 4010685 w 5287224"/>
                <a:gd name="connsiteY13" fmla="*/ 362138 h 932507"/>
                <a:gd name="connsiteX14" fmla="*/ 4617267 w 5287224"/>
                <a:gd name="connsiteY14" fmla="*/ 172016 h 932507"/>
                <a:gd name="connsiteX15" fmla="*/ 5287224 w 5287224"/>
                <a:gd name="connsiteY15" fmla="*/ 54321 h 93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87224" h="932507">
                  <a:moveTo>
                    <a:pt x="5287224" y="54321"/>
                  </a:moveTo>
                  <a:lnTo>
                    <a:pt x="5278170" y="633742"/>
                  </a:lnTo>
                  <a:lnTo>
                    <a:pt x="4572000" y="814812"/>
                  </a:lnTo>
                  <a:lnTo>
                    <a:pt x="3938258" y="932507"/>
                  </a:lnTo>
                  <a:lnTo>
                    <a:pt x="3286408" y="851026"/>
                  </a:lnTo>
                  <a:lnTo>
                    <a:pt x="2607398" y="579422"/>
                  </a:lnTo>
                  <a:lnTo>
                    <a:pt x="1973656" y="162962"/>
                  </a:lnTo>
                  <a:lnTo>
                    <a:pt x="1321806" y="18107"/>
                  </a:lnTo>
                  <a:lnTo>
                    <a:pt x="0" y="9053"/>
                  </a:lnTo>
                  <a:lnTo>
                    <a:pt x="1394234" y="0"/>
                  </a:lnTo>
                  <a:lnTo>
                    <a:pt x="1964602" y="90534"/>
                  </a:lnTo>
                  <a:lnTo>
                    <a:pt x="2598345" y="362138"/>
                  </a:lnTo>
                  <a:lnTo>
                    <a:pt x="3295462" y="488887"/>
                  </a:lnTo>
                  <a:lnTo>
                    <a:pt x="4010685" y="362138"/>
                  </a:lnTo>
                  <a:lnTo>
                    <a:pt x="4617267" y="172016"/>
                  </a:lnTo>
                  <a:lnTo>
                    <a:pt x="5287224" y="54321"/>
                  </a:lnTo>
                  <a:close/>
                </a:path>
              </a:pathLst>
            </a:cu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a:extLst>
                <a:ext uri="{FF2B5EF4-FFF2-40B4-BE49-F238E27FC236}">
                  <a16:creationId xmlns:a16="http://schemas.microsoft.com/office/drawing/2014/main" id="{B5AC9863-5AB7-43BA-8286-095C6FEE88A4}"/>
                </a:ext>
              </a:extLst>
            </p:cNvPr>
            <p:cNvSpPr/>
            <p:nvPr/>
          </p:nvSpPr>
          <p:spPr>
            <a:xfrm>
              <a:off x="6337426" y="2553077"/>
              <a:ext cx="5305330" cy="1050202"/>
            </a:xfrm>
            <a:custGeom>
              <a:avLst/>
              <a:gdLst>
                <a:gd name="connsiteX0" fmla="*/ 18107 w 5305330"/>
                <a:gd name="connsiteY0" fmla="*/ 0 h 1050202"/>
                <a:gd name="connsiteX1" fmla="*/ 0 w 5305330"/>
                <a:gd name="connsiteY1" fmla="*/ 244444 h 1050202"/>
                <a:gd name="connsiteX2" fmla="*/ 669956 w 5305330"/>
                <a:gd name="connsiteY2" fmla="*/ 516048 h 1050202"/>
                <a:gd name="connsiteX3" fmla="*/ 1321806 w 5305330"/>
                <a:gd name="connsiteY3" fmla="*/ 606582 h 1050202"/>
                <a:gd name="connsiteX4" fmla="*/ 1964602 w 5305330"/>
                <a:gd name="connsiteY4" fmla="*/ 525101 h 1050202"/>
                <a:gd name="connsiteX5" fmla="*/ 2598344 w 5305330"/>
                <a:gd name="connsiteY5" fmla="*/ 823866 h 1050202"/>
                <a:gd name="connsiteX6" fmla="*/ 3340728 w 5305330"/>
                <a:gd name="connsiteY6" fmla="*/ 1050202 h 1050202"/>
                <a:gd name="connsiteX7" fmla="*/ 3983524 w 5305330"/>
                <a:gd name="connsiteY7" fmla="*/ 1050202 h 1050202"/>
                <a:gd name="connsiteX8" fmla="*/ 5305330 w 5305330"/>
                <a:gd name="connsiteY8" fmla="*/ 688064 h 1050202"/>
                <a:gd name="connsiteX9" fmla="*/ 5305330 w 5305330"/>
                <a:gd name="connsiteY9" fmla="*/ 624689 h 1050202"/>
                <a:gd name="connsiteX10" fmla="*/ 3965418 w 5305330"/>
                <a:gd name="connsiteY10" fmla="*/ 914400 h 1050202"/>
                <a:gd name="connsiteX11" fmla="*/ 3304515 w 5305330"/>
                <a:gd name="connsiteY11" fmla="*/ 841973 h 1050202"/>
                <a:gd name="connsiteX12" fmla="*/ 2625505 w 5305330"/>
                <a:gd name="connsiteY12" fmla="*/ 570369 h 1050202"/>
                <a:gd name="connsiteX13" fmla="*/ 2009869 w 5305330"/>
                <a:gd name="connsiteY13" fmla="*/ 144856 h 1050202"/>
                <a:gd name="connsiteX14" fmla="*/ 1348966 w 5305330"/>
                <a:gd name="connsiteY14" fmla="*/ 9054 h 1050202"/>
                <a:gd name="connsiteX15" fmla="*/ 18107 w 5305330"/>
                <a:gd name="connsiteY15" fmla="*/ 0 h 105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05330" h="1050202">
                  <a:moveTo>
                    <a:pt x="18107" y="0"/>
                  </a:moveTo>
                  <a:lnTo>
                    <a:pt x="0" y="244444"/>
                  </a:lnTo>
                  <a:lnTo>
                    <a:pt x="669956" y="516048"/>
                  </a:lnTo>
                  <a:lnTo>
                    <a:pt x="1321806" y="606582"/>
                  </a:lnTo>
                  <a:lnTo>
                    <a:pt x="1964602" y="525101"/>
                  </a:lnTo>
                  <a:lnTo>
                    <a:pt x="2598344" y="823866"/>
                  </a:lnTo>
                  <a:lnTo>
                    <a:pt x="3340728" y="1050202"/>
                  </a:lnTo>
                  <a:lnTo>
                    <a:pt x="3983524" y="1050202"/>
                  </a:lnTo>
                  <a:lnTo>
                    <a:pt x="5305330" y="688064"/>
                  </a:lnTo>
                  <a:lnTo>
                    <a:pt x="5305330" y="624689"/>
                  </a:lnTo>
                  <a:lnTo>
                    <a:pt x="3965418" y="914400"/>
                  </a:lnTo>
                  <a:lnTo>
                    <a:pt x="3304515" y="841973"/>
                  </a:lnTo>
                  <a:lnTo>
                    <a:pt x="2625505" y="570369"/>
                  </a:lnTo>
                  <a:lnTo>
                    <a:pt x="2009869" y="144856"/>
                  </a:lnTo>
                  <a:lnTo>
                    <a:pt x="1348966" y="9054"/>
                  </a:lnTo>
                  <a:lnTo>
                    <a:pt x="18107" y="0"/>
                  </a:lnTo>
                  <a:close/>
                </a:path>
              </a:pathLst>
            </a:cu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a:extLst>
                <a:ext uri="{FF2B5EF4-FFF2-40B4-BE49-F238E27FC236}">
                  <a16:creationId xmlns:a16="http://schemas.microsoft.com/office/drawing/2014/main" id="{5CAA6ED1-B475-4B15-8FBC-34009A8F2E7D}"/>
                </a:ext>
              </a:extLst>
            </p:cNvPr>
            <p:cNvSpPr/>
            <p:nvPr/>
          </p:nvSpPr>
          <p:spPr>
            <a:xfrm>
              <a:off x="6328372" y="2815628"/>
              <a:ext cx="5314384" cy="1050202"/>
            </a:xfrm>
            <a:custGeom>
              <a:avLst/>
              <a:gdLst>
                <a:gd name="connsiteX0" fmla="*/ 0 w 5314384"/>
                <a:gd name="connsiteY0" fmla="*/ 0 h 1050202"/>
                <a:gd name="connsiteX1" fmla="*/ 669957 w 5314384"/>
                <a:gd name="connsiteY1" fmla="*/ 307818 h 1050202"/>
                <a:gd name="connsiteX2" fmla="*/ 1348967 w 5314384"/>
                <a:gd name="connsiteY2" fmla="*/ 516047 h 1050202"/>
                <a:gd name="connsiteX3" fmla="*/ 2009870 w 5314384"/>
                <a:gd name="connsiteY3" fmla="*/ 497940 h 1050202"/>
                <a:gd name="connsiteX4" fmla="*/ 2670773 w 5314384"/>
                <a:gd name="connsiteY4" fmla="*/ 968721 h 1050202"/>
                <a:gd name="connsiteX5" fmla="*/ 3304515 w 5314384"/>
                <a:gd name="connsiteY5" fmla="*/ 1050202 h 1050202"/>
                <a:gd name="connsiteX6" fmla="*/ 3965418 w 5314384"/>
                <a:gd name="connsiteY6" fmla="*/ 986827 h 1050202"/>
                <a:gd name="connsiteX7" fmla="*/ 5314384 w 5314384"/>
                <a:gd name="connsiteY7" fmla="*/ 597528 h 1050202"/>
                <a:gd name="connsiteX8" fmla="*/ 5314384 w 5314384"/>
                <a:gd name="connsiteY8" fmla="*/ 443620 h 1050202"/>
                <a:gd name="connsiteX9" fmla="*/ 4010685 w 5314384"/>
                <a:gd name="connsiteY9" fmla="*/ 796705 h 1050202"/>
                <a:gd name="connsiteX10" fmla="*/ 3322622 w 5314384"/>
                <a:gd name="connsiteY10" fmla="*/ 787651 h 1050202"/>
                <a:gd name="connsiteX11" fmla="*/ 2589291 w 5314384"/>
                <a:gd name="connsiteY11" fmla="*/ 570368 h 1050202"/>
                <a:gd name="connsiteX12" fmla="*/ 1973656 w 5314384"/>
                <a:gd name="connsiteY12" fmla="*/ 271604 h 1050202"/>
                <a:gd name="connsiteX13" fmla="*/ 1330860 w 5314384"/>
                <a:gd name="connsiteY13" fmla="*/ 353085 h 1050202"/>
                <a:gd name="connsiteX14" fmla="*/ 669957 w 5314384"/>
                <a:gd name="connsiteY14" fmla="*/ 262550 h 1050202"/>
                <a:gd name="connsiteX15" fmla="*/ 0 w 5314384"/>
                <a:gd name="connsiteY15" fmla="*/ 0 h 105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14384" h="1050202">
                  <a:moveTo>
                    <a:pt x="0" y="0"/>
                  </a:moveTo>
                  <a:lnTo>
                    <a:pt x="669957" y="307818"/>
                  </a:lnTo>
                  <a:lnTo>
                    <a:pt x="1348967" y="516047"/>
                  </a:lnTo>
                  <a:lnTo>
                    <a:pt x="2009870" y="497940"/>
                  </a:lnTo>
                  <a:lnTo>
                    <a:pt x="2670773" y="968721"/>
                  </a:lnTo>
                  <a:lnTo>
                    <a:pt x="3304515" y="1050202"/>
                  </a:lnTo>
                  <a:lnTo>
                    <a:pt x="3965418" y="986827"/>
                  </a:lnTo>
                  <a:lnTo>
                    <a:pt x="5314384" y="597528"/>
                  </a:lnTo>
                  <a:lnTo>
                    <a:pt x="5314384" y="443620"/>
                  </a:lnTo>
                  <a:lnTo>
                    <a:pt x="4010685" y="796705"/>
                  </a:lnTo>
                  <a:lnTo>
                    <a:pt x="3322622" y="787651"/>
                  </a:lnTo>
                  <a:lnTo>
                    <a:pt x="2589291" y="570368"/>
                  </a:lnTo>
                  <a:lnTo>
                    <a:pt x="1973656" y="271604"/>
                  </a:lnTo>
                  <a:lnTo>
                    <a:pt x="1330860" y="353085"/>
                  </a:lnTo>
                  <a:lnTo>
                    <a:pt x="669957" y="262550"/>
                  </a:lnTo>
                  <a:lnTo>
                    <a:pt x="0" y="0"/>
                  </a:lnTo>
                  <a:close/>
                </a:path>
              </a:pathLst>
            </a:cu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E9A6F66D-9360-49D1-B373-1457593C74B3}"/>
                </a:ext>
              </a:extLst>
            </p:cNvPr>
            <p:cNvSpPr/>
            <p:nvPr/>
          </p:nvSpPr>
          <p:spPr>
            <a:xfrm>
              <a:off x="6328372" y="2851842"/>
              <a:ext cx="3983525" cy="1683944"/>
            </a:xfrm>
            <a:custGeom>
              <a:avLst/>
              <a:gdLst>
                <a:gd name="connsiteX0" fmla="*/ 0 w 3983525"/>
                <a:gd name="connsiteY0" fmla="*/ 0 h 1683944"/>
                <a:gd name="connsiteX1" fmla="*/ 9054 w 3983525"/>
                <a:gd name="connsiteY1" fmla="*/ 914400 h 1683944"/>
                <a:gd name="connsiteX2" fmla="*/ 679010 w 3983525"/>
                <a:gd name="connsiteY2" fmla="*/ 1683944 h 1683944"/>
                <a:gd name="connsiteX3" fmla="*/ 1339913 w 3983525"/>
                <a:gd name="connsiteY3" fmla="*/ 932507 h 1683944"/>
                <a:gd name="connsiteX4" fmla="*/ 1991763 w 3983525"/>
                <a:gd name="connsiteY4" fmla="*/ 588475 h 1683944"/>
                <a:gd name="connsiteX5" fmla="*/ 2697933 w 3983525"/>
                <a:gd name="connsiteY5" fmla="*/ 950613 h 1683944"/>
                <a:gd name="connsiteX6" fmla="*/ 3367889 w 3983525"/>
                <a:gd name="connsiteY6" fmla="*/ 1041148 h 1683944"/>
                <a:gd name="connsiteX7" fmla="*/ 3983525 w 3983525"/>
                <a:gd name="connsiteY7" fmla="*/ 959667 h 1683944"/>
                <a:gd name="connsiteX8" fmla="*/ 3349782 w 3983525"/>
                <a:gd name="connsiteY8" fmla="*/ 1013988 h 1683944"/>
                <a:gd name="connsiteX9" fmla="*/ 2661719 w 3983525"/>
                <a:gd name="connsiteY9" fmla="*/ 932507 h 1683944"/>
                <a:gd name="connsiteX10" fmla="*/ 2000816 w 3983525"/>
                <a:gd name="connsiteY10" fmla="*/ 470780 h 1683944"/>
                <a:gd name="connsiteX11" fmla="*/ 1358020 w 3983525"/>
                <a:gd name="connsiteY11" fmla="*/ 488887 h 1683944"/>
                <a:gd name="connsiteX12" fmla="*/ 660903 w 3983525"/>
                <a:gd name="connsiteY12" fmla="*/ 271604 h 1683944"/>
                <a:gd name="connsiteX13" fmla="*/ 0 w 3983525"/>
                <a:gd name="connsiteY13" fmla="*/ 0 h 168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83525" h="1683944">
                  <a:moveTo>
                    <a:pt x="0" y="0"/>
                  </a:moveTo>
                  <a:lnTo>
                    <a:pt x="9054" y="914400"/>
                  </a:lnTo>
                  <a:lnTo>
                    <a:pt x="679010" y="1683944"/>
                  </a:lnTo>
                  <a:lnTo>
                    <a:pt x="1339913" y="932507"/>
                  </a:lnTo>
                  <a:lnTo>
                    <a:pt x="1991763" y="588475"/>
                  </a:lnTo>
                  <a:lnTo>
                    <a:pt x="2697933" y="950613"/>
                  </a:lnTo>
                  <a:lnTo>
                    <a:pt x="3367889" y="1041148"/>
                  </a:lnTo>
                  <a:lnTo>
                    <a:pt x="3983525" y="959667"/>
                  </a:lnTo>
                  <a:lnTo>
                    <a:pt x="3349782" y="1013988"/>
                  </a:lnTo>
                  <a:lnTo>
                    <a:pt x="2661719" y="932507"/>
                  </a:lnTo>
                  <a:lnTo>
                    <a:pt x="2000816" y="470780"/>
                  </a:lnTo>
                  <a:lnTo>
                    <a:pt x="1358020" y="488887"/>
                  </a:lnTo>
                  <a:lnTo>
                    <a:pt x="660903" y="271604"/>
                  </a:lnTo>
                  <a:lnTo>
                    <a:pt x="0" y="0"/>
                  </a:lnTo>
                  <a:close/>
                </a:path>
              </a:pathLst>
            </a:cu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a:extLst>
                <a:ext uri="{FF2B5EF4-FFF2-40B4-BE49-F238E27FC236}">
                  <a16:creationId xmlns:a16="http://schemas.microsoft.com/office/drawing/2014/main" id="{D6F25791-6361-4118-8F9E-5A45252385E0}"/>
                </a:ext>
              </a:extLst>
            </p:cNvPr>
            <p:cNvSpPr/>
            <p:nvPr/>
          </p:nvSpPr>
          <p:spPr>
            <a:xfrm>
              <a:off x="6346479" y="3431263"/>
              <a:ext cx="5287224" cy="1267486"/>
            </a:xfrm>
            <a:custGeom>
              <a:avLst/>
              <a:gdLst>
                <a:gd name="connsiteX0" fmla="*/ 0 w 5287224"/>
                <a:gd name="connsiteY0" fmla="*/ 353086 h 1267486"/>
                <a:gd name="connsiteX1" fmla="*/ 0 w 5287224"/>
                <a:gd name="connsiteY1" fmla="*/ 724278 h 1267486"/>
                <a:gd name="connsiteX2" fmla="*/ 669957 w 5287224"/>
                <a:gd name="connsiteY2" fmla="*/ 1267486 h 1267486"/>
                <a:gd name="connsiteX3" fmla="*/ 1321806 w 5287224"/>
                <a:gd name="connsiteY3" fmla="*/ 588476 h 1267486"/>
                <a:gd name="connsiteX4" fmla="*/ 1991763 w 5287224"/>
                <a:gd name="connsiteY4" fmla="*/ 262551 h 1267486"/>
                <a:gd name="connsiteX5" fmla="*/ 2670772 w 5287224"/>
                <a:gd name="connsiteY5" fmla="*/ 642796 h 1267486"/>
                <a:gd name="connsiteX6" fmla="*/ 3376943 w 5287224"/>
                <a:gd name="connsiteY6" fmla="*/ 688064 h 1267486"/>
                <a:gd name="connsiteX7" fmla="*/ 4028792 w 5287224"/>
                <a:gd name="connsiteY7" fmla="*/ 651850 h 1267486"/>
                <a:gd name="connsiteX8" fmla="*/ 5287224 w 5287224"/>
                <a:gd name="connsiteY8" fmla="*/ 362139 h 1267486"/>
                <a:gd name="connsiteX9" fmla="*/ 5278171 w 5287224"/>
                <a:gd name="connsiteY9" fmla="*/ 0 h 1267486"/>
                <a:gd name="connsiteX10" fmla="*/ 3956365 w 5287224"/>
                <a:gd name="connsiteY10" fmla="*/ 380246 h 1267486"/>
                <a:gd name="connsiteX11" fmla="*/ 3358836 w 5287224"/>
                <a:gd name="connsiteY11" fmla="*/ 479834 h 1267486"/>
                <a:gd name="connsiteX12" fmla="*/ 2661719 w 5287224"/>
                <a:gd name="connsiteY12" fmla="*/ 380246 h 1267486"/>
                <a:gd name="connsiteX13" fmla="*/ 1991763 w 5287224"/>
                <a:gd name="connsiteY13" fmla="*/ 18107 h 1267486"/>
                <a:gd name="connsiteX14" fmla="*/ 1312753 w 5287224"/>
                <a:gd name="connsiteY14" fmla="*/ 371192 h 1267486"/>
                <a:gd name="connsiteX15" fmla="*/ 660903 w 5287224"/>
                <a:gd name="connsiteY15" fmla="*/ 1104523 h 1267486"/>
                <a:gd name="connsiteX16" fmla="*/ 0 w 5287224"/>
                <a:gd name="connsiteY16" fmla="*/ 353086 h 126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87224" h="1267486">
                  <a:moveTo>
                    <a:pt x="0" y="353086"/>
                  </a:moveTo>
                  <a:lnTo>
                    <a:pt x="0" y="724278"/>
                  </a:lnTo>
                  <a:lnTo>
                    <a:pt x="669957" y="1267486"/>
                  </a:lnTo>
                  <a:lnTo>
                    <a:pt x="1321806" y="588476"/>
                  </a:lnTo>
                  <a:lnTo>
                    <a:pt x="1991763" y="262551"/>
                  </a:lnTo>
                  <a:lnTo>
                    <a:pt x="2670772" y="642796"/>
                  </a:lnTo>
                  <a:lnTo>
                    <a:pt x="3376943" y="688064"/>
                  </a:lnTo>
                  <a:lnTo>
                    <a:pt x="4028792" y="651850"/>
                  </a:lnTo>
                  <a:lnTo>
                    <a:pt x="5287224" y="362139"/>
                  </a:lnTo>
                  <a:lnTo>
                    <a:pt x="5278171" y="0"/>
                  </a:lnTo>
                  <a:lnTo>
                    <a:pt x="3956365" y="380246"/>
                  </a:lnTo>
                  <a:lnTo>
                    <a:pt x="3358836" y="479834"/>
                  </a:lnTo>
                  <a:lnTo>
                    <a:pt x="2661719" y="380246"/>
                  </a:lnTo>
                  <a:lnTo>
                    <a:pt x="1991763" y="18107"/>
                  </a:lnTo>
                  <a:lnTo>
                    <a:pt x="1312753" y="371192"/>
                  </a:lnTo>
                  <a:lnTo>
                    <a:pt x="660903" y="1104523"/>
                  </a:lnTo>
                  <a:lnTo>
                    <a:pt x="0" y="353086"/>
                  </a:lnTo>
                  <a:close/>
                </a:path>
              </a:pathLst>
            </a:cu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F9BF2BD8-5E5B-4064-8409-BAA657E3A509}"/>
                </a:ext>
              </a:extLst>
            </p:cNvPr>
            <p:cNvSpPr/>
            <p:nvPr/>
          </p:nvSpPr>
          <p:spPr>
            <a:xfrm>
              <a:off x="7668285" y="3711921"/>
              <a:ext cx="3974471" cy="968721"/>
            </a:xfrm>
            <a:custGeom>
              <a:avLst/>
              <a:gdLst>
                <a:gd name="connsiteX0" fmla="*/ 0 w 3974471"/>
                <a:gd name="connsiteY0" fmla="*/ 334978 h 968721"/>
                <a:gd name="connsiteX1" fmla="*/ 679010 w 3974471"/>
                <a:gd name="connsiteY1" fmla="*/ 153909 h 968721"/>
                <a:gd name="connsiteX2" fmla="*/ 1321806 w 3974471"/>
                <a:gd name="connsiteY2" fmla="*/ 760491 h 968721"/>
                <a:gd name="connsiteX3" fmla="*/ 1991763 w 3974471"/>
                <a:gd name="connsiteY3" fmla="*/ 968721 h 968721"/>
                <a:gd name="connsiteX4" fmla="*/ 2679826 w 3974471"/>
                <a:gd name="connsiteY4" fmla="*/ 896293 h 968721"/>
                <a:gd name="connsiteX5" fmla="*/ 3974471 w 3974471"/>
                <a:gd name="connsiteY5" fmla="*/ 479833 h 968721"/>
                <a:gd name="connsiteX6" fmla="*/ 3965418 w 3974471"/>
                <a:gd name="connsiteY6" fmla="*/ 90534 h 968721"/>
                <a:gd name="connsiteX7" fmla="*/ 2743200 w 3974471"/>
                <a:gd name="connsiteY7" fmla="*/ 389299 h 968721"/>
                <a:gd name="connsiteX8" fmla="*/ 2091351 w 3974471"/>
                <a:gd name="connsiteY8" fmla="*/ 416459 h 968721"/>
                <a:gd name="connsiteX9" fmla="*/ 1348966 w 3974471"/>
                <a:gd name="connsiteY9" fmla="*/ 389299 h 968721"/>
                <a:gd name="connsiteX10" fmla="*/ 669957 w 3974471"/>
                <a:gd name="connsiteY10" fmla="*/ 0 h 968721"/>
                <a:gd name="connsiteX11" fmla="*/ 0 w 3974471"/>
                <a:gd name="connsiteY11" fmla="*/ 334978 h 96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74471" h="968721">
                  <a:moveTo>
                    <a:pt x="0" y="334978"/>
                  </a:moveTo>
                  <a:lnTo>
                    <a:pt x="679010" y="153909"/>
                  </a:lnTo>
                  <a:lnTo>
                    <a:pt x="1321806" y="760491"/>
                  </a:lnTo>
                  <a:lnTo>
                    <a:pt x="1991763" y="968721"/>
                  </a:lnTo>
                  <a:lnTo>
                    <a:pt x="2679826" y="896293"/>
                  </a:lnTo>
                  <a:lnTo>
                    <a:pt x="3974471" y="479833"/>
                  </a:lnTo>
                  <a:lnTo>
                    <a:pt x="3965418" y="90534"/>
                  </a:lnTo>
                  <a:lnTo>
                    <a:pt x="2743200" y="389299"/>
                  </a:lnTo>
                  <a:lnTo>
                    <a:pt x="2091351" y="416459"/>
                  </a:lnTo>
                  <a:lnTo>
                    <a:pt x="1348966" y="389299"/>
                  </a:lnTo>
                  <a:lnTo>
                    <a:pt x="669957" y="0"/>
                  </a:lnTo>
                  <a:lnTo>
                    <a:pt x="0" y="334978"/>
                  </a:lnTo>
                  <a:close/>
                </a:path>
              </a:pathLst>
            </a:cu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形状 58">
              <a:extLst>
                <a:ext uri="{FF2B5EF4-FFF2-40B4-BE49-F238E27FC236}">
                  <a16:creationId xmlns:a16="http://schemas.microsoft.com/office/drawing/2014/main" id="{BABF4303-068D-4E05-98FD-4E10250E929E}"/>
                </a:ext>
              </a:extLst>
            </p:cNvPr>
            <p:cNvSpPr/>
            <p:nvPr/>
          </p:nvSpPr>
          <p:spPr>
            <a:xfrm>
              <a:off x="6323845" y="3865830"/>
              <a:ext cx="5332491" cy="1086416"/>
            </a:xfrm>
            <a:custGeom>
              <a:avLst/>
              <a:gdLst>
                <a:gd name="connsiteX0" fmla="*/ 0 w 5332491"/>
                <a:gd name="connsiteY0" fmla="*/ 271604 h 1086416"/>
                <a:gd name="connsiteX1" fmla="*/ 9053 w 5332491"/>
                <a:gd name="connsiteY1" fmla="*/ 561315 h 1086416"/>
                <a:gd name="connsiteX2" fmla="*/ 679010 w 5332491"/>
                <a:gd name="connsiteY2" fmla="*/ 1059255 h 1086416"/>
                <a:gd name="connsiteX3" fmla="*/ 1330859 w 5332491"/>
                <a:gd name="connsiteY3" fmla="*/ 823865 h 1086416"/>
                <a:gd name="connsiteX4" fmla="*/ 2009869 w 5332491"/>
                <a:gd name="connsiteY4" fmla="*/ 851025 h 1086416"/>
                <a:gd name="connsiteX5" fmla="*/ 2761307 w 5332491"/>
                <a:gd name="connsiteY5" fmla="*/ 1059255 h 1086416"/>
                <a:gd name="connsiteX6" fmla="*/ 3331675 w 5332491"/>
                <a:gd name="connsiteY6" fmla="*/ 1086416 h 1086416"/>
                <a:gd name="connsiteX7" fmla="*/ 5314384 w 5332491"/>
                <a:gd name="connsiteY7" fmla="*/ 679010 h 1086416"/>
                <a:gd name="connsiteX8" fmla="*/ 5332491 w 5332491"/>
                <a:gd name="connsiteY8" fmla="*/ 344031 h 1086416"/>
                <a:gd name="connsiteX9" fmla="*/ 3992578 w 5332491"/>
                <a:gd name="connsiteY9" fmla="*/ 742384 h 1086416"/>
                <a:gd name="connsiteX10" fmla="*/ 3313568 w 5332491"/>
                <a:gd name="connsiteY10" fmla="*/ 805758 h 1086416"/>
                <a:gd name="connsiteX11" fmla="*/ 2661719 w 5332491"/>
                <a:gd name="connsiteY11" fmla="*/ 624689 h 1086416"/>
                <a:gd name="connsiteX12" fmla="*/ 2037029 w 5332491"/>
                <a:gd name="connsiteY12" fmla="*/ 0 h 1086416"/>
                <a:gd name="connsiteX13" fmla="*/ 1339913 w 5332491"/>
                <a:gd name="connsiteY13" fmla="*/ 181069 h 1086416"/>
                <a:gd name="connsiteX14" fmla="*/ 679010 w 5332491"/>
                <a:gd name="connsiteY14" fmla="*/ 832919 h 1086416"/>
                <a:gd name="connsiteX15" fmla="*/ 0 w 5332491"/>
                <a:gd name="connsiteY15" fmla="*/ 271604 h 108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2491" h="1086416">
                  <a:moveTo>
                    <a:pt x="0" y="271604"/>
                  </a:moveTo>
                  <a:lnTo>
                    <a:pt x="9053" y="561315"/>
                  </a:lnTo>
                  <a:lnTo>
                    <a:pt x="679010" y="1059255"/>
                  </a:lnTo>
                  <a:lnTo>
                    <a:pt x="1330859" y="823865"/>
                  </a:lnTo>
                  <a:lnTo>
                    <a:pt x="2009869" y="851025"/>
                  </a:lnTo>
                  <a:lnTo>
                    <a:pt x="2761307" y="1059255"/>
                  </a:lnTo>
                  <a:lnTo>
                    <a:pt x="3331675" y="1086416"/>
                  </a:lnTo>
                  <a:lnTo>
                    <a:pt x="5314384" y="679010"/>
                  </a:lnTo>
                  <a:lnTo>
                    <a:pt x="5332491" y="344031"/>
                  </a:lnTo>
                  <a:lnTo>
                    <a:pt x="3992578" y="742384"/>
                  </a:lnTo>
                  <a:lnTo>
                    <a:pt x="3313568" y="805758"/>
                  </a:lnTo>
                  <a:lnTo>
                    <a:pt x="2661719" y="624689"/>
                  </a:lnTo>
                  <a:lnTo>
                    <a:pt x="2037029" y="0"/>
                  </a:lnTo>
                  <a:lnTo>
                    <a:pt x="1339913" y="181069"/>
                  </a:lnTo>
                  <a:lnTo>
                    <a:pt x="679010" y="832919"/>
                  </a:lnTo>
                  <a:lnTo>
                    <a:pt x="0" y="271604"/>
                  </a:lnTo>
                  <a:close/>
                </a:path>
              </a:pathLst>
            </a:custGeom>
            <a:solidFill>
              <a:srgbClr val="9E42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形状 59">
              <a:extLst>
                <a:ext uri="{FF2B5EF4-FFF2-40B4-BE49-F238E27FC236}">
                  <a16:creationId xmlns:a16="http://schemas.microsoft.com/office/drawing/2014/main" id="{D068F959-C0D3-4BCA-92EE-CE8184BBCC33}"/>
                </a:ext>
              </a:extLst>
            </p:cNvPr>
            <p:cNvSpPr/>
            <p:nvPr/>
          </p:nvSpPr>
          <p:spPr>
            <a:xfrm>
              <a:off x="6337426" y="4427145"/>
              <a:ext cx="5305330" cy="552261"/>
            </a:xfrm>
            <a:custGeom>
              <a:avLst/>
              <a:gdLst>
                <a:gd name="connsiteX0" fmla="*/ 0 w 5305330"/>
                <a:gd name="connsiteY0" fmla="*/ 0 h 552261"/>
                <a:gd name="connsiteX1" fmla="*/ 18107 w 5305330"/>
                <a:gd name="connsiteY1" fmla="*/ 552261 h 552261"/>
                <a:gd name="connsiteX2" fmla="*/ 5287224 w 5305330"/>
                <a:gd name="connsiteY2" fmla="*/ 534154 h 552261"/>
                <a:gd name="connsiteX3" fmla="*/ 5305330 w 5305330"/>
                <a:gd name="connsiteY3" fmla="*/ 126748 h 552261"/>
                <a:gd name="connsiteX4" fmla="*/ 3340728 w 5305330"/>
                <a:gd name="connsiteY4" fmla="*/ 534154 h 552261"/>
                <a:gd name="connsiteX5" fmla="*/ 2752253 w 5305330"/>
                <a:gd name="connsiteY5" fmla="*/ 525101 h 552261"/>
                <a:gd name="connsiteX6" fmla="*/ 2009869 w 5305330"/>
                <a:gd name="connsiteY6" fmla="*/ 298764 h 552261"/>
                <a:gd name="connsiteX7" fmla="*/ 1321806 w 5305330"/>
                <a:gd name="connsiteY7" fmla="*/ 271604 h 552261"/>
                <a:gd name="connsiteX8" fmla="*/ 651849 w 5305330"/>
                <a:gd name="connsiteY8" fmla="*/ 506994 h 552261"/>
                <a:gd name="connsiteX9" fmla="*/ 0 w 5305330"/>
                <a:gd name="connsiteY9" fmla="*/ 0 h 552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330" h="552261">
                  <a:moveTo>
                    <a:pt x="0" y="0"/>
                  </a:moveTo>
                  <a:lnTo>
                    <a:pt x="18107" y="552261"/>
                  </a:lnTo>
                  <a:lnTo>
                    <a:pt x="5287224" y="534154"/>
                  </a:lnTo>
                  <a:lnTo>
                    <a:pt x="5305330" y="126748"/>
                  </a:lnTo>
                  <a:lnTo>
                    <a:pt x="3340728" y="534154"/>
                  </a:lnTo>
                  <a:lnTo>
                    <a:pt x="2752253" y="525101"/>
                  </a:lnTo>
                  <a:lnTo>
                    <a:pt x="2009869" y="298764"/>
                  </a:lnTo>
                  <a:lnTo>
                    <a:pt x="1321806" y="271604"/>
                  </a:lnTo>
                  <a:lnTo>
                    <a:pt x="651849" y="506994"/>
                  </a:lnTo>
                  <a:lnTo>
                    <a:pt x="0" y="0"/>
                  </a:lnTo>
                  <a:close/>
                </a:path>
              </a:pathLst>
            </a:cu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a:extLst>
              <a:ext uri="{FF2B5EF4-FFF2-40B4-BE49-F238E27FC236}">
                <a16:creationId xmlns:a16="http://schemas.microsoft.com/office/drawing/2014/main" id="{30FE3EDF-5D68-4F84-B634-7436CF0C9BF2}"/>
              </a:ext>
            </a:extLst>
          </p:cNvPr>
          <p:cNvSpPr txBox="1"/>
          <p:nvPr/>
        </p:nvSpPr>
        <p:spPr>
          <a:xfrm>
            <a:off x="7793605" y="4759497"/>
            <a:ext cx="1080932" cy="215444"/>
          </a:xfrm>
          <a:prstGeom prst="rect">
            <a:avLst/>
          </a:prstGeom>
          <a:noFill/>
        </p:spPr>
        <p:txBody>
          <a:bodyPr wrap="square" rtlCol="0">
            <a:spAutoFit/>
          </a:bodyPr>
          <a:lstStyle/>
          <a:p>
            <a:pPr algn="l"/>
            <a:r>
              <a:rPr lang="zh-CN" altLang="en-US" sz="800" dirty="0">
                <a:latin typeface="微软雅黑" panose="020B0503020204020204" pitchFamily="34" charset="-122"/>
                <a:ea typeface="微软雅黑" panose="020B0503020204020204" pitchFamily="34" charset="-122"/>
              </a:rPr>
              <a:t>常见因素</a:t>
            </a:r>
          </a:p>
        </p:txBody>
      </p:sp>
      <p:sp>
        <p:nvSpPr>
          <p:cNvPr id="64" name="文本框 63">
            <a:extLst>
              <a:ext uri="{FF2B5EF4-FFF2-40B4-BE49-F238E27FC236}">
                <a16:creationId xmlns:a16="http://schemas.microsoft.com/office/drawing/2014/main" id="{A2159D2D-77BE-4BE2-8532-8A0526CF157D}"/>
              </a:ext>
            </a:extLst>
          </p:cNvPr>
          <p:cNvSpPr txBox="1"/>
          <p:nvPr/>
        </p:nvSpPr>
        <p:spPr>
          <a:xfrm>
            <a:off x="7994144" y="4195828"/>
            <a:ext cx="1080932" cy="261610"/>
          </a:xfrm>
          <a:prstGeom prst="rect">
            <a:avLst/>
          </a:prstGeom>
          <a:noFill/>
        </p:spPr>
        <p:txBody>
          <a:bodyPr wrap="square" rtlCol="0">
            <a:spAutoFit/>
          </a:bodyPr>
          <a:lstStyle/>
          <a:p>
            <a:pPr algn="l"/>
            <a:r>
              <a:rPr lang="zh-CN" altLang="en-US" sz="1100" b="1" dirty="0">
                <a:solidFill>
                  <a:schemeClr val="bg1"/>
                </a:solidFill>
                <a:latin typeface="微软雅黑" panose="020B0503020204020204" pitchFamily="34" charset="-122"/>
                <a:ea typeface="微软雅黑" panose="020B0503020204020204" pitchFamily="34" charset="-122"/>
              </a:rPr>
              <a:t>感染</a:t>
            </a:r>
          </a:p>
        </p:txBody>
      </p:sp>
      <p:sp>
        <p:nvSpPr>
          <p:cNvPr id="65" name="文本框 64">
            <a:extLst>
              <a:ext uri="{FF2B5EF4-FFF2-40B4-BE49-F238E27FC236}">
                <a16:creationId xmlns:a16="http://schemas.microsoft.com/office/drawing/2014/main" id="{6B389834-39FC-4416-8295-95B00CC9C34B}"/>
              </a:ext>
            </a:extLst>
          </p:cNvPr>
          <p:cNvSpPr txBox="1"/>
          <p:nvPr/>
        </p:nvSpPr>
        <p:spPr>
          <a:xfrm>
            <a:off x="9427430" y="4286673"/>
            <a:ext cx="1107996"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非肿瘤基础疾病复发</a:t>
            </a:r>
          </a:p>
        </p:txBody>
      </p:sp>
      <p:sp>
        <p:nvSpPr>
          <p:cNvPr id="66" name="文本框 65">
            <a:extLst>
              <a:ext uri="{FF2B5EF4-FFF2-40B4-BE49-F238E27FC236}">
                <a16:creationId xmlns:a16="http://schemas.microsoft.com/office/drawing/2014/main" id="{27C295A1-5C7C-4893-8FF0-21504CFA98ED}"/>
              </a:ext>
            </a:extLst>
          </p:cNvPr>
          <p:cNvSpPr txBox="1"/>
          <p:nvPr/>
        </p:nvSpPr>
        <p:spPr>
          <a:xfrm>
            <a:off x="9274961" y="3885490"/>
            <a:ext cx="595035"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其他因素</a:t>
            </a:r>
          </a:p>
        </p:txBody>
      </p:sp>
      <p:sp>
        <p:nvSpPr>
          <p:cNvPr id="67" name="文本框 66">
            <a:extLst>
              <a:ext uri="{FF2B5EF4-FFF2-40B4-BE49-F238E27FC236}">
                <a16:creationId xmlns:a16="http://schemas.microsoft.com/office/drawing/2014/main" id="{1CF14A26-C6BD-4218-B01F-DCEDA6126C6F}"/>
              </a:ext>
            </a:extLst>
          </p:cNvPr>
          <p:cNvSpPr txBox="1"/>
          <p:nvPr/>
        </p:nvSpPr>
        <p:spPr>
          <a:xfrm rot="488203">
            <a:off x="9088475" y="3504411"/>
            <a:ext cx="1080932" cy="215444"/>
          </a:xfrm>
          <a:prstGeom prst="rect">
            <a:avLst/>
          </a:prstGeom>
          <a:noFill/>
        </p:spPr>
        <p:txBody>
          <a:bodyPr wrap="square" rtlCol="0">
            <a:spAutoFit/>
          </a:bodyPr>
          <a:lstStyle/>
          <a:p>
            <a:pPr algn="l"/>
            <a:r>
              <a:rPr lang="zh-CN" altLang="en-US" sz="800" dirty="0">
                <a:latin typeface="微软雅黑" panose="020B0503020204020204" pitchFamily="34" charset="-122"/>
                <a:ea typeface="微软雅黑" panose="020B0503020204020204" pitchFamily="34" charset="-122"/>
              </a:rPr>
              <a:t>排异</a:t>
            </a:r>
          </a:p>
        </p:txBody>
      </p:sp>
      <p:sp>
        <p:nvSpPr>
          <p:cNvPr id="68" name="文本框 67">
            <a:extLst>
              <a:ext uri="{FF2B5EF4-FFF2-40B4-BE49-F238E27FC236}">
                <a16:creationId xmlns:a16="http://schemas.microsoft.com/office/drawing/2014/main" id="{791FD688-6C61-4A76-81E2-3ECC18EBF92E}"/>
              </a:ext>
            </a:extLst>
          </p:cNvPr>
          <p:cNvSpPr txBox="1"/>
          <p:nvPr/>
        </p:nvSpPr>
        <p:spPr>
          <a:xfrm>
            <a:off x="9429912" y="2601809"/>
            <a:ext cx="604653"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肿瘤复发</a:t>
            </a:r>
          </a:p>
        </p:txBody>
      </p:sp>
      <p:sp>
        <p:nvSpPr>
          <p:cNvPr id="69" name="文本框 68">
            <a:extLst>
              <a:ext uri="{FF2B5EF4-FFF2-40B4-BE49-F238E27FC236}">
                <a16:creationId xmlns:a16="http://schemas.microsoft.com/office/drawing/2014/main" id="{306C6204-13BF-41F7-BF62-30ED01C7788F}"/>
              </a:ext>
            </a:extLst>
          </p:cNvPr>
          <p:cNvSpPr txBox="1"/>
          <p:nvPr/>
        </p:nvSpPr>
        <p:spPr>
          <a:xfrm>
            <a:off x="7342199" y="2691496"/>
            <a:ext cx="902811" cy="21544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手术相关并发症</a:t>
            </a:r>
          </a:p>
        </p:txBody>
      </p:sp>
      <p:sp>
        <p:nvSpPr>
          <p:cNvPr id="70" name="文本框 69">
            <a:extLst>
              <a:ext uri="{FF2B5EF4-FFF2-40B4-BE49-F238E27FC236}">
                <a16:creationId xmlns:a16="http://schemas.microsoft.com/office/drawing/2014/main" id="{2EB930B8-DABB-4873-99FA-2ECA06A19773}"/>
              </a:ext>
            </a:extLst>
          </p:cNvPr>
          <p:cNvSpPr txBox="1"/>
          <p:nvPr/>
        </p:nvSpPr>
        <p:spPr>
          <a:xfrm>
            <a:off x="6738880" y="3343073"/>
            <a:ext cx="1080932" cy="338554"/>
          </a:xfrm>
          <a:prstGeom prst="rect">
            <a:avLst/>
          </a:prstGeom>
          <a:noFill/>
        </p:spPr>
        <p:txBody>
          <a:bodyPr wrap="square" rtlCol="0">
            <a:spAutoFit/>
          </a:bodyPr>
          <a:lstStyle/>
          <a:p>
            <a:pPr algn="l"/>
            <a:r>
              <a:rPr lang="zh-CN" altLang="en-US" sz="800" dirty="0">
                <a:latin typeface="微软雅黑" panose="020B0503020204020204" pitchFamily="34" charset="-122"/>
                <a:ea typeface="微软雅黑" panose="020B0503020204020204" pitchFamily="34" charset="-122"/>
              </a:rPr>
              <a:t>植入器官无功能或功能不全（</a:t>
            </a:r>
            <a:r>
              <a:rPr lang="en-US" altLang="zh-CN" sz="800" dirty="0">
                <a:latin typeface="微软雅黑" panose="020B0503020204020204" pitchFamily="34" charset="-122"/>
                <a:ea typeface="微软雅黑" panose="020B0503020204020204" pitchFamily="34" charset="-122"/>
              </a:rPr>
              <a:t>PNF/DF</a:t>
            </a:r>
            <a:r>
              <a:rPr lang="zh-CN" altLang="en-US" sz="800" dirty="0">
                <a:latin typeface="微软雅黑" panose="020B0503020204020204" pitchFamily="34" charset="-122"/>
                <a:ea typeface="微软雅黑" panose="020B0503020204020204" pitchFamily="34" charset="-122"/>
              </a:rPr>
              <a:t>）</a:t>
            </a:r>
          </a:p>
        </p:txBody>
      </p:sp>
      <p:sp>
        <p:nvSpPr>
          <p:cNvPr id="72" name="文本框 71">
            <a:extLst>
              <a:ext uri="{FF2B5EF4-FFF2-40B4-BE49-F238E27FC236}">
                <a16:creationId xmlns:a16="http://schemas.microsoft.com/office/drawing/2014/main" id="{18118B07-C118-4295-A5C9-8600517BA8E4}"/>
              </a:ext>
            </a:extLst>
          </p:cNvPr>
          <p:cNvSpPr txBox="1"/>
          <p:nvPr/>
        </p:nvSpPr>
        <p:spPr>
          <a:xfrm>
            <a:off x="7793604" y="1977847"/>
            <a:ext cx="3048754" cy="369332"/>
          </a:xfrm>
          <a:prstGeom prst="rect">
            <a:avLst/>
          </a:prstGeom>
          <a:solidFill>
            <a:schemeClr val="bg1"/>
          </a:solidFill>
        </p:spPr>
        <p:txBody>
          <a:bodyPr wrap="square">
            <a:spAutoFit/>
          </a:bodyPr>
          <a:lstStyle/>
          <a:p>
            <a:pPr algn="ctr"/>
            <a:r>
              <a:rPr lang="zh-CN" altLang="en-US" sz="900" b="1" i="0" u="none" strike="noStrike" baseline="0" dirty="0">
                <a:latin typeface="微软雅黑" panose="020B0503020204020204" pitchFamily="34" charset="-122"/>
                <a:ea typeface="微软雅黑" panose="020B0503020204020204" pitchFamily="34" charset="-122"/>
              </a:rPr>
              <a:t>图</a:t>
            </a:r>
            <a:r>
              <a:rPr lang="en-US" altLang="zh-CN" sz="900" b="1" i="0" u="none" strike="noStrike" baseline="0" dirty="0">
                <a:latin typeface="微软雅黑" panose="020B0503020204020204" pitchFamily="34" charset="-122"/>
                <a:ea typeface="微软雅黑" panose="020B0503020204020204" pitchFamily="34" charset="-122"/>
              </a:rPr>
              <a:t>b:</a:t>
            </a:r>
            <a:r>
              <a:rPr lang="zh-CN" altLang="en-US" sz="900" b="1" i="0" u="none" strike="noStrike" baseline="0" dirty="0">
                <a:latin typeface="微软雅黑" panose="020B0503020204020204" pitchFamily="34" charset="-122"/>
                <a:ea typeface="微软雅黑" panose="020B0503020204020204" pitchFamily="34" charset="-122"/>
              </a:rPr>
              <a:t>初次肝移植后导致患者接受再移植的原因</a:t>
            </a:r>
            <a:endParaRPr lang="en-US" altLang="zh-CN" sz="900" b="1" i="0" u="none" strike="noStrike" baseline="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n=8482</a:t>
            </a:r>
            <a:r>
              <a:rPr lang="zh-CN" altLang="en-US" sz="900" dirty="0">
                <a:latin typeface="微软雅黑" panose="020B0503020204020204" pitchFamily="34" charset="-122"/>
                <a:ea typeface="微软雅黑" panose="020B0503020204020204" pitchFamily="34" charset="-122"/>
              </a:rPr>
              <a:t>）</a:t>
            </a:r>
          </a:p>
        </p:txBody>
      </p:sp>
      <p:sp>
        <p:nvSpPr>
          <p:cNvPr id="73" name="文本框 72">
            <a:extLst>
              <a:ext uri="{FF2B5EF4-FFF2-40B4-BE49-F238E27FC236}">
                <a16:creationId xmlns:a16="http://schemas.microsoft.com/office/drawing/2014/main" id="{4191BF99-6D0D-485E-9868-75A5F64AE78A}"/>
              </a:ext>
            </a:extLst>
          </p:cNvPr>
          <p:cNvSpPr txBox="1"/>
          <p:nvPr/>
        </p:nvSpPr>
        <p:spPr>
          <a:xfrm>
            <a:off x="2110160" y="2004034"/>
            <a:ext cx="3048754" cy="369332"/>
          </a:xfrm>
          <a:prstGeom prst="rect">
            <a:avLst/>
          </a:prstGeom>
          <a:solidFill>
            <a:schemeClr val="bg1"/>
          </a:solidFill>
        </p:spPr>
        <p:txBody>
          <a:bodyPr wrap="square">
            <a:spAutoFit/>
          </a:bodyPr>
          <a:lstStyle/>
          <a:p>
            <a:pPr algn="ctr"/>
            <a:r>
              <a:rPr lang="zh-CN" altLang="en-US" sz="900" b="1" i="0" u="none" strike="noStrike" baseline="0" dirty="0">
                <a:latin typeface="微软雅黑" panose="020B0503020204020204" pitchFamily="34" charset="-122"/>
                <a:ea typeface="微软雅黑" panose="020B0503020204020204" pitchFamily="34" charset="-122"/>
              </a:rPr>
              <a:t>图</a:t>
            </a:r>
            <a:r>
              <a:rPr lang="en-US" altLang="zh-CN" sz="900" b="1" dirty="0">
                <a:latin typeface="微软雅黑" panose="020B0503020204020204" pitchFamily="34" charset="-122"/>
                <a:ea typeface="微软雅黑" panose="020B0503020204020204" pitchFamily="34" charset="-122"/>
              </a:rPr>
              <a:t>a</a:t>
            </a:r>
            <a:r>
              <a:rPr lang="en-US" altLang="zh-CN" sz="900" b="1" i="0" u="none" strike="noStrike" baseline="0" dirty="0">
                <a:latin typeface="微软雅黑" panose="020B0503020204020204" pitchFamily="34" charset="-122"/>
                <a:ea typeface="微软雅黑" panose="020B0503020204020204" pitchFamily="34" charset="-122"/>
              </a:rPr>
              <a:t>:</a:t>
            </a:r>
            <a:r>
              <a:rPr lang="zh-CN" altLang="en-US" sz="900" b="1" i="0" u="none" strike="noStrike" baseline="0" dirty="0">
                <a:latin typeface="微软雅黑" panose="020B0503020204020204" pitchFamily="34" charset="-122"/>
                <a:ea typeface="微软雅黑" panose="020B0503020204020204" pitchFamily="34" charset="-122"/>
              </a:rPr>
              <a:t>初次肝移植后死亡因素分布</a:t>
            </a:r>
            <a:endParaRPr lang="en-US" altLang="zh-CN" sz="900" b="1" i="0" u="none" strike="noStrike" baseline="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n=28637</a:t>
            </a:r>
            <a:r>
              <a:rPr lang="zh-CN" altLang="en-US" sz="900" dirty="0">
                <a:latin typeface="微软雅黑" panose="020B0503020204020204" pitchFamily="34" charset="-122"/>
                <a:ea typeface="微软雅黑" panose="020B0503020204020204" pitchFamily="34" charset="-122"/>
              </a:rPr>
              <a:t>）</a:t>
            </a:r>
          </a:p>
        </p:txBody>
      </p:sp>
      <p:sp>
        <p:nvSpPr>
          <p:cNvPr id="71" name="文本框 70">
            <a:extLst>
              <a:ext uri="{FF2B5EF4-FFF2-40B4-BE49-F238E27FC236}">
                <a16:creationId xmlns:a16="http://schemas.microsoft.com/office/drawing/2014/main" id="{3361318C-6487-4378-9DF0-4456DCE396E9}"/>
              </a:ext>
            </a:extLst>
          </p:cNvPr>
          <p:cNvSpPr txBox="1"/>
          <p:nvPr/>
        </p:nvSpPr>
        <p:spPr>
          <a:xfrm>
            <a:off x="627687" y="5408323"/>
            <a:ext cx="11016337" cy="700576"/>
          </a:xfrm>
          <a:prstGeom prst="rect">
            <a:avLst/>
          </a:prstGeom>
          <a:solidFill>
            <a:schemeClr val="bg1"/>
          </a:solidFill>
        </p:spPr>
        <p:txBody>
          <a:bodyPr wrap="square">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如上图所示为</a:t>
            </a:r>
            <a:r>
              <a:rPr lang="en-CA" altLang="zh-CN" sz="1400" dirty="0">
                <a:latin typeface="微软雅黑" panose="020B0503020204020204" pitchFamily="34" charset="-122"/>
                <a:ea typeface="微软雅黑" panose="020B0503020204020204" pitchFamily="34" charset="-122"/>
              </a:rPr>
              <a:t>René Adam </a:t>
            </a:r>
            <a:r>
              <a:rPr lang="zh-CN" altLang="en-US" sz="1400" dirty="0">
                <a:latin typeface="微软雅黑" panose="020B0503020204020204" pitchFamily="34" charset="-122"/>
                <a:ea typeface="微软雅黑" panose="020B0503020204020204" pitchFamily="34" charset="-122"/>
              </a:rPr>
              <a:t>等人</a:t>
            </a:r>
            <a:r>
              <a:rPr lang="en-US" altLang="zh-CN" sz="1400" baseline="300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肝移植患者流行病学研究中移植后患者死亡归因的分析，尽管初次肝移植和再次肝移植患者的死亡归因分布有所不同，感染并发症在移植后</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年内死亡因素分布中和导致再移植原因中均扮演重要角色。</a:t>
            </a:r>
          </a:p>
        </p:txBody>
      </p:sp>
    </p:spTree>
    <p:extLst>
      <p:ext uri="{BB962C8B-B14F-4D97-AF65-F5344CB8AC3E}">
        <p14:creationId xmlns:p14="http://schemas.microsoft.com/office/powerpoint/2010/main" val="2076336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2893097" y="2967335"/>
            <a:ext cx="6955750"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艾沙康唑的安全性数据以及与免疫抑制剂相互作用</a:t>
            </a:r>
            <a:endParaRPr lang="en-US" altLang="zh-CN" sz="24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26C11C3-B7DF-450D-82E4-D1E04F7B71BB}"/>
              </a:ext>
            </a:extLst>
          </p:cNvPr>
          <p:cNvSpPr txBox="1"/>
          <p:nvPr/>
        </p:nvSpPr>
        <p:spPr>
          <a:xfrm>
            <a:off x="2893097" y="3429000"/>
            <a:ext cx="6792770" cy="523220"/>
          </a:xfrm>
          <a:prstGeom prst="rect">
            <a:avLst/>
          </a:prstGeom>
          <a:noFill/>
        </p:spPr>
        <p:txBody>
          <a:bodyPr wrap="square" rtlCol="0">
            <a:spAutoFit/>
          </a:bodyPr>
          <a:lstStyle/>
          <a:p>
            <a:r>
              <a:rPr lang="en-US" altLang="zh-CN" sz="1400" b="1" dirty="0">
                <a:solidFill>
                  <a:schemeClr val="bg1">
                    <a:lumMod val="50000"/>
                  </a:schemeClr>
                </a:solidFill>
                <a:latin typeface="微软雅黑" panose="020B0503020204020204" pitchFamily="34" charset="-122"/>
                <a:ea typeface="微软雅黑" panose="020B0503020204020204" pitchFamily="34" charset="-122"/>
              </a:rPr>
              <a:t>Safety information under Isavuconazole treatment and interaction with immunosuppressant </a:t>
            </a:r>
          </a:p>
        </p:txBody>
      </p:sp>
      <p:sp>
        <p:nvSpPr>
          <p:cNvPr id="13" name="文本框 12">
            <a:extLst>
              <a:ext uri="{FF2B5EF4-FFF2-40B4-BE49-F238E27FC236}">
                <a16:creationId xmlns:a16="http://schemas.microsoft.com/office/drawing/2014/main" id="{3C3ED8D5-D4A4-487F-B86C-6998507FE1E1}"/>
              </a:ext>
            </a:extLst>
          </p:cNvPr>
          <p:cNvSpPr txBox="1"/>
          <p:nvPr/>
        </p:nvSpPr>
        <p:spPr>
          <a:xfrm>
            <a:off x="2211545" y="3016019"/>
            <a:ext cx="500458" cy="707886"/>
          </a:xfrm>
          <a:prstGeom prst="rect">
            <a:avLst/>
          </a:prstGeom>
          <a:solidFill>
            <a:srgbClr val="9E4294"/>
          </a:solidFill>
        </p:spPr>
        <p:txBody>
          <a:bodyPr wrap="non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4</a:t>
            </a:r>
          </a:p>
        </p:txBody>
      </p:sp>
    </p:spTree>
    <p:extLst>
      <p:ext uri="{BB962C8B-B14F-4D97-AF65-F5344CB8AC3E}">
        <p14:creationId xmlns:p14="http://schemas.microsoft.com/office/powerpoint/2010/main" val="11176837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52562" y="340498"/>
            <a:ext cx="975856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接受</a:t>
            </a:r>
            <a:r>
              <a:rPr lang="en-US" altLang="zh-CN" sz="2000" b="1" dirty="0">
                <a:latin typeface="微软雅黑" panose="020B0503020204020204" pitchFamily="34" charset="-122"/>
                <a:ea typeface="微软雅黑" panose="020B0503020204020204" pitchFamily="34" charset="-122"/>
              </a:rPr>
              <a:t>3mg/kg/d </a:t>
            </a:r>
            <a:r>
              <a:rPr lang="zh-CN" altLang="en-US" sz="2000" b="1" dirty="0">
                <a:latin typeface="微软雅黑" panose="020B0503020204020204" pitchFamily="34" charset="-122"/>
                <a:ea typeface="微软雅黑" panose="020B0503020204020204" pitchFamily="34" charset="-122"/>
              </a:rPr>
              <a:t>脂质体两性霉素</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治疗下， </a:t>
            </a:r>
            <a:r>
              <a:rPr lang="en-US" altLang="zh-CN" sz="2000" b="1" dirty="0">
                <a:latin typeface="微软雅黑" panose="020B0503020204020204" pitchFamily="34" charset="-122"/>
                <a:ea typeface="微软雅黑" panose="020B0503020204020204" pitchFamily="34" charset="-122"/>
              </a:rPr>
              <a:t>~40%</a:t>
            </a:r>
            <a:r>
              <a:rPr lang="zh-CN" altLang="en-US" sz="2000" b="1" dirty="0">
                <a:latin typeface="微软雅黑" panose="020B0503020204020204" pitchFamily="34" charset="-122"/>
                <a:ea typeface="微软雅黑" panose="020B0503020204020204" pitchFamily="34" charset="-122"/>
              </a:rPr>
              <a:t>患者存在肾脏损害风险或脏器损伤</a:t>
            </a:r>
            <a:endParaRPr lang="en-US" altLang="zh-CN" sz="2000" b="1" dirty="0">
              <a:latin typeface="微软雅黑" panose="020B0503020204020204" pitchFamily="34" charset="-122"/>
              <a:ea typeface="微软雅黑" panose="020B0503020204020204" pitchFamily="34" charset="-122"/>
            </a:endParaRPr>
          </a:p>
        </p:txBody>
      </p:sp>
      <p:pic>
        <p:nvPicPr>
          <p:cNvPr id="77" name="图片 76" descr="徽标, 公司名称&#10;&#10;描述已自动生成">
            <a:extLst>
              <a:ext uri="{FF2B5EF4-FFF2-40B4-BE49-F238E27FC236}">
                <a16:creationId xmlns:a16="http://schemas.microsoft.com/office/drawing/2014/main" id="{6A723709-287C-4FA7-BEEF-AD3F2C7A0055}"/>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5" name="文本框 4">
            <a:extLst>
              <a:ext uri="{FF2B5EF4-FFF2-40B4-BE49-F238E27FC236}">
                <a16:creationId xmlns:a16="http://schemas.microsoft.com/office/drawing/2014/main" id="{0B6E5CD0-AAE7-4322-86F5-F156023467F0}"/>
              </a:ext>
            </a:extLst>
          </p:cNvPr>
          <p:cNvSpPr txBox="1"/>
          <p:nvPr/>
        </p:nvSpPr>
        <p:spPr>
          <a:xfrm>
            <a:off x="697911" y="6187478"/>
            <a:ext cx="4328687" cy="461665"/>
          </a:xfrm>
          <a:prstGeom prst="rect">
            <a:avLst/>
          </a:prstGeom>
          <a:noFill/>
        </p:spPr>
        <p:txBody>
          <a:bodyPr wrap="square">
            <a:spAutoFit/>
          </a:bodyPr>
          <a:lstStyle/>
          <a:p>
            <a:r>
              <a:rPr lang="pt-BR" altLang="zh-CN" sz="800" dirty="0"/>
              <a:t>19. A J Ullmann et al.</a:t>
            </a:r>
            <a:r>
              <a:rPr lang="en-US" altLang="zh-CN" sz="800" dirty="0"/>
              <a:t> Clin </a:t>
            </a:r>
            <a:r>
              <a:rPr lang="en-US" altLang="zh-CN" sz="800" dirty="0" err="1"/>
              <a:t>Microbiol</a:t>
            </a:r>
            <a:r>
              <a:rPr lang="en-US" altLang="zh-CN" sz="800" dirty="0"/>
              <a:t> Infect. 2018 May;24 Suppl 1:e1-e38</a:t>
            </a:r>
          </a:p>
          <a:p>
            <a:r>
              <a:rPr lang="fr-FR" altLang="zh-CN" sz="800" dirty="0"/>
              <a:t>12.</a:t>
            </a:r>
            <a:r>
              <a:rPr lang="en-US" altLang="zh-CN" sz="800" dirty="0"/>
              <a:t> Oliver A </a:t>
            </a:r>
            <a:r>
              <a:rPr lang="en-US" altLang="zh-CN" sz="800" dirty="0" err="1"/>
              <a:t>Cornely</a:t>
            </a:r>
            <a:r>
              <a:rPr lang="en-US" altLang="zh-CN" sz="800" dirty="0"/>
              <a:t> et al. Lancet Infect Dis. 2019 Dec;19(12):e405-e421</a:t>
            </a:r>
          </a:p>
          <a:p>
            <a:r>
              <a:rPr lang="en-US" altLang="zh-CN" sz="800" dirty="0"/>
              <a:t>23.Supplementary of Oliver A </a:t>
            </a:r>
            <a:r>
              <a:rPr lang="en-US" altLang="zh-CN" sz="800" dirty="0" err="1"/>
              <a:t>Cornely</a:t>
            </a:r>
            <a:r>
              <a:rPr lang="en-US" altLang="zh-CN" sz="800" dirty="0"/>
              <a:t> et al. Lancet Infect Dis. 2019 Dec;19(12):e405-e421</a:t>
            </a:r>
          </a:p>
        </p:txBody>
      </p:sp>
      <p:graphicFrame>
        <p:nvGraphicFramePr>
          <p:cNvPr id="30" name="图表 29">
            <a:extLst>
              <a:ext uri="{FF2B5EF4-FFF2-40B4-BE49-F238E27FC236}">
                <a16:creationId xmlns:a16="http://schemas.microsoft.com/office/drawing/2014/main" id="{C030AF27-7F83-4370-AB6E-F35FA9178288}"/>
              </a:ext>
            </a:extLst>
          </p:cNvPr>
          <p:cNvGraphicFramePr>
            <a:graphicFrameLocks/>
          </p:cNvGraphicFramePr>
          <p:nvPr>
            <p:extLst>
              <p:ext uri="{D42A27DB-BD31-4B8C-83A1-F6EECF244321}">
                <p14:modId xmlns:p14="http://schemas.microsoft.com/office/powerpoint/2010/main" val="539346407"/>
              </p:ext>
            </p:extLst>
          </p:nvPr>
        </p:nvGraphicFramePr>
        <p:xfrm>
          <a:off x="6532641" y="2558386"/>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34" name="文本框 33">
            <a:extLst>
              <a:ext uri="{FF2B5EF4-FFF2-40B4-BE49-F238E27FC236}">
                <a16:creationId xmlns:a16="http://schemas.microsoft.com/office/drawing/2014/main" id="{EB7D685D-8E65-43B7-A467-44208C6F7BE6}"/>
              </a:ext>
            </a:extLst>
          </p:cNvPr>
          <p:cNvSpPr txBox="1"/>
          <p:nvPr/>
        </p:nvSpPr>
        <p:spPr>
          <a:xfrm>
            <a:off x="6984315" y="5291574"/>
            <a:ext cx="3937028" cy="430887"/>
          </a:xfrm>
          <a:prstGeom prst="rect">
            <a:avLst/>
          </a:prstGeom>
          <a:noFill/>
        </p:spPr>
        <p:txBody>
          <a:bodyPr wrap="square">
            <a:spAutoFit/>
          </a:bodyPr>
          <a:lstStyle/>
          <a:p>
            <a:pPr>
              <a:defRPr/>
            </a:pPr>
            <a:r>
              <a:rPr lang="zh-CN" altLang="en-US" sz="1100" b="1" dirty="0">
                <a:latin typeface="微软雅黑" panose="020B0503020204020204" pitchFamily="34" charset="-122"/>
                <a:ea typeface="微软雅黑" panose="020B0503020204020204" pitchFamily="34" charset="-122"/>
              </a:rPr>
              <a:t>图</a:t>
            </a:r>
            <a:r>
              <a:rPr lang="en-US" altLang="zh-CN" sz="1100" b="1" dirty="0">
                <a:latin typeface="微软雅黑" panose="020B0503020204020204" pitchFamily="34" charset="-122"/>
                <a:ea typeface="微软雅黑" panose="020B0503020204020204" pitchFamily="34" charset="-122"/>
              </a:rPr>
              <a:t>A</a:t>
            </a:r>
            <a:r>
              <a:rPr lang="zh-CN" altLang="en-US" sz="1100" b="1"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血液肿瘤患者接受脂质体两性霉素</a:t>
            </a:r>
            <a:r>
              <a:rPr lang="en-US" altLang="zh-CN" sz="1100" dirty="0">
                <a:latin typeface="微软雅黑" panose="020B0503020204020204" pitchFamily="34" charset="-122"/>
                <a:ea typeface="微软雅黑" panose="020B0503020204020204" pitchFamily="34" charset="-122"/>
              </a:rPr>
              <a:t>B3mg/kg</a:t>
            </a:r>
            <a:r>
              <a:rPr lang="zh-CN" altLang="en-US" sz="1100" dirty="0">
                <a:latin typeface="微软雅黑" panose="020B0503020204020204" pitchFamily="34" charset="-122"/>
                <a:ea typeface="微软雅黑" panose="020B0503020204020204" pitchFamily="34" charset="-122"/>
              </a:rPr>
              <a:t>治疗剂量下出现肾脏损害风险</a:t>
            </a:r>
            <a:endParaRPr lang="en-US" altLang="zh-CN" sz="1050" dirty="0">
              <a:latin typeface="微软雅黑" panose="020B0503020204020204" pitchFamily="34" charset="-122"/>
              <a:ea typeface="微软雅黑" panose="020B0503020204020204" pitchFamily="34" charset="-122"/>
            </a:endParaRPr>
          </a:p>
        </p:txBody>
      </p:sp>
      <p:sp>
        <p:nvSpPr>
          <p:cNvPr id="35" name="弧形 34">
            <a:extLst>
              <a:ext uri="{FF2B5EF4-FFF2-40B4-BE49-F238E27FC236}">
                <a16:creationId xmlns:a16="http://schemas.microsoft.com/office/drawing/2014/main" id="{543EF16C-1843-49A6-AF76-3793E0D294E4}"/>
              </a:ext>
            </a:extLst>
          </p:cNvPr>
          <p:cNvSpPr/>
          <p:nvPr/>
        </p:nvSpPr>
        <p:spPr>
          <a:xfrm>
            <a:off x="7675641" y="2655104"/>
            <a:ext cx="2286000" cy="2248480"/>
          </a:xfrm>
          <a:prstGeom prst="arc">
            <a:avLst>
              <a:gd name="adj1" fmla="val 16200000"/>
              <a:gd name="adj2" fmla="val 2686888"/>
            </a:avLst>
          </a:prstGeom>
          <a:ln w="38100">
            <a:solidFill>
              <a:srgbClr val="9E429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488F54CE-5FD4-408E-89BA-0923935659F3}"/>
              </a:ext>
            </a:extLst>
          </p:cNvPr>
          <p:cNvSpPr txBox="1"/>
          <p:nvPr/>
        </p:nvSpPr>
        <p:spPr>
          <a:xfrm>
            <a:off x="9952187" y="2869197"/>
            <a:ext cx="1086807" cy="854080"/>
          </a:xfrm>
          <a:prstGeom prst="rect">
            <a:avLst/>
          </a:prstGeom>
          <a:noFill/>
        </p:spPr>
        <p:txBody>
          <a:bodyPr wrap="square" rtlCol="0">
            <a:spAutoFit/>
          </a:bodyPr>
          <a:lstStyle/>
          <a:p>
            <a:pPr algn="l"/>
            <a:r>
              <a:rPr lang="en-US" altLang="zh-CN" b="1" dirty="0">
                <a:solidFill>
                  <a:srgbClr val="9E4294"/>
                </a:solidFill>
                <a:latin typeface="Arial Black" panose="020B0A04020102020204" pitchFamily="34" charset="0"/>
                <a:ea typeface="微软雅黑" panose="020B0503020204020204" pitchFamily="34" charset="-122"/>
              </a:rPr>
              <a:t>~40%</a:t>
            </a:r>
          </a:p>
          <a:p>
            <a:pPr algn="l"/>
            <a:r>
              <a:rPr lang="zh-CN" altLang="en-US" sz="1050" b="1" dirty="0">
                <a:solidFill>
                  <a:srgbClr val="9E4294"/>
                </a:solidFill>
                <a:latin typeface="微软雅黑" panose="020B0503020204020204" pitchFamily="34" charset="-122"/>
                <a:ea typeface="微软雅黑" panose="020B0503020204020204" pitchFamily="34" charset="-122"/>
              </a:rPr>
              <a:t>患者存在肾脏损害风险或损伤</a:t>
            </a:r>
            <a:endParaRPr lang="zh-CN" altLang="en-US" sz="1200" b="1" dirty="0">
              <a:solidFill>
                <a:srgbClr val="9E4294"/>
              </a:solidFill>
              <a:latin typeface="微软雅黑" panose="020B0503020204020204" pitchFamily="34" charset="-122"/>
              <a:ea typeface="微软雅黑" panose="020B0503020204020204" pitchFamily="34" charset="-122"/>
            </a:endParaRPr>
          </a:p>
        </p:txBody>
      </p:sp>
      <p:sp>
        <p:nvSpPr>
          <p:cNvPr id="37" name="文本框 36">
            <a:extLst>
              <a:ext uri="{FF2B5EF4-FFF2-40B4-BE49-F238E27FC236}">
                <a16:creationId xmlns:a16="http://schemas.microsoft.com/office/drawing/2014/main" id="{A13E9DA4-FFAE-45C0-987B-EE210504D0D9}"/>
              </a:ext>
            </a:extLst>
          </p:cNvPr>
          <p:cNvSpPr txBox="1"/>
          <p:nvPr/>
        </p:nvSpPr>
        <p:spPr>
          <a:xfrm>
            <a:off x="6322825" y="1051419"/>
            <a:ext cx="5436810" cy="1378967"/>
          </a:xfrm>
          <a:prstGeom prst="rect">
            <a:avLst/>
          </a:prstGeom>
          <a:solidFill>
            <a:schemeClr val="bg1"/>
          </a:solidFill>
        </p:spPr>
        <p:txBody>
          <a:bodyPr wrap="square">
            <a:spAutoFit/>
          </a:bodyPr>
          <a:lstStyle/>
          <a:p>
            <a:pPr>
              <a:lnSpc>
                <a:spcPct val="150000"/>
              </a:lnSpc>
            </a:pPr>
            <a:r>
              <a:rPr lang="zh-CN" altLang="en-US" sz="1100" dirty="0">
                <a:latin typeface="微软雅黑" panose="020B0503020204020204" pitchFamily="34" charset="-122"/>
                <a:ea typeface="微软雅黑" panose="020B0503020204020204" pitchFamily="34" charset="-122"/>
              </a:rPr>
              <a:t>一项对于血液肿瘤患者接受脂质体两性霉素</a:t>
            </a:r>
            <a:r>
              <a:rPr lang="en-US" altLang="zh-CN" sz="1100" dirty="0">
                <a:latin typeface="微软雅黑" panose="020B0503020204020204" pitchFamily="34" charset="-122"/>
                <a:ea typeface="微软雅黑" panose="020B0503020204020204" pitchFamily="34" charset="-122"/>
              </a:rPr>
              <a:t>B</a:t>
            </a:r>
            <a:r>
              <a:rPr lang="zh-CN" altLang="en-US" sz="1100" dirty="0">
                <a:latin typeface="微软雅黑" panose="020B0503020204020204" pitchFamily="34" charset="-122"/>
                <a:ea typeface="微软雅黑" panose="020B0503020204020204" pitchFamily="34" charset="-122"/>
              </a:rPr>
              <a:t>治疗下肾脏毒性的回顾性研究</a:t>
            </a:r>
            <a:r>
              <a:rPr lang="en-US" altLang="zh-CN" sz="1100" baseline="30000" dirty="0">
                <a:latin typeface="微软雅黑" panose="020B0503020204020204" pitchFamily="34" charset="-122"/>
                <a:ea typeface="微软雅黑" panose="020B0503020204020204" pitchFamily="34" charset="-122"/>
              </a:rPr>
              <a:t>24</a:t>
            </a:r>
            <a:r>
              <a:rPr lang="zh-CN" altLang="en-US" sz="1100" dirty="0">
                <a:latin typeface="微软雅黑" panose="020B0503020204020204" pitchFamily="34" charset="-122"/>
                <a:ea typeface="微软雅黑" panose="020B0503020204020204" pitchFamily="34" charset="-122"/>
              </a:rPr>
              <a:t>中，研究者共纳入了</a:t>
            </a:r>
            <a:r>
              <a:rPr lang="en-US" altLang="zh-CN" sz="1100" dirty="0">
                <a:latin typeface="微软雅黑" panose="020B0503020204020204" pitchFamily="34" charset="-122"/>
                <a:ea typeface="微软雅黑" panose="020B0503020204020204" pitchFamily="34" charset="-122"/>
              </a:rPr>
              <a:t>97</a:t>
            </a:r>
            <a:r>
              <a:rPr lang="zh-CN" altLang="en-US" sz="1100" dirty="0">
                <a:latin typeface="微软雅黑" panose="020B0503020204020204" pitchFamily="34" charset="-122"/>
                <a:ea typeface="微软雅黑" panose="020B0503020204020204" pitchFamily="34" charset="-122"/>
              </a:rPr>
              <a:t>位患者中的</a:t>
            </a:r>
            <a:r>
              <a:rPr lang="en-US" altLang="zh-CN" sz="1100" dirty="0">
                <a:latin typeface="微软雅黑" panose="020B0503020204020204" pitchFamily="34" charset="-122"/>
                <a:ea typeface="微软雅黑" panose="020B0503020204020204" pitchFamily="34" charset="-122"/>
              </a:rPr>
              <a:t>103</a:t>
            </a:r>
            <a:r>
              <a:rPr lang="zh-CN" altLang="en-US" sz="1100" dirty="0">
                <a:latin typeface="微软雅黑" panose="020B0503020204020204" pitchFamily="34" charset="-122"/>
                <a:ea typeface="微软雅黑" panose="020B0503020204020204" pitchFamily="34" charset="-122"/>
              </a:rPr>
              <a:t>个脂质体两性霉素</a:t>
            </a:r>
            <a:r>
              <a:rPr lang="en-US" altLang="zh-CN" sz="1100" dirty="0">
                <a:latin typeface="微软雅黑" panose="020B0503020204020204" pitchFamily="34" charset="-122"/>
                <a:ea typeface="微软雅黑" panose="020B0503020204020204" pitchFamily="34" charset="-122"/>
              </a:rPr>
              <a:t>B</a:t>
            </a:r>
            <a:r>
              <a:rPr lang="zh-CN" altLang="en-US" sz="1100" dirty="0">
                <a:latin typeface="微软雅黑" panose="020B0503020204020204" pitchFamily="34" charset="-122"/>
                <a:ea typeface="微软雅黑" panose="020B0503020204020204" pitchFamily="34" charset="-122"/>
              </a:rPr>
              <a:t>疗程，并参照</a:t>
            </a:r>
            <a:r>
              <a:rPr lang="en-US" altLang="zh-CN" sz="1100" dirty="0">
                <a:latin typeface="微软雅黑" panose="020B0503020204020204" pitchFamily="34" charset="-122"/>
                <a:ea typeface="微软雅黑" panose="020B0503020204020204" pitchFamily="34" charset="-122"/>
              </a:rPr>
              <a:t>RIFLE</a:t>
            </a:r>
            <a:r>
              <a:rPr lang="zh-CN" altLang="en-US" sz="1100" dirty="0">
                <a:latin typeface="微软雅黑" panose="020B0503020204020204" pitchFamily="34" charset="-122"/>
                <a:ea typeface="微软雅黑" panose="020B0503020204020204" pitchFamily="34" charset="-122"/>
              </a:rPr>
              <a:t>标本对患者出现的肾脏损害进行分类（肾脏损害风险，损伤，衰竭，肾功能损伤，终末期肾脏疾病）多数患者</a:t>
            </a:r>
            <a:r>
              <a:rPr lang="en-US" altLang="zh-CN" sz="1100" dirty="0">
                <a:latin typeface="微软雅黑" panose="020B0503020204020204" pitchFamily="34" charset="-122"/>
                <a:ea typeface="微软雅黑" panose="020B0503020204020204" pitchFamily="34" charset="-122"/>
              </a:rPr>
              <a:t>LAMB</a:t>
            </a:r>
            <a:r>
              <a:rPr lang="zh-CN" altLang="en-US" sz="1100" dirty="0">
                <a:latin typeface="微软雅黑" panose="020B0503020204020204" pitchFamily="34" charset="-122"/>
                <a:ea typeface="微软雅黑" panose="020B0503020204020204" pitchFamily="34" charset="-122"/>
              </a:rPr>
              <a:t>治疗剂量为</a:t>
            </a:r>
            <a:r>
              <a:rPr lang="en-US" altLang="zh-CN" sz="1100" dirty="0">
                <a:latin typeface="微软雅黑" panose="020B0503020204020204" pitchFamily="34" charset="-122"/>
                <a:ea typeface="微软雅黑" panose="020B0503020204020204" pitchFamily="34" charset="-122"/>
              </a:rPr>
              <a:t>3mg/kg/</a:t>
            </a:r>
            <a:r>
              <a:rPr lang="zh-CN" altLang="en-US" sz="1100" dirty="0">
                <a:latin typeface="微软雅黑" panose="020B0503020204020204" pitchFamily="34" charset="-122"/>
                <a:ea typeface="微软雅黑" panose="020B0503020204020204" pitchFamily="34" charset="-122"/>
              </a:rPr>
              <a:t>天。</a:t>
            </a:r>
            <a:r>
              <a:rPr lang="zh-CN" altLang="en-US" sz="1200" b="1" dirty="0">
                <a:latin typeface="微软雅黑" panose="020B0503020204020204" pitchFamily="34" charset="-122"/>
                <a:ea typeface="微软雅黑" panose="020B0503020204020204" pitchFamily="34" charset="-122"/>
              </a:rPr>
              <a:t>有近</a:t>
            </a:r>
            <a:r>
              <a:rPr lang="en-US" altLang="zh-CN" sz="1200" b="1" dirty="0">
                <a:latin typeface="微软雅黑" panose="020B0503020204020204" pitchFamily="34" charset="-122"/>
                <a:ea typeface="微软雅黑" panose="020B0503020204020204" pitchFamily="34" charset="-122"/>
              </a:rPr>
              <a:t>1/3</a:t>
            </a:r>
            <a:r>
              <a:rPr lang="zh-CN" altLang="en-US" sz="1200" b="1" dirty="0">
                <a:latin typeface="微软雅黑" panose="020B0503020204020204" pitchFamily="34" charset="-122"/>
                <a:ea typeface="微软雅黑" panose="020B0503020204020204" pitchFamily="34" charset="-122"/>
              </a:rPr>
              <a:t>的患者存在肾脏损害或肾脏损害风险（肾脏损害风险：</a:t>
            </a:r>
            <a:r>
              <a:rPr lang="en-US" altLang="zh-CN" sz="1200" b="1" dirty="0">
                <a:latin typeface="微软雅黑" panose="020B0503020204020204" pitchFamily="34" charset="-122"/>
                <a:ea typeface="微软雅黑" panose="020B0503020204020204" pitchFamily="34" charset="-122"/>
              </a:rPr>
              <a:t>19.4%;</a:t>
            </a:r>
            <a:r>
              <a:rPr lang="zh-CN" altLang="en-US" sz="1200" b="1" dirty="0">
                <a:latin typeface="微软雅黑" panose="020B0503020204020204" pitchFamily="34" charset="-122"/>
                <a:ea typeface="微软雅黑" panose="020B0503020204020204" pitchFamily="34" charset="-122"/>
              </a:rPr>
              <a:t>肾脏损伤：</a:t>
            </a:r>
            <a:r>
              <a:rPr lang="en-US" altLang="zh-CN" sz="1200" b="1" dirty="0">
                <a:latin typeface="微软雅黑" panose="020B0503020204020204" pitchFamily="34" charset="-122"/>
                <a:ea typeface="微软雅黑" panose="020B0503020204020204" pitchFamily="34" charset="-122"/>
              </a:rPr>
              <a:t>13.6%</a:t>
            </a:r>
            <a:r>
              <a:rPr lang="zh-CN" altLang="en-US" sz="1200" b="1" dirty="0">
                <a:latin typeface="微软雅黑" panose="020B0503020204020204" pitchFamily="34" charset="-122"/>
                <a:ea typeface="微软雅黑" panose="020B0503020204020204" pitchFamily="34" charset="-122"/>
              </a:rPr>
              <a:t>和肾衰竭 </a:t>
            </a:r>
            <a:r>
              <a:rPr lang="en-US" altLang="zh-CN" sz="1200" b="1" dirty="0">
                <a:latin typeface="微软雅黑" panose="020B0503020204020204" pitchFamily="34" charset="-122"/>
                <a:ea typeface="微软雅黑" panose="020B0503020204020204" pitchFamily="34" charset="-122"/>
              </a:rPr>
              <a:t>5.8%</a:t>
            </a:r>
            <a:r>
              <a:rPr lang="zh-CN" altLang="en-US" sz="1200" b="1" dirty="0">
                <a:latin typeface="微软雅黑" panose="020B0503020204020204" pitchFamily="34" charset="-122"/>
                <a:ea typeface="微软雅黑" panose="020B0503020204020204" pitchFamily="34" charset="-122"/>
              </a:rPr>
              <a:t>），如图</a:t>
            </a:r>
            <a:r>
              <a:rPr lang="en-US" altLang="zh-CN" sz="1200" b="1" dirty="0">
                <a:latin typeface="微软雅黑" panose="020B0503020204020204" pitchFamily="34" charset="-122"/>
                <a:ea typeface="微软雅黑" panose="020B0503020204020204" pitchFamily="34" charset="-122"/>
              </a:rPr>
              <a:t>A</a:t>
            </a:r>
            <a:endParaRPr lang="zh-CN" altLang="en-US" sz="1100" b="1" dirty="0"/>
          </a:p>
        </p:txBody>
      </p:sp>
      <p:sp>
        <p:nvSpPr>
          <p:cNvPr id="38" name="文本框 37">
            <a:extLst>
              <a:ext uri="{FF2B5EF4-FFF2-40B4-BE49-F238E27FC236}">
                <a16:creationId xmlns:a16="http://schemas.microsoft.com/office/drawing/2014/main" id="{A665A426-A06B-46B3-A9B4-2FBB9D8E61F9}"/>
              </a:ext>
            </a:extLst>
          </p:cNvPr>
          <p:cNvSpPr txBox="1"/>
          <p:nvPr/>
        </p:nvSpPr>
        <p:spPr>
          <a:xfrm>
            <a:off x="6433214" y="6302894"/>
            <a:ext cx="4770853" cy="230832"/>
          </a:xfrm>
          <a:prstGeom prst="rect">
            <a:avLst/>
          </a:prstGeom>
          <a:noFill/>
        </p:spPr>
        <p:txBody>
          <a:bodyPr wrap="square">
            <a:spAutoFit/>
          </a:bodyPr>
          <a:lstStyle/>
          <a:p>
            <a:r>
              <a:rPr lang="en-US" altLang="zh-CN" sz="900" dirty="0"/>
              <a:t>24</a:t>
            </a:r>
            <a:r>
              <a:rPr lang="fr-FR" altLang="zh-CN" sz="900" dirty="0"/>
              <a:t> .Marta Stanzani  </a:t>
            </a:r>
            <a:r>
              <a:rPr lang="en-US" altLang="zh-CN" sz="900" dirty="0"/>
              <a:t>et al. </a:t>
            </a:r>
            <a:r>
              <a:rPr lang="en-US" altLang="zh-CN" sz="900" dirty="0" err="1"/>
              <a:t>Antimicrob</a:t>
            </a:r>
            <a:r>
              <a:rPr lang="en-US" altLang="zh-CN" sz="900" dirty="0"/>
              <a:t> Agents </a:t>
            </a:r>
            <a:r>
              <a:rPr lang="en-US" altLang="zh-CN" sz="900" dirty="0" err="1"/>
              <a:t>Chemother</a:t>
            </a:r>
            <a:r>
              <a:rPr lang="en-US" altLang="zh-CN" sz="900" dirty="0"/>
              <a:t>. 2017 Aug 24;61(9):e02651-16</a:t>
            </a:r>
          </a:p>
        </p:txBody>
      </p:sp>
      <p:sp>
        <p:nvSpPr>
          <p:cNvPr id="39" name="箭头: 下 38">
            <a:extLst>
              <a:ext uri="{FF2B5EF4-FFF2-40B4-BE49-F238E27FC236}">
                <a16:creationId xmlns:a16="http://schemas.microsoft.com/office/drawing/2014/main" id="{F214B7FC-886A-46B0-823B-8BE7ED7D4706}"/>
              </a:ext>
            </a:extLst>
          </p:cNvPr>
          <p:cNvSpPr/>
          <p:nvPr/>
        </p:nvSpPr>
        <p:spPr>
          <a:xfrm>
            <a:off x="870667" y="1530320"/>
            <a:ext cx="574547" cy="3445726"/>
          </a:xfrm>
          <a:prstGeom prst="downArrow">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0" name="矩形 39">
            <a:extLst>
              <a:ext uri="{FF2B5EF4-FFF2-40B4-BE49-F238E27FC236}">
                <a16:creationId xmlns:a16="http://schemas.microsoft.com/office/drawing/2014/main" id="{CC8744B3-A1AD-4092-961F-49881AD651CE}"/>
              </a:ext>
            </a:extLst>
          </p:cNvPr>
          <p:cNvSpPr/>
          <p:nvPr/>
        </p:nvSpPr>
        <p:spPr>
          <a:xfrm>
            <a:off x="2512356" y="1543698"/>
            <a:ext cx="278781" cy="1722863"/>
          </a:xfrm>
          <a:prstGeom prst="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1" name="矩形 40">
            <a:extLst>
              <a:ext uri="{FF2B5EF4-FFF2-40B4-BE49-F238E27FC236}">
                <a16:creationId xmlns:a16="http://schemas.microsoft.com/office/drawing/2014/main" id="{C9B8613A-F983-49D9-9C7E-FF40F3471740}"/>
              </a:ext>
            </a:extLst>
          </p:cNvPr>
          <p:cNvSpPr/>
          <p:nvPr/>
        </p:nvSpPr>
        <p:spPr>
          <a:xfrm>
            <a:off x="2512355" y="3266561"/>
            <a:ext cx="278781" cy="1722863"/>
          </a:xfrm>
          <a:prstGeom prst="rect">
            <a:avLst/>
          </a:prstGeom>
          <a:solidFill>
            <a:schemeClr val="accent2">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2" name="文本框 41">
            <a:extLst>
              <a:ext uri="{FF2B5EF4-FFF2-40B4-BE49-F238E27FC236}">
                <a16:creationId xmlns:a16="http://schemas.microsoft.com/office/drawing/2014/main" id="{4BBA72FE-9A9F-48FF-B8CD-E21A14B2B7E6}"/>
              </a:ext>
            </a:extLst>
          </p:cNvPr>
          <p:cNvSpPr txBox="1"/>
          <p:nvPr/>
        </p:nvSpPr>
        <p:spPr>
          <a:xfrm>
            <a:off x="1566638" y="1471813"/>
            <a:ext cx="950901" cy="261610"/>
          </a:xfrm>
          <a:prstGeom prst="rect">
            <a:avLst/>
          </a:prstGeom>
          <a:solidFill>
            <a:schemeClr val="bg1"/>
          </a:solidFill>
        </p:spPr>
        <p:txBody>
          <a:bodyPr wrap="none" rtlCol="0">
            <a:spAutoFit/>
          </a:bodyPr>
          <a:lstStyle/>
          <a:p>
            <a:pPr algn="l"/>
            <a:r>
              <a:rPr lang="en-US" altLang="zh-CN" sz="1100" dirty="0">
                <a:latin typeface="微软雅黑" panose="020B0503020204020204" pitchFamily="34" charset="-122"/>
                <a:ea typeface="微软雅黑" panose="020B0503020204020204" pitchFamily="34" charset="-122"/>
              </a:rPr>
              <a:t>10mg/kg/d</a:t>
            </a:r>
            <a:endParaRPr lang="zh-CN" altLang="en-US" sz="1100" dirty="0">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18B4AE4-754F-4EFF-8C43-45646DBD8D9F}"/>
              </a:ext>
            </a:extLst>
          </p:cNvPr>
          <p:cNvSpPr txBox="1"/>
          <p:nvPr/>
        </p:nvSpPr>
        <p:spPr>
          <a:xfrm>
            <a:off x="1566638" y="3182928"/>
            <a:ext cx="867545" cy="261610"/>
          </a:xfrm>
          <a:prstGeom prst="rect">
            <a:avLst/>
          </a:prstGeom>
          <a:solidFill>
            <a:schemeClr val="bg1"/>
          </a:solidFill>
        </p:spPr>
        <p:txBody>
          <a:bodyPr wrap="none" rtlCol="0">
            <a:spAutoFit/>
          </a:bodyPr>
          <a:lstStyle/>
          <a:p>
            <a:pPr algn="l"/>
            <a:r>
              <a:rPr lang="en-US" altLang="zh-CN" sz="1100" dirty="0">
                <a:latin typeface="微软雅黑" panose="020B0503020204020204" pitchFamily="34" charset="-122"/>
                <a:ea typeface="微软雅黑" panose="020B0503020204020204" pitchFamily="34" charset="-122"/>
              </a:rPr>
              <a:t>5mg/kg/d</a:t>
            </a:r>
            <a:endParaRPr lang="zh-CN" altLang="en-US" sz="1100"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93EE241-FC13-4973-AA5C-EF3EB23708BF}"/>
              </a:ext>
            </a:extLst>
          </p:cNvPr>
          <p:cNvSpPr txBox="1"/>
          <p:nvPr/>
        </p:nvSpPr>
        <p:spPr>
          <a:xfrm>
            <a:off x="1566638" y="3931274"/>
            <a:ext cx="867545" cy="261610"/>
          </a:xfrm>
          <a:prstGeom prst="rect">
            <a:avLst/>
          </a:prstGeom>
          <a:solidFill>
            <a:schemeClr val="bg1"/>
          </a:solidFill>
        </p:spPr>
        <p:txBody>
          <a:bodyPr wrap="none" rtlCol="0">
            <a:spAutoFit/>
          </a:bodyPr>
          <a:lstStyle/>
          <a:p>
            <a:pPr algn="l"/>
            <a:r>
              <a:rPr lang="en-US" altLang="zh-CN" sz="1100" dirty="0">
                <a:latin typeface="微软雅黑" panose="020B0503020204020204" pitchFamily="34" charset="-122"/>
                <a:ea typeface="微软雅黑" panose="020B0503020204020204" pitchFamily="34" charset="-122"/>
              </a:rPr>
              <a:t>3mg/kg/d</a:t>
            </a:r>
            <a:endParaRPr lang="zh-CN" altLang="en-US" sz="1100" dirty="0">
              <a:latin typeface="微软雅黑" panose="020B0503020204020204" pitchFamily="34" charset="-122"/>
              <a:ea typeface="微软雅黑" panose="020B0503020204020204" pitchFamily="34" charset="-122"/>
            </a:endParaRPr>
          </a:p>
        </p:txBody>
      </p:sp>
      <p:cxnSp>
        <p:nvCxnSpPr>
          <p:cNvPr id="45" name="直接箭头连接符 44">
            <a:extLst>
              <a:ext uri="{FF2B5EF4-FFF2-40B4-BE49-F238E27FC236}">
                <a16:creationId xmlns:a16="http://schemas.microsoft.com/office/drawing/2014/main" id="{7164E498-AA2F-4C5A-872D-7B5947C36160}"/>
              </a:ext>
            </a:extLst>
          </p:cNvPr>
          <p:cNvCxnSpPr/>
          <p:nvPr/>
        </p:nvCxnSpPr>
        <p:spPr>
          <a:xfrm flipH="1">
            <a:off x="2791136" y="1578195"/>
            <a:ext cx="6244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83DFB577-B36A-48F2-850A-249F7D15B264}"/>
              </a:ext>
            </a:extLst>
          </p:cNvPr>
          <p:cNvCxnSpPr/>
          <p:nvPr/>
        </p:nvCxnSpPr>
        <p:spPr>
          <a:xfrm flipH="1">
            <a:off x="2791136" y="3253183"/>
            <a:ext cx="6244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a:extLst>
              <a:ext uri="{FF2B5EF4-FFF2-40B4-BE49-F238E27FC236}">
                <a16:creationId xmlns:a16="http://schemas.microsoft.com/office/drawing/2014/main" id="{815B0D10-B180-4B17-ACA4-5BB20FF83D83}"/>
              </a:ext>
            </a:extLst>
          </p:cNvPr>
          <p:cNvCxnSpPr/>
          <p:nvPr/>
        </p:nvCxnSpPr>
        <p:spPr>
          <a:xfrm flipH="1">
            <a:off x="2776375" y="4012680"/>
            <a:ext cx="6244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51964B5B-6FA5-492A-98D1-6316481EADD5}"/>
              </a:ext>
            </a:extLst>
          </p:cNvPr>
          <p:cNvSpPr txBox="1"/>
          <p:nvPr/>
        </p:nvSpPr>
        <p:spPr>
          <a:xfrm>
            <a:off x="3431033" y="1455084"/>
            <a:ext cx="1172116" cy="430887"/>
          </a:xfrm>
          <a:prstGeom prst="rect">
            <a:avLst/>
          </a:prstGeom>
          <a:solidFill>
            <a:schemeClr val="bg1"/>
          </a:solidFill>
        </p:spPr>
        <p:txBody>
          <a:bodyPr wrap="none" rtlCol="0">
            <a:spAutoFit/>
          </a:bodyPr>
          <a:lstStyle/>
          <a:p>
            <a:pPr algn="l"/>
            <a:r>
              <a:rPr lang="zh-CN" altLang="en-US" sz="1100" dirty="0">
                <a:latin typeface="微软雅黑" panose="020B0503020204020204" pitchFamily="34" charset="-122"/>
                <a:ea typeface="微软雅黑" panose="020B0503020204020204" pitchFamily="34" charset="-122"/>
              </a:rPr>
              <a:t>毛霉病治疗剂量</a:t>
            </a:r>
            <a:endParaRPr lang="en-US" altLang="zh-CN" sz="1100" dirty="0">
              <a:latin typeface="微软雅黑" panose="020B0503020204020204" pitchFamily="34" charset="-122"/>
              <a:ea typeface="微软雅黑" panose="020B0503020204020204" pitchFamily="34" charset="-122"/>
            </a:endParaRPr>
          </a:p>
          <a:p>
            <a:pPr algn="l"/>
            <a:r>
              <a:rPr lang="en-US" altLang="zh-CN" sz="1100" dirty="0">
                <a:latin typeface="微软雅黑" panose="020B0503020204020204" pitchFamily="34" charset="-122"/>
                <a:ea typeface="微软雅黑" panose="020B0503020204020204" pitchFamily="34" charset="-122"/>
              </a:rPr>
              <a:t>5-10mg/kg/d</a:t>
            </a:r>
            <a:endParaRPr lang="zh-CN" altLang="en-US" sz="1100" dirty="0">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11E9EA27-2E48-4570-A4D7-456877E79FB8}"/>
              </a:ext>
            </a:extLst>
          </p:cNvPr>
          <p:cNvSpPr txBox="1"/>
          <p:nvPr/>
        </p:nvSpPr>
        <p:spPr>
          <a:xfrm rot="16200000">
            <a:off x="-119813" y="2820896"/>
            <a:ext cx="2555508" cy="261610"/>
          </a:xfrm>
          <a:prstGeom prst="rect">
            <a:avLst/>
          </a:prstGeom>
          <a:noFill/>
        </p:spPr>
        <p:txBody>
          <a:bodyPr wrap="none" rtlCol="0">
            <a:spAutoFit/>
          </a:bodyPr>
          <a:lstStyle/>
          <a:p>
            <a:pPr algn="l"/>
            <a:r>
              <a:rPr lang="zh-CN" altLang="en-US" sz="1100" dirty="0">
                <a:latin typeface="微软雅黑" panose="020B0503020204020204" pitchFamily="34" charset="-122"/>
                <a:ea typeface="微软雅黑" panose="020B0503020204020204" pitchFamily="34" charset="-122"/>
              </a:rPr>
              <a:t>脂质体两性霉素</a:t>
            </a:r>
            <a:r>
              <a:rPr lang="en-US" altLang="zh-CN" sz="1100" dirty="0">
                <a:latin typeface="微软雅黑" panose="020B0503020204020204" pitchFamily="34" charset="-122"/>
                <a:ea typeface="微软雅黑" panose="020B0503020204020204" pitchFamily="34" charset="-122"/>
              </a:rPr>
              <a:t>B</a:t>
            </a:r>
            <a:r>
              <a:rPr lang="zh-CN" altLang="en-US" sz="1100" dirty="0">
                <a:latin typeface="微软雅黑" panose="020B0503020204020204" pitchFamily="34" charset="-122"/>
                <a:ea typeface="微软雅黑" panose="020B0503020204020204" pitchFamily="34" charset="-122"/>
              </a:rPr>
              <a:t>日治疗剂量，</a:t>
            </a:r>
            <a:r>
              <a:rPr lang="en-US" altLang="zh-CN" sz="1100" dirty="0">
                <a:latin typeface="微软雅黑" panose="020B0503020204020204" pitchFamily="34" charset="-122"/>
                <a:ea typeface="微软雅黑" panose="020B0503020204020204" pitchFamily="34" charset="-122"/>
              </a:rPr>
              <a:t>mg/kg</a:t>
            </a:r>
            <a:endParaRPr lang="zh-CN" altLang="en-US" sz="1100" dirty="0">
              <a:latin typeface="微软雅黑" panose="020B0503020204020204" pitchFamily="34" charset="-122"/>
              <a:ea typeface="微软雅黑" panose="020B0503020204020204" pitchFamily="34" charset="-122"/>
            </a:endParaRPr>
          </a:p>
        </p:txBody>
      </p:sp>
      <p:cxnSp>
        <p:nvCxnSpPr>
          <p:cNvPr id="50" name="直接箭头连接符 49">
            <a:extLst>
              <a:ext uri="{FF2B5EF4-FFF2-40B4-BE49-F238E27FC236}">
                <a16:creationId xmlns:a16="http://schemas.microsoft.com/office/drawing/2014/main" id="{CDF26CD6-4987-4606-B47E-ACE643278864}"/>
              </a:ext>
            </a:extLst>
          </p:cNvPr>
          <p:cNvCxnSpPr>
            <a:cxnSpLocks/>
          </p:cNvCxnSpPr>
          <p:nvPr/>
        </p:nvCxnSpPr>
        <p:spPr>
          <a:xfrm flipH="1">
            <a:off x="3923884" y="1950718"/>
            <a:ext cx="1240" cy="1187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文本框 50">
            <a:extLst>
              <a:ext uri="{FF2B5EF4-FFF2-40B4-BE49-F238E27FC236}">
                <a16:creationId xmlns:a16="http://schemas.microsoft.com/office/drawing/2014/main" id="{BCBA9313-57B7-48E3-854D-DCC569895CF5}"/>
              </a:ext>
            </a:extLst>
          </p:cNvPr>
          <p:cNvSpPr txBox="1"/>
          <p:nvPr/>
        </p:nvSpPr>
        <p:spPr>
          <a:xfrm>
            <a:off x="3431033" y="3138138"/>
            <a:ext cx="988182" cy="769441"/>
          </a:xfrm>
          <a:prstGeom prst="rect">
            <a:avLst/>
          </a:prstGeom>
          <a:solidFill>
            <a:schemeClr val="bg1"/>
          </a:solidFill>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肾毒性患者治疗剂量</a:t>
            </a:r>
            <a:r>
              <a:rPr lang="en-US" altLang="zh-CN" sz="1100" dirty="0">
                <a:latin typeface="微软雅黑" panose="020B0503020204020204" pitchFamily="34" charset="-122"/>
                <a:ea typeface="微软雅黑" panose="020B0503020204020204" pitchFamily="34" charset="-122"/>
              </a:rPr>
              <a:t>5mg/kg/d</a:t>
            </a:r>
            <a:endParaRPr lang="zh-CN" altLang="en-US" sz="1100" dirty="0">
              <a:latin typeface="微软雅黑" panose="020B0503020204020204" pitchFamily="34" charset="-122"/>
              <a:ea typeface="微软雅黑" panose="020B0503020204020204" pitchFamily="34" charset="-122"/>
            </a:endParaRPr>
          </a:p>
          <a:p>
            <a:pPr algn="l"/>
            <a:endParaRPr lang="zh-CN" altLang="en-US" sz="1100" dirty="0">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5270F851-3D45-4179-AEC5-2E007DC7E36F}"/>
              </a:ext>
            </a:extLst>
          </p:cNvPr>
          <p:cNvSpPr txBox="1"/>
          <p:nvPr/>
        </p:nvSpPr>
        <p:spPr>
          <a:xfrm>
            <a:off x="3415606" y="3903442"/>
            <a:ext cx="988182" cy="430887"/>
          </a:xfrm>
          <a:prstGeom prst="rect">
            <a:avLst/>
          </a:prstGeom>
          <a:solidFill>
            <a:schemeClr val="bg1"/>
          </a:solidFill>
        </p:spPr>
        <p:txBody>
          <a:bodyPr wrap="square" rtlCol="0">
            <a:spAutoFit/>
          </a:bodyPr>
          <a:lstStyle/>
          <a:p>
            <a:pPr algn="l"/>
            <a:r>
              <a:rPr lang="zh-CN" altLang="en-US" sz="1100" dirty="0">
                <a:latin typeface="微软雅黑" panose="020B0503020204020204" pitchFamily="34" charset="-122"/>
                <a:ea typeface="微软雅黑" panose="020B0503020204020204" pitchFamily="34" charset="-122"/>
              </a:rPr>
              <a:t>侵袭性曲霉病治疗剂量</a:t>
            </a:r>
          </a:p>
        </p:txBody>
      </p:sp>
      <p:cxnSp>
        <p:nvCxnSpPr>
          <p:cNvPr id="53" name="直接连接符 52">
            <a:extLst>
              <a:ext uri="{FF2B5EF4-FFF2-40B4-BE49-F238E27FC236}">
                <a16:creationId xmlns:a16="http://schemas.microsoft.com/office/drawing/2014/main" id="{46D6B2AB-F1A6-45A6-8986-5B2981219929}"/>
              </a:ext>
            </a:extLst>
          </p:cNvPr>
          <p:cNvCxnSpPr/>
          <p:nvPr/>
        </p:nvCxnSpPr>
        <p:spPr>
          <a:xfrm>
            <a:off x="1034830" y="4987197"/>
            <a:ext cx="4256286" cy="0"/>
          </a:xfrm>
          <a:prstGeom prst="line">
            <a:avLst/>
          </a:prstGeom>
          <a:ln w="19050"/>
        </p:spPr>
        <p:style>
          <a:lnRef idx="1">
            <a:schemeClr val="dk1"/>
          </a:lnRef>
          <a:fillRef idx="0">
            <a:schemeClr val="dk1"/>
          </a:fillRef>
          <a:effectRef idx="0">
            <a:schemeClr val="dk1"/>
          </a:effectRef>
          <a:fontRef idx="minor">
            <a:schemeClr val="tx1"/>
          </a:fontRef>
        </p:style>
      </p:cxnSp>
      <p:sp>
        <p:nvSpPr>
          <p:cNvPr id="54" name="文本框 53">
            <a:extLst>
              <a:ext uri="{FF2B5EF4-FFF2-40B4-BE49-F238E27FC236}">
                <a16:creationId xmlns:a16="http://schemas.microsoft.com/office/drawing/2014/main" id="{883D8C0D-55BF-4FFA-AD4E-CCF0CCF30245}"/>
              </a:ext>
            </a:extLst>
          </p:cNvPr>
          <p:cNvSpPr txBox="1"/>
          <p:nvPr/>
        </p:nvSpPr>
        <p:spPr>
          <a:xfrm>
            <a:off x="3103371" y="2342942"/>
            <a:ext cx="2215671" cy="246221"/>
          </a:xfrm>
          <a:prstGeom prst="rect">
            <a:avLst/>
          </a:prstGeom>
          <a:solidFill>
            <a:schemeClr val="bg1"/>
          </a:solidFill>
        </p:spPr>
        <p:txBody>
          <a:bodyPr wrap="none" rtlCol="0">
            <a:spAutoFit/>
          </a:bodyPr>
          <a:lstStyle/>
          <a:p>
            <a:pPr algn="l"/>
            <a:r>
              <a:rPr lang="zh-CN" altLang="en-US" sz="1000" dirty="0">
                <a:latin typeface="微软雅黑" panose="020B0503020204020204" pitchFamily="34" charset="-122"/>
                <a:ea typeface="微软雅黑" panose="020B0503020204020204" pitchFamily="34" charset="-122"/>
              </a:rPr>
              <a:t>出现肾脏毒性剂量降低至</a:t>
            </a:r>
            <a:r>
              <a:rPr lang="en-US" altLang="zh-CN" sz="1000" dirty="0">
                <a:latin typeface="微软雅黑" panose="020B0503020204020204" pitchFamily="34" charset="-122"/>
                <a:ea typeface="微软雅黑" panose="020B0503020204020204" pitchFamily="34" charset="-122"/>
              </a:rPr>
              <a:t>5mg/kg/d</a:t>
            </a:r>
          </a:p>
        </p:txBody>
      </p:sp>
      <p:sp>
        <p:nvSpPr>
          <p:cNvPr id="55" name="矩形 54">
            <a:extLst>
              <a:ext uri="{FF2B5EF4-FFF2-40B4-BE49-F238E27FC236}">
                <a16:creationId xmlns:a16="http://schemas.microsoft.com/office/drawing/2014/main" id="{636DEB0E-DA63-4ABC-A62C-70E9B72F4844}"/>
              </a:ext>
            </a:extLst>
          </p:cNvPr>
          <p:cNvSpPr/>
          <p:nvPr/>
        </p:nvSpPr>
        <p:spPr>
          <a:xfrm>
            <a:off x="4928907" y="1530320"/>
            <a:ext cx="278781" cy="1722863"/>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箭头: 下 55">
            <a:extLst>
              <a:ext uri="{FF2B5EF4-FFF2-40B4-BE49-F238E27FC236}">
                <a16:creationId xmlns:a16="http://schemas.microsoft.com/office/drawing/2014/main" id="{D5429170-42A9-49E7-974C-7270F2599972}"/>
              </a:ext>
            </a:extLst>
          </p:cNvPr>
          <p:cNvSpPr/>
          <p:nvPr/>
        </p:nvSpPr>
        <p:spPr>
          <a:xfrm>
            <a:off x="5521453" y="1455084"/>
            <a:ext cx="574547" cy="3445726"/>
          </a:xfrm>
          <a:prstGeom prst="downArrow">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7" name="文本框 56">
            <a:extLst>
              <a:ext uri="{FF2B5EF4-FFF2-40B4-BE49-F238E27FC236}">
                <a16:creationId xmlns:a16="http://schemas.microsoft.com/office/drawing/2014/main" id="{049A7CDE-48BC-4455-87DF-71EA6F76FB3E}"/>
              </a:ext>
            </a:extLst>
          </p:cNvPr>
          <p:cNvSpPr txBox="1"/>
          <p:nvPr/>
        </p:nvSpPr>
        <p:spPr>
          <a:xfrm rot="16200000">
            <a:off x="4393124" y="2745660"/>
            <a:ext cx="2831224" cy="261610"/>
          </a:xfrm>
          <a:prstGeom prst="rect">
            <a:avLst/>
          </a:prstGeom>
          <a:noFill/>
        </p:spPr>
        <p:txBody>
          <a:bodyPr wrap="none" rtlCol="0">
            <a:spAutoFit/>
          </a:bodyPr>
          <a:lstStyle/>
          <a:p>
            <a:pPr algn="l"/>
            <a:r>
              <a:rPr lang="en-US" altLang="zh-CN" sz="1100" dirty="0">
                <a:latin typeface="微软雅黑" panose="020B0503020204020204" pitchFamily="34" charset="-122"/>
                <a:ea typeface="微软雅黑" panose="020B0503020204020204" pitchFamily="34" charset="-122"/>
              </a:rPr>
              <a:t>ECMM-MSGERC</a:t>
            </a:r>
            <a:r>
              <a:rPr lang="zh-CN" altLang="en-US" sz="1100" dirty="0">
                <a:latin typeface="微软雅黑" panose="020B0503020204020204" pitchFamily="34" charset="-122"/>
                <a:ea typeface="微软雅黑" panose="020B0503020204020204" pitchFamily="34" charset="-122"/>
              </a:rPr>
              <a:t>毛霉病一线治疗推荐级别</a:t>
            </a:r>
          </a:p>
        </p:txBody>
      </p:sp>
      <p:sp>
        <p:nvSpPr>
          <p:cNvPr id="58" name="矩形 57">
            <a:extLst>
              <a:ext uri="{FF2B5EF4-FFF2-40B4-BE49-F238E27FC236}">
                <a16:creationId xmlns:a16="http://schemas.microsoft.com/office/drawing/2014/main" id="{7F3D2EA1-5BD6-4BAC-B589-9461CAAA1339}"/>
              </a:ext>
            </a:extLst>
          </p:cNvPr>
          <p:cNvSpPr/>
          <p:nvPr/>
        </p:nvSpPr>
        <p:spPr>
          <a:xfrm>
            <a:off x="4928906" y="3253183"/>
            <a:ext cx="278781" cy="1722863"/>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B20A39EA-1545-48C5-8985-26DCC4B23A5F}"/>
              </a:ext>
            </a:extLst>
          </p:cNvPr>
          <p:cNvSpPr txBox="1"/>
          <p:nvPr/>
        </p:nvSpPr>
        <p:spPr>
          <a:xfrm>
            <a:off x="4702645" y="2000432"/>
            <a:ext cx="710451" cy="261610"/>
          </a:xfrm>
          <a:prstGeom prst="rect">
            <a:avLst/>
          </a:prstGeom>
          <a:noFill/>
        </p:spPr>
        <p:txBody>
          <a:bodyPr wrap="none" rtlCol="0">
            <a:spAutoFit/>
          </a:bodyPr>
          <a:lstStyle/>
          <a:p>
            <a:pPr algn="l"/>
            <a:r>
              <a:rPr lang="en-US" altLang="zh-CN" sz="1100" dirty="0">
                <a:latin typeface="微软雅黑" panose="020B0503020204020204" pitchFamily="34" charset="-122"/>
                <a:ea typeface="微软雅黑" panose="020B0503020204020204" pitchFamily="34" charset="-122"/>
              </a:rPr>
              <a:t>A-I </a:t>
            </a:r>
            <a:r>
              <a:rPr lang="zh-CN" altLang="en-US" sz="1100" dirty="0">
                <a:latin typeface="微软雅黑" panose="020B0503020204020204" pitchFamily="34" charset="-122"/>
                <a:ea typeface="微软雅黑" panose="020B0503020204020204" pitchFamily="34" charset="-122"/>
              </a:rPr>
              <a:t>推荐</a:t>
            </a:r>
          </a:p>
        </p:txBody>
      </p:sp>
      <p:sp>
        <p:nvSpPr>
          <p:cNvPr id="60" name="文本框 59">
            <a:extLst>
              <a:ext uri="{FF2B5EF4-FFF2-40B4-BE49-F238E27FC236}">
                <a16:creationId xmlns:a16="http://schemas.microsoft.com/office/drawing/2014/main" id="{CF8EE047-5E26-49CB-882E-825FF791F92D}"/>
              </a:ext>
            </a:extLst>
          </p:cNvPr>
          <p:cNvSpPr txBox="1"/>
          <p:nvPr/>
        </p:nvSpPr>
        <p:spPr>
          <a:xfrm>
            <a:off x="4666868" y="3190665"/>
            <a:ext cx="782587" cy="261610"/>
          </a:xfrm>
          <a:prstGeom prst="rect">
            <a:avLst/>
          </a:prstGeom>
          <a:noFill/>
        </p:spPr>
        <p:txBody>
          <a:bodyPr wrap="none" rtlCol="0">
            <a:spAutoFit/>
          </a:bodyPr>
          <a:lstStyle/>
          <a:p>
            <a:pPr algn="l"/>
            <a:r>
              <a:rPr lang="en-US" altLang="zh-CN" sz="1100" dirty="0">
                <a:latin typeface="微软雅黑" panose="020B0503020204020204" pitchFamily="34" charset="-122"/>
                <a:ea typeface="微软雅黑" panose="020B0503020204020204" pitchFamily="34" charset="-122"/>
              </a:rPr>
              <a:t>B-III </a:t>
            </a:r>
            <a:r>
              <a:rPr lang="zh-CN" altLang="en-US" sz="1100" dirty="0">
                <a:latin typeface="微软雅黑" panose="020B0503020204020204" pitchFamily="34" charset="-122"/>
                <a:ea typeface="微软雅黑" panose="020B0503020204020204" pitchFamily="34" charset="-122"/>
              </a:rPr>
              <a:t>推荐</a:t>
            </a:r>
          </a:p>
        </p:txBody>
      </p:sp>
      <p:sp>
        <p:nvSpPr>
          <p:cNvPr id="61" name="文本框 60">
            <a:extLst>
              <a:ext uri="{FF2B5EF4-FFF2-40B4-BE49-F238E27FC236}">
                <a16:creationId xmlns:a16="http://schemas.microsoft.com/office/drawing/2014/main" id="{B9111FEB-BEAB-4368-A84F-34EB166BE512}"/>
              </a:ext>
            </a:extLst>
          </p:cNvPr>
          <p:cNvSpPr txBox="1"/>
          <p:nvPr/>
        </p:nvSpPr>
        <p:spPr>
          <a:xfrm>
            <a:off x="4561624" y="4085782"/>
            <a:ext cx="821059" cy="430887"/>
          </a:xfrm>
          <a:prstGeom prst="rect">
            <a:avLst/>
          </a:prstGeom>
          <a:noFill/>
        </p:spPr>
        <p:txBody>
          <a:bodyPr wrap="none" rtlCol="0">
            <a:spAutoFit/>
          </a:bodyPr>
          <a:lstStyle/>
          <a:p>
            <a:pPr algn="l"/>
            <a:r>
              <a:rPr lang="en-US" altLang="zh-CN" sz="1100" dirty="0">
                <a:latin typeface="微软雅黑" panose="020B0503020204020204" pitchFamily="34" charset="-122"/>
                <a:ea typeface="微软雅黑" panose="020B0503020204020204" pitchFamily="34" charset="-122"/>
              </a:rPr>
              <a:t>&lt;5mg/kg</a:t>
            </a:r>
          </a:p>
          <a:p>
            <a:pPr algn="l"/>
            <a:r>
              <a:rPr lang="zh-CN" altLang="en-US" sz="1100" dirty="0">
                <a:latin typeface="微软雅黑" panose="020B0503020204020204" pitchFamily="34" charset="-122"/>
                <a:ea typeface="微软雅黑" panose="020B0503020204020204" pitchFamily="34" charset="-122"/>
              </a:rPr>
              <a:t>弱推荐</a:t>
            </a:r>
          </a:p>
        </p:txBody>
      </p:sp>
      <p:sp>
        <p:nvSpPr>
          <p:cNvPr id="62" name="文本框 61">
            <a:extLst>
              <a:ext uri="{FF2B5EF4-FFF2-40B4-BE49-F238E27FC236}">
                <a16:creationId xmlns:a16="http://schemas.microsoft.com/office/drawing/2014/main" id="{F3179473-28DB-4FD3-BD72-593976DE9618}"/>
              </a:ext>
            </a:extLst>
          </p:cNvPr>
          <p:cNvSpPr txBox="1"/>
          <p:nvPr/>
        </p:nvSpPr>
        <p:spPr>
          <a:xfrm>
            <a:off x="919657" y="5329708"/>
            <a:ext cx="4486632" cy="523220"/>
          </a:xfrm>
          <a:prstGeom prst="rect">
            <a:avLst/>
          </a:prstGeom>
          <a:solidFill>
            <a:schemeClr val="bg1"/>
          </a:solid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脂质体两性霉素</a:t>
            </a:r>
            <a:r>
              <a:rPr lang="en-US" altLang="zh-CN" sz="1400" dirty="0">
                <a:latin typeface="微软雅黑" panose="020B0503020204020204" pitchFamily="34" charset="-122"/>
                <a:ea typeface="微软雅黑" panose="020B0503020204020204" pitchFamily="34" charset="-122"/>
              </a:rPr>
              <a:t>B</a:t>
            </a:r>
            <a:r>
              <a:rPr lang="zh-CN" altLang="en-US" sz="1400" dirty="0">
                <a:latin typeface="微软雅黑" panose="020B0503020204020204" pitchFamily="34" charset="-122"/>
                <a:ea typeface="微软雅黑" panose="020B0503020204020204" pitchFamily="34" charset="-122"/>
              </a:rPr>
              <a:t>受限于肾脏安全性，在毛霉病指南中</a:t>
            </a:r>
            <a:endParaRPr lang="en-US" altLang="zh-CN" sz="1400"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随着治疗剂量的降低推荐强度也随之降低</a:t>
            </a:r>
            <a:r>
              <a:rPr lang="en-US" altLang="zh-CN" sz="1400" baseline="30000" dirty="0">
                <a:latin typeface="微软雅黑" panose="020B0503020204020204" pitchFamily="34" charset="-122"/>
                <a:ea typeface="微软雅黑" panose="020B0503020204020204" pitchFamily="34" charset="-122"/>
              </a:rPr>
              <a:t>12</a:t>
            </a:r>
            <a:r>
              <a:rPr lang="zh-CN" altLang="en-US" sz="1400" baseline="30000" dirty="0">
                <a:latin typeface="微软雅黑" panose="020B0503020204020204" pitchFamily="34" charset="-122"/>
                <a:ea typeface="微软雅黑" panose="020B0503020204020204" pitchFamily="34" charset="-122"/>
              </a:rPr>
              <a:t>，</a:t>
            </a:r>
            <a:r>
              <a:rPr lang="en-US" altLang="zh-CN" sz="1400" baseline="30000" dirty="0">
                <a:latin typeface="微软雅黑" panose="020B0503020204020204" pitchFamily="34" charset="-122"/>
                <a:ea typeface="微软雅黑" panose="020B0503020204020204" pitchFamily="34" charset="-122"/>
              </a:rPr>
              <a:t>23</a:t>
            </a:r>
            <a:endParaRPr lang="zh-CN" altLang="en-US" sz="1400" baseline="30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5561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52562" y="340498"/>
            <a:ext cx="762260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硫酸艾沙康唑静脉剂型不含赋形剂，肾功能不全患者无需调整剂量</a:t>
            </a:r>
            <a:endParaRPr lang="en-US" altLang="zh-CN" sz="2000" b="1" dirty="0">
              <a:latin typeface="微软雅黑" panose="020B0503020204020204" pitchFamily="34" charset="-122"/>
              <a:ea typeface="微软雅黑" panose="020B0503020204020204" pitchFamily="34" charset="-122"/>
            </a:endParaRPr>
          </a:p>
        </p:txBody>
      </p:sp>
      <p:pic>
        <p:nvPicPr>
          <p:cNvPr id="77" name="图片 76" descr="徽标, 公司名称&#10;&#10;描述已自动生成">
            <a:extLst>
              <a:ext uri="{FF2B5EF4-FFF2-40B4-BE49-F238E27FC236}">
                <a16:creationId xmlns:a16="http://schemas.microsoft.com/office/drawing/2014/main" id="{6A723709-287C-4FA7-BEEF-AD3F2C7A0055}"/>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pic>
        <p:nvPicPr>
          <p:cNvPr id="63" name="Picture 2" descr="Sulfobutylether beta-cyclodextrin sodium | SBE-beta-CD | CAS#182410-00-0 |  MedKoo">
            <a:extLst>
              <a:ext uri="{FF2B5EF4-FFF2-40B4-BE49-F238E27FC236}">
                <a16:creationId xmlns:a16="http://schemas.microsoft.com/office/drawing/2014/main" id="{49FA67DF-4009-F3E9-2A94-853887C617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955"/>
          <a:stretch/>
        </p:blipFill>
        <p:spPr bwMode="auto">
          <a:xfrm>
            <a:off x="828377" y="1997568"/>
            <a:ext cx="3186112" cy="1838288"/>
          </a:xfrm>
          <a:prstGeom prst="rect">
            <a:avLst/>
          </a:prstGeom>
          <a:noFill/>
          <a:extLst>
            <a:ext uri="{909E8E84-426E-40DD-AFC4-6F175D3DCCD1}">
              <a14:hiddenFill xmlns:a14="http://schemas.microsoft.com/office/drawing/2010/main">
                <a:solidFill>
                  <a:srgbClr val="FFFFFF"/>
                </a:solidFill>
              </a14:hiddenFill>
            </a:ext>
          </a:extLst>
        </p:spPr>
      </p:pic>
      <p:sp>
        <p:nvSpPr>
          <p:cNvPr id="64" name="文本框 63">
            <a:extLst>
              <a:ext uri="{FF2B5EF4-FFF2-40B4-BE49-F238E27FC236}">
                <a16:creationId xmlns:a16="http://schemas.microsoft.com/office/drawing/2014/main" id="{3E2099CF-0F24-71BD-D9EF-B082A8F57F98}"/>
              </a:ext>
            </a:extLst>
          </p:cNvPr>
          <p:cNvSpPr txBox="1"/>
          <p:nvPr/>
        </p:nvSpPr>
        <p:spPr>
          <a:xfrm>
            <a:off x="1205424" y="4158074"/>
            <a:ext cx="2133600" cy="276999"/>
          </a:xfrm>
          <a:prstGeom prst="rect">
            <a:avLst/>
          </a:prstGeom>
          <a:noFill/>
        </p:spPr>
        <p:txBody>
          <a:bodyPr wrap="square">
            <a:spAutoFit/>
          </a:bodyPr>
          <a:lstStyle/>
          <a:p>
            <a:r>
              <a:rPr lang="zh-CN" altLang="en-US" sz="1200" b="0" i="0" u="none" strike="noStrike" baseline="0" dirty="0">
                <a:latin typeface="宋体" panose="02010600030101010101" pitchFamily="2" charset="-122"/>
                <a:ea typeface="宋体" panose="02010600030101010101" pitchFamily="2" charset="-122"/>
              </a:rPr>
              <a:t>磺丁倍他环糊精钠（</a:t>
            </a:r>
            <a:r>
              <a:rPr lang="en-US" altLang="zh-CN" sz="1200" b="0" i="0" u="none" strike="noStrike" baseline="0" dirty="0">
                <a:latin typeface="TimesNewRoman"/>
                <a:ea typeface="宋体" panose="02010600030101010101" pitchFamily="2" charset="-122"/>
              </a:rPr>
              <a:t>SBECD</a:t>
            </a:r>
            <a:r>
              <a:rPr lang="zh-CN" altLang="en-US" sz="1200" b="0" i="0" u="none" strike="noStrike" baseline="0" dirty="0">
                <a:latin typeface="宋体" panose="02010600030101010101" pitchFamily="2" charset="-122"/>
                <a:ea typeface="宋体" panose="02010600030101010101" pitchFamily="2" charset="-122"/>
              </a:rPr>
              <a:t>）</a:t>
            </a:r>
            <a:endParaRPr lang="zh-CN" altLang="en-US" sz="1200" dirty="0"/>
          </a:p>
        </p:txBody>
      </p:sp>
      <p:graphicFrame>
        <p:nvGraphicFramePr>
          <p:cNvPr id="65" name="表格 5">
            <a:extLst>
              <a:ext uri="{FF2B5EF4-FFF2-40B4-BE49-F238E27FC236}">
                <a16:creationId xmlns:a16="http://schemas.microsoft.com/office/drawing/2014/main" id="{9A6442F4-C899-2BA2-F492-7640B1175F4B}"/>
              </a:ext>
            </a:extLst>
          </p:cNvPr>
          <p:cNvGraphicFramePr>
            <a:graphicFrameLocks noGrp="1"/>
          </p:cNvGraphicFramePr>
          <p:nvPr>
            <p:extLst>
              <p:ext uri="{D42A27DB-BD31-4B8C-83A1-F6EECF244321}">
                <p14:modId xmlns:p14="http://schemas.microsoft.com/office/powerpoint/2010/main" val="4071520499"/>
              </p:ext>
            </p:extLst>
          </p:nvPr>
        </p:nvGraphicFramePr>
        <p:xfrm>
          <a:off x="4337384" y="2286792"/>
          <a:ext cx="7114219" cy="1610360"/>
        </p:xfrm>
        <a:graphic>
          <a:graphicData uri="http://schemas.openxmlformats.org/drawingml/2006/table">
            <a:tbl>
              <a:tblPr firstRow="1" bandRow="1">
                <a:tableStyleId>{073A0DAA-6AF3-43AB-8588-CEC1D06C72B9}</a:tableStyleId>
              </a:tblPr>
              <a:tblGrid>
                <a:gridCol w="1744840">
                  <a:extLst>
                    <a:ext uri="{9D8B030D-6E8A-4147-A177-3AD203B41FA5}">
                      <a16:colId xmlns:a16="http://schemas.microsoft.com/office/drawing/2014/main" val="3721601909"/>
                    </a:ext>
                  </a:extLst>
                </a:gridCol>
                <a:gridCol w="1676400">
                  <a:extLst>
                    <a:ext uri="{9D8B030D-6E8A-4147-A177-3AD203B41FA5}">
                      <a16:colId xmlns:a16="http://schemas.microsoft.com/office/drawing/2014/main" val="1481470153"/>
                    </a:ext>
                  </a:extLst>
                </a:gridCol>
                <a:gridCol w="1698172">
                  <a:extLst>
                    <a:ext uri="{9D8B030D-6E8A-4147-A177-3AD203B41FA5}">
                      <a16:colId xmlns:a16="http://schemas.microsoft.com/office/drawing/2014/main" val="1514210611"/>
                    </a:ext>
                  </a:extLst>
                </a:gridCol>
                <a:gridCol w="1994807">
                  <a:extLst>
                    <a:ext uri="{9D8B030D-6E8A-4147-A177-3AD203B41FA5}">
                      <a16:colId xmlns:a16="http://schemas.microsoft.com/office/drawing/2014/main" val="1718735850"/>
                    </a:ext>
                  </a:extLst>
                </a:gridCol>
              </a:tblGrid>
              <a:tr h="370840">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dirty="0">
                          <a:latin typeface="微软雅黑" panose="020B0503020204020204" pitchFamily="34" charset="-122"/>
                          <a:ea typeface="微软雅黑" panose="020B0503020204020204" pitchFamily="34" charset="-122"/>
                        </a:rPr>
                        <a:t>伏立康唑</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zh-CN" altLang="en-US" sz="1400" dirty="0">
                          <a:latin typeface="微软雅黑" panose="020B0503020204020204" pitchFamily="34" charset="-122"/>
                          <a:ea typeface="微软雅黑" panose="020B0503020204020204" pitchFamily="34" charset="-122"/>
                        </a:rPr>
                        <a:t>泊沙康唑</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a:r>
                        <a:rPr lang="zh-CN" altLang="en-US" sz="1400" dirty="0">
                          <a:latin typeface="微软雅黑" panose="020B0503020204020204" pitchFamily="34" charset="-122"/>
                          <a:ea typeface="微软雅黑" panose="020B0503020204020204" pitchFamily="34" charset="-122"/>
                        </a:rPr>
                        <a:t>艾沙康唑</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393972015"/>
                  </a:ext>
                </a:extLst>
              </a:tr>
              <a:tr h="370840">
                <a:tc>
                  <a:txBody>
                    <a:bodyPr/>
                    <a:lstStyle/>
                    <a:p>
                      <a:pPr algn="ctr"/>
                      <a:r>
                        <a:rPr lang="zh-CN" altLang="en-US" sz="1200" dirty="0">
                          <a:latin typeface="微软雅黑" panose="020B0503020204020204" pitchFamily="34" charset="-122"/>
                          <a:ea typeface="微软雅黑" panose="020B0503020204020204" pitchFamily="34" charset="-122"/>
                        </a:rPr>
                        <a:t>赋形剂</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200" dirty="0">
                          <a:latin typeface="微软雅黑" panose="020B0503020204020204" pitchFamily="34" charset="-122"/>
                          <a:ea typeface="微软雅黑" panose="020B0503020204020204" pitchFamily="34" charset="-122"/>
                        </a:rPr>
                        <a:t>SBECD</a:t>
                      </a:r>
                      <a:endParaRPr lang="zh-CN" altLang="en-US" sz="1200" dirty="0">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SBECD</a:t>
                      </a:r>
                      <a:endParaRPr lang="zh-CN" altLang="en-US" sz="1200" dirty="0">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zh-CN" altLang="en-US" sz="1200" dirty="0">
                          <a:latin typeface="微软雅黑" panose="020B0503020204020204" pitchFamily="34" charset="-122"/>
                          <a:ea typeface="微软雅黑" panose="020B0503020204020204" pitchFamily="34" charset="-122"/>
                        </a:rPr>
                        <a:t>无</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52422943"/>
                  </a:ext>
                </a:extLst>
              </a:tr>
              <a:tr h="370840">
                <a:tc>
                  <a:txBody>
                    <a:bodyPr/>
                    <a:lstStyle/>
                    <a:p>
                      <a:pPr algn="ctr"/>
                      <a:r>
                        <a:rPr lang="zh-CN" altLang="en-US" sz="1200" dirty="0">
                          <a:latin typeface="微软雅黑" panose="020B0503020204020204" pitchFamily="34" charset="-122"/>
                          <a:ea typeface="微软雅黑" panose="020B0503020204020204" pitchFamily="34" charset="-122"/>
                        </a:rPr>
                        <a:t>肾功能不全患者应用</a:t>
                      </a:r>
                      <a:endParaRPr lang="en-US" altLang="zh-CN" sz="1200" dirty="0">
                        <a:latin typeface="微软雅黑" panose="020B0503020204020204" pitchFamily="34" charset="-122"/>
                        <a:ea typeface="微软雅黑" panose="020B0503020204020204" pitchFamily="34" charset="-122"/>
                      </a:endParaRPr>
                    </a:p>
                    <a:p>
                      <a:pPr algn="ctr"/>
                      <a:r>
                        <a:rPr lang="zh-CN" altLang="en-US" sz="1200" kern="1200" dirty="0">
                          <a:solidFill>
                            <a:schemeClr val="tx1"/>
                          </a:solidFill>
                          <a:latin typeface="微软雅黑" panose="020B0503020204020204" pitchFamily="34" charset="-122"/>
                          <a:ea typeface="微软雅黑" panose="020B0503020204020204" pitchFamily="34" charset="-122"/>
                          <a:cs typeface="+mn-cs"/>
                        </a:rPr>
                        <a:t>肌酐清除</a:t>
                      </a:r>
                      <a:r>
                        <a:rPr lang="en-US" altLang="zh-CN" sz="1200" kern="1200" dirty="0">
                          <a:solidFill>
                            <a:schemeClr val="tx1"/>
                          </a:solidFill>
                          <a:latin typeface="微软雅黑" panose="020B0503020204020204" pitchFamily="34" charset="-122"/>
                          <a:ea typeface="微软雅黑" panose="020B0503020204020204" pitchFamily="34" charset="-122"/>
                          <a:cs typeface="+mn-cs"/>
                        </a:rPr>
                        <a:t>&lt;50</a:t>
                      </a:r>
                      <a:r>
                        <a:rPr lang="en-CA" altLang="zh-CN" sz="1200" kern="1200" dirty="0">
                          <a:solidFill>
                            <a:schemeClr val="tx1"/>
                          </a:solidFill>
                          <a:latin typeface="微软雅黑" panose="020B0503020204020204" pitchFamily="34" charset="-122"/>
                          <a:ea typeface="微软雅黑" panose="020B0503020204020204" pitchFamily="34" charset="-122"/>
                          <a:cs typeface="+mn-cs"/>
                        </a:rPr>
                        <a:t>ml/min</a:t>
                      </a:r>
                      <a:r>
                        <a:rPr lang="zh-CN" altLang="en-US" sz="1200" kern="1200" dirty="0">
                          <a:solidFill>
                            <a:schemeClr val="tx1"/>
                          </a:solidFill>
                          <a:latin typeface="微软雅黑" panose="020B0503020204020204" pitchFamily="34" charset="-122"/>
                          <a:ea typeface="微软雅黑" panose="020B0503020204020204" pitchFamily="34" charset="-122"/>
                          <a:cs typeface="+mn-cs"/>
                        </a:rPr>
                        <a:t>，</a:t>
                      </a:r>
                      <a:endParaRPr lang="zh-CN" altLang="en-US" sz="1200" dirty="0">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algn="ctr"/>
                      <a:r>
                        <a:rPr lang="en-US" altLang="zh-CN" sz="1200" dirty="0">
                          <a:solidFill>
                            <a:srgbClr val="FF0000"/>
                          </a:solidFill>
                          <a:latin typeface="微软雅黑" panose="020B0503020204020204" pitchFamily="34" charset="-122"/>
                          <a:ea typeface="微软雅黑" panose="020B0503020204020204" pitchFamily="34" charset="-122"/>
                        </a:rPr>
                        <a:t>X</a:t>
                      </a:r>
                      <a:endParaRPr lang="zh-CN" altLang="en-US" sz="1200" dirty="0">
                        <a:solidFill>
                          <a:srgbClr val="FF0000"/>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200" dirty="0">
                          <a:solidFill>
                            <a:srgbClr val="FF0000"/>
                          </a:solidFill>
                          <a:latin typeface="微软雅黑" panose="020B0503020204020204" pitchFamily="34" charset="-122"/>
                          <a:ea typeface="微软雅黑" panose="020B0503020204020204" pitchFamily="34" charset="-122"/>
                        </a:rPr>
                        <a:t>X</a:t>
                      </a:r>
                      <a:endParaRPr lang="zh-CN" altLang="en-US" sz="1200" dirty="0">
                        <a:solidFill>
                          <a:srgbClr val="FF0000"/>
                        </a:solidFill>
                        <a:latin typeface="微软雅黑" panose="020B0503020204020204" pitchFamily="34" charset="-122"/>
                        <a:ea typeface="微软雅黑" panose="020B0503020204020204" pitchFamily="34" charset="-122"/>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altLang="zh-CN" sz="1200" dirty="0">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B050"/>
                          </a:solidFill>
                          <a:effectLst/>
                          <a:uLnTx/>
                          <a:uFillTx/>
                          <a:latin typeface="+mn-lt"/>
                          <a:ea typeface="+mn-ea"/>
                          <a:cs typeface="+mn-cs"/>
                        </a:rPr>
                        <a:t>✓</a:t>
                      </a:r>
                      <a:endParaRPr lang="en-US" altLang="zh-CN" sz="1200" dirty="0">
                        <a:solidFill>
                          <a:srgbClr val="00B050"/>
                        </a:solidFill>
                        <a:latin typeface="微软雅黑" panose="020B0503020204020204" pitchFamily="34" charset="-122"/>
                        <a:ea typeface="微软雅黑" panose="020B0503020204020204" pitchFamily="34" charset="-122"/>
                      </a:endParaRPr>
                    </a:p>
                    <a:p>
                      <a:pPr algn="ctr"/>
                      <a:r>
                        <a:rPr lang="zh-CN" altLang="en-US" sz="1050" dirty="0">
                          <a:latin typeface="微软雅黑" panose="020B0503020204020204" pitchFamily="34" charset="-122"/>
                          <a:ea typeface="微软雅黑" panose="020B0503020204020204" pitchFamily="34" charset="-122"/>
                        </a:rPr>
                        <a:t>药物暴露量和峰浓度不受患者肾功能影响，无需调整剂量</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67849907"/>
                  </a:ext>
                </a:extLst>
              </a:tr>
            </a:tbl>
          </a:graphicData>
        </a:graphic>
      </p:graphicFrame>
      <p:sp>
        <p:nvSpPr>
          <p:cNvPr id="66" name="文本框 65">
            <a:extLst>
              <a:ext uri="{FF2B5EF4-FFF2-40B4-BE49-F238E27FC236}">
                <a16:creationId xmlns:a16="http://schemas.microsoft.com/office/drawing/2014/main" id="{E6778257-3E13-5AB8-236E-AC342753E368}"/>
              </a:ext>
            </a:extLst>
          </p:cNvPr>
          <p:cNvSpPr txBox="1"/>
          <p:nvPr/>
        </p:nvSpPr>
        <p:spPr>
          <a:xfrm>
            <a:off x="5495885" y="1924841"/>
            <a:ext cx="4995054"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表：广谱三唑类药物静脉剂型赋形剂和肾功能不全患者应用一览</a:t>
            </a:r>
            <a:r>
              <a:rPr lang="en-US" altLang="zh-CN" sz="1200" baseline="30000" dirty="0">
                <a:latin typeface="微软雅黑" panose="020B0503020204020204" pitchFamily="34" charset="-122"/>
                <a:ea typeface="微软雅黑" panose="020B0503020204020204" pitchFamily="34" charset="-122"/>
              </a:rPr>
              <a:t>36,38-39</a:t>
            </a:r>
            <a:endParaRPr lang="zh-CN" altLang="en-US" sz="1200" baseline="30000" dirty="0">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9DF75C19-CA42-C345-E4CA-FB109A916D47}"/>
              </a:ext>
            </a:extLst>
          </p:cNvPr>
          <p:cNvSpPr txBox="1"/>
          <p:nvPr/>
        </p:nvSpPr>
        <p:spPr>
          <a:xfrm>
            <a:off x="4429084" y="4088737"/>
            <a:ext cx="7114219" cy="261610"/>
          </a:xfrm>
          <a:prstGeom prst="rect">
            <a:avLst/>
          </a:prstGeom>
          <a:noFill/>
        </p:spPr>
        <p:txBody>
          <a:bodyPr wrap="square">
            <a:spAutoFit/>
          </a:bodyPr>
          <a:lstStyle/>
          <a:p>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 艾莎康唑静脉剂型以水溶性的艾莎康唑硫酸脂形式进入血液，并迅速被酯酶水解为具有抗真菌活性的艾莎康唑</a:t>
            </a:r>
          </a:p>
        </p:txBody>
      </p:sp>
      <p:sp>
        <p:nvSpPr>
          <p:cNvPr id="68" name="文本框 67">
            <a:extLst>
              <a:ext uri="{FF2B5EF4-FFF2-40B4-BE49-F238E27FC236}">
                <a16:creationId xmlns:a16="http://schemas.microsoft.com/office/drawing/2014/main" id="{D77F26B5-0DE8-2FE2-676C-BC49222B0FAC}"/>
              </a:ext>
            </a:extLst>
          </p:cNvPr>
          <p:cNvSpPr txBox="1"/>
          <p:nvPr/>
        </p:nvSpPr>
        <p:spPr>
          <a:xfrm>
            <a:off x="568491" y="6056018"/>
            <a:ext cx="3062742" cy="461665"/>
          </a:xfrm>
          <a:prstGeom prst="rect">
            <a:avLst/>
          </a:prstGeom>
          <a:noFill/>
        </p:spPr>
        <p:txBody>
          <a:bodyPr wrap="square">
            <a:spAutoFit/>
          </a:bodyPr>
          <a:lstStyle/>
          <a:p>
            <a:r>
              <a:rPr lang="en-US" altLang="zh-CN" sz="800" dirty="0"/>
              <a:t>38.</a:t>
            </a:r>
            <a:r>
              <a:rPr lang="zh-CN" altLang="en-US" sz="800" dirty="0"/>
              <a:t>注射用硫酸艾沙康唑 </a:t>
            </a:r>
            <a:r>
              <a:rPr lang="en-US" altLang="zh-CN" sz="800" dirty="0"/>
              <a:t>version 2022-6-16</a:t>
            </a:r>
          </a:p>
          <a:p>
            <a:r>
              <a:rPr lang="en-US" altLang="zh-CN" sz="800" dirty="0"/>
              <a:t>36.</a:t>
            </a:r>
            <a:r>
              <a:rPr lang="zh-CN" altLang="en-US" sz="800" dirty="0"/>
              <a:t>注射用伏立康唑说明书 </a:t>
            </a:r>
            <a:r>
              <a:rPr lang="en-US" altLang="zh-CN" sz="800" dirty="0"/>
              <a:t>version 2022-10-26</a:t>
            </a:r>
          </a:p>
          <a:p>
            <a:r>
              <a:rPr lang="en-US" altLang="zh-CN" sz="800" dirty="0"/>
              <a:t>39. FDA</a:t>
            </a:r>
            <a:r>
              <a:rPr lang="zh-CN" altLang="en-US" sz="800" dirty="0"/>
              <a:t>泊沙康唑注射液处方信息 </a:t>
            </a:r>
            <a:r>
              <a:rPr lang="en-US" altLang="zh-CN" sz="800" dirty="0"/>
              <a:t>version 2021-6</a:t>
            </a:r>
            <a:endParaRPr lang="fr-FR" altLang="zh-CN" sz="800" dirty="0"/>
          </a:p>
        </p:txBody>
      </p:sp>
    </p:spTree>
    <p:extLst>
      <p:ext uri="{BB962C8B-B14F-4D97-AF65-F5344CB8AC3E}">
        <p14:creationId xmlns:p14="http://schemas.microsoft.com/office/powerpoint/2010/main" val="36300418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descr="徽标, 公司名称&#10;&#10;描述已自动生成">
            <a:extLst>
              <a:ext uri="{FF2B5EF4-FFF2-40B4-BE49-F238E27FC236}">
                <a16:creationId xmlns:a16="http://schemas.microsoft.com/office/drawing/2014/main" id="{6A723709-287C-4FA7-BEEF-AD3F2C7A0055}"/>
              </a:ext>
            </a:extLst>
          </p:cNvPr>
          <p:cNvPicPr>
            <a:picLocks noChangeAspect="1"/>
          </p:cNvPicPr>
          <p:nvPr/>
        </p:nvPicPr>
        <p:blipFill rotWithShape="1">
          <a:blip r:embed="rId4">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39" name="文本框 38">
            <a:extLst>
              <a:ext uri="{FF2B5EF4-FFF2-40B4-BE49-F238E27FC236}">
                <a16:creationId xmlns:a16="http://schemas.microsoft.com/office/drawing/2014/main" id="{335F2C39-35C2-41E9-95A2-E5FFC1A531E6}"/>
              </a:ext>
            </a:extLst>
          </p:cNvPr>
          <p:cNvSpPr txBox="1"/>
          <p:nvPr/>
        </p:nvSpPr>
        <p:spPr>
          <a:xfrm>
            <a:off x="1133131" y="323267"/>
            <a:ext cx="9641294"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SOT</a:t>
            </a:r>
            <a:r>
              <a:rPr lang="zh-CN" altLang="en-US" sz="2000" b="1" dirty="0">
                <a:latin typeface="微软雅黑" panose="020B0503020204020204" pitchFamily="34" charset="-122"/>
                <a:ea typeface="微软雅黑" panose="020B0503020204020204" pitchFamily="34" charset="-122"/>
              </a:rPr>
              <a:t>患者接受艾沙康唑治疗有良好安全性，未出现严重或具有临床意义的不良反应</a:t>
            </a:r>
            <a:endParaRPr lang="en-US" altLang="zh-CN" sz="2000" b="1"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F1F2F2CF-FB26-4D74-9AD7-3359C91BE17C}"/>
              </a:ext>
            </a:extLst>
          </p:cNvPr>
          <p:cNvSpPr txBox="1"/>
          <p:nvPr/>
        </p:nvSpPr>
        <p:spPr>
          <a:xfrm>
            <a:off x="386055" y="6321056"/>
            <a:ext cx="4328687" cy="215444"/>
          </a:xfrm>
          <a:prstGeom prst="rect">
            <a:avLst/>
          </a:prstGeom>
          <a:noFill/>
        </p:spPr>
        <p:txBody>
          <a:bodyPr wrap="square">
            <a:spAutoFit/>
          </a:bodyPr>
          <a:lstStyle/>
          <a:p>
            <a:r>
              <a:rPr lang="fr-FR" altLang="zh-CN" sz="800" dirty="0"/>
              <a:t>34. Arnau Monforte </a:t>
            </a:r>
            <a:r>
              <a:rPr lang="en-US" altLang="zh-CN" sz="800" dirty="0"/>
              <a:t>et al. </a:t>
            </a:r>
            <a:r>
              <a:rPr lang="en-US" altLang="zh-CN" sz="800" dirty="0" err="1"/>
              <a:t>Microbiol</a:t>
            </a:r>
            <a:r>
              <a:rPr lang="en-US" altLang="zh-CN" sz="800" dirty="0"/>
              <a:t> </a:t>
            </a:r>
            <a:r>
              <a:rPr lang="en-US" altLang="zh-CN" sz="800" dirty="0" err="1"/>
              <a:t>Spectr</a:t>
            </a:r>
            <a:r>
              <a:rPr lang="en-US" altLang="zh-CN" sz="800" dirty="0"/>
              <a:t>. 2022 Feb 23;10(1):e0178421.</a:t>
            </a:r>
            <a:endParaRPr lang="fr-FR" altLang="zh-CN" sz="800" dirty="0"/>
          </a:p>
        </p:txBody>
      </p:sp>
      <p:graphicFrame>
        <p:nvGraphicFramePr>
          <p:cNvPr id="6" name="对象 5">
            <a:extLst>
              <a:ext uri="{FF2B5EF4-FFF2-40B4-BE49-F238E27FC236}">
                <a16:creationId xmlns:a16="http://schemas.microsoft.com/office/drawing/2014/main" id="{FAA91D02-C979-41C9-A6AF-ACAEFB1652CA}"/>
              </a:ext>
            </a:extLst>
          </p:cNvPr>
          <p:cNvGraphicFramePr>
            <a:graphicFrameLocks noChangeAspect="1"/>
          </p:cNvGraphicFramePr>
          <p:nvPr>
            <p:extLst>
              <p:ext uri="{D42A27DB-BD31-4B8C-83A1-F6EECF244321}">
                <p14:modId xmlns:p14="http://schemas.microsoft.com/office/powerpoint/2010/main" val="1153130861"/>
              </p:ext>
            </p:extLst>
          </p:nvPr>
        </p:nvGraphicFramePr>
        <p:xfrm>
          <a:off x="1002544" y="1986036"/>
          <a:ext cx="5434772" cy="3921443"/>
        </p:xfrm>
        <a:graphic>
          <a:graphicData uri="http://schemas.openxmlformats.org/presentationml/2006/ole">
            <mc:AlternateContent xmlns:mc="http://schemas.openxmlformats.org/markup-compatibility/2006">
              <mc:Choice xmlns:v="urn:schemas-microsoft-com:vml" Requires="v">
                <p:oleObj spid="_x0000_s13327" name="BMP 图像" r:id="rId5" imgW="8620200" imgH="6219720" progId="Paint.Picture">
                  <p:embed/>
                </p:oleObj>
              </mc:Choice>
              <mc:Fallback>
                <p:oleObj name="BMP 图像" r:id="rId5" imgW="8620200" imgH="6219720" progId="Paint.Picture">
                  <p:embed/>
                  <p:pic>
                    <p:nvPicPr>
                      <p:cNvPr id="6" name="对象 5">
                        <a:extLst>
                          <a:ext uri="{FF2B5EF4-FFF2-40B4-BE49-F238E27FC236}">
                            <a16:creationId xmlns:a16="http://schemas.microsoft.com/office/drawing/2014/main" id="{FAA91D02-C979-41C9-A6AF-ACAEFB1652CA}"/>
                          </a:ext>
                        </a:extLst>
                      </p:cNvPr>
                      <p:cNvPicPr/>
                      <p:nvPr/>
                    </p:nvPicPr>
                    <p:blipFill>
                      <a:blip r:embed="rId6"/>
                      <a:stretch>
                        <a:fillRect/>
                      </a:stretch>
                    </p:blipFill>
                    <p:spPr>
                      <a:xfrm>
                        <a:off x="1002544" y="1986036"/>
                        <a:ext cx="5434772" cy="3921443"/>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3DF4B69C-2C7C-4A39-A2A6-A80E929C9642}"/>
              </a:ext>
            </a:extLst>
          </p:cNvPr>
          <p:cNvSpPr txBox="1"/>
          <p:nvPr/>
        </p:nvSpPr>
        <p:spPr>
          <a:xfrm rot="16200000">
            <a:off x="332201" y="3264867"/>
            <a:ext cx="2024913" cy="246221"/>
          </a:xfrm>
          <a:prstGeom prst="rect">
            <a:avLst/>
          </a:prstGeom>
          <a:noFill/>
        </p:spPr>
        <p:txBody>
          <a:bodyPr wrap="none" rtlCol="0">
            <a:spAutoFit/>
          </a:bodyPr>
          <a:lstStyle/>
          <a:p>
            <a:pPr algn="l"/>
            <a:r>
              <a:rPr lang="en-US" altLang="zh-CN" sz="1000" dirty="0">
                <a:latin typeface="微软雅黑" panose="020B0503020204020204" pitchFamily="34" charset="-122"/>
                <a:ea typeface="微软雅黑" panose="020B0503020204020204" pitchFamily="34" charset="-122"/>
              </a:rPr>
              <a:t>SOT</a:t>
            </a:r>
            <a:r>
              <a:rPr lang="zh-CN" altLang="en-US" sz="1000" dirty="0">
                <a:latin typeface="微软雅黑" panose="020B0503020204020204" pitchFamily="34" charset="-122"/>
                <a:ea typeface="微软雅黑" panose="020B0503020204020204" pitchFamily="34" charset="-122"/>
              </a:rPr>
              <a:t>患者</a:t>
            </a:r>
            <a:r>
              <a:rPr lang="en-US" altLang="zh-CN" sz="1000" dirty="0">
                <a:latin typeface="微软雅黑" panose="020B0503020204020204" pitchFamily="34" charset="-122"/>
                <a:ea typeface="微软雅黑" panose="020B0503020204020204" pitchFamily="34" charset="-122"/>
              </a:rPr>
              <a:t>ALP</a:t>
            </a:r>
            <a:r>
              <a:rPr lang="zh-CN" altLang="en-US" sz="1000" dirty="0">
                <a:latin typeface="微软雅黑" panose="020B0503020204020204" pitchFamily="34" charset="-122"/>
                <a:ea typeface="微软雅黑" panose="020B0503020204020204" pitchFamily="34" charset="-122"/>
              </a:rPr>
              <a:t>和</a:t>
            </a:r>
            <a:r>
              <a:rPr lang="en-US" altLang="zh-CN" sz="1000" dirty="0" err="1">
                <a:latin typeface="微软雅黑" panose="020B0503020204020204" pitchFamily="34" charset="-122"/>
                <a:ea typeface="微软雅黑" panose="020B0503020204020204" pitchFamily="34" charset="-122"/>
              </a:rPr>
              <a:t>γGT</a:t>
            </a:r>
            <a:r>
              <a:rPr lang="zh-CN" altLang="en-US" sz="1000" dirty="0">
                <a:latin typeface="微软雅黑" panose="020B0503020204020204" pitchFamily="34" charset="-122"/>
                <a:ea typeface="微软雅黑" panose="020B0503020204020204" pitchFamily="34" charset="-122"/>
              </a:rPr>
              <a:t>水平（</a:t>
            </a:r>
            <a:r>
              <a:rPr lang="en-US" altLang="zh-CN" sz="1000" dirty="0">
                <a:latin typeface="微软雅黑" panose="020B0503020204020204" pitchFamily="34" charset="-122"/>
                <a:ea typeface="微软雅黑" panose="020B0503020204020204" pitchFamily="34" charset="-122"/>
              </a:rPr>
              <a:t>U/L</a:t>
            </a:r>
            <a:r>
              <a:rPr lang="zh-CN" altLang="en-US" sz="10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DDA8957F-E85D-4A1B-A6D2-1CBB2BB10FE7}"/>
              </a:ext>
            </a:extLst>
          </p:cNvPr>
          <p:cNvSpPr txBox="1"/>
          <p:nvPr/>
        </p:nvSpPr>
        <p:spPr>
          <a:xfrm>
            <a:off x="2053740" y="5001695"/>
            <a:ext cx="649537" cy="338554"/>
          </a:xfrm>
          <a:prstGeom prst="rect">
            <a:avLst/>
          </a:prstGeom>
          <a:no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开始治疗</a:t>
            </a:r>
            <a:endParaRPr lang="en-US" altLang="zh-CN" sz="800" dirty="0">
              <a:latin typeface="微软雅黑" panose="020B0503020204020204" pitchFamily="34" charset="-122"/>
              <a:ea typeface="微软雅黑" panose="020B0503020204020204" pitchFamily="34" charset="-122"/>
            </a:endParaRPr>
          </a:p>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n=52</a:t>
            </a:r>
            <a:r>
              <a:rPr lang="zh-CN" altLang="en-US" sz="800"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74FC02B6-950C-4D62-AEF7-DAC9FC93904B}"/>
              </a:ext>
            </a:extLst>
          </p:cNvPr>
          <p:cNvSpPr txBox="1"/>
          <p:nvPr/>
        </p:nvSpPr>
        <p:spPr>
          <a:xfrm>
            <a:off x="2635165" y="5001695"/>
            <a:ext cx="649538" cy="338554"/>
          </a:xfrm>
          <a:prstGeom prst="rect">
            <a:avLst/>
          </a:prstGeom>
          <a:noFill/>
        </p:spPr>
        <p:txBody>
          <a:bodyPr wrap="none" rtlCol="0">
            <a:spAutoFit/>
          </a:bodyPr>
          <a:lstStyle/>
          <a:p>
            <a:pPr algn="ctr"/>
            <a:r>
              <a:rPr lang="zh-CN" altLang="en-US" sz="800" dirty="0">
                <a:latin typeface="微软雅黑" panose="020B0503020204020204" pitchFamily="34" charset="-122"/>
                <a:ea typeface="微软雅黑" panose="020B0503020204020204" pitchFamily="34" charset="-122"/>
              </a:rPr>
              <a:t>第</a:t>
            </a:r>
            <a:r>
              <a:rPr lang="en-US" altLang="zh-CN" sz="800" dirty="0">
                <a:latin typeface="微软雅黑" panose="020B0503020204020204" pitchFamily="34" charset="-122"/>
                <a:ea typeface="微软雅黑" panose="020B0503020204020204" pitchFamily="34" charset="-122"/>
              </a:rPr>
              <a:t>14</a:t>
            </a:r>
            <a:r>
              <a:rPr lang="zh-CN" altLang="en-US" sz="800" dirty="0">
                <a:latin typeface="微软雅黑" panose="020B0503020204020204" pitchFamily="34" charset="-122"/>
                <a:ea typeface="微软雅黑" panose="020B0503020204020204" pitchFamily="34" charset="-122"/>
              </a:rPr>
              <a:t>天</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n=41</a:t>
            </a:r>
            <a:r>
              <a:rPr lang="zh-CN" altLang="en-US" sz="8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E07E6C6D-83BD-478F-89A2-601F6C469E2E}"/>
              </a:ext>
            </a:extLst>
          </p:cNvPr>
          <p:cNvSpPr txBox="1"/>
          <p:nvPr/>
        </p:nvSpPr>
        <p:spPr>
          <a:xfrm>
            <a:off x="3216590" y="5001695"/>
            <a:ext cx="649538" cy="33855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1</a:t>
            </a:r>
            <a:r>
              <a:rPr lang="zh-CN" altLang="en-US" sz="800" dirty="0">
                <a:latin typeface="微软雅黑" panose="020B0503020204020204" pitchFamily="34" charset="-122"/>
                <a:ea typeface="微软雅黑" panose="020B0503020204020204" pitchFamily="34" charset="-122"/>
              </a:rPr>
              <a:t>个月</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n=34</a:t>
            </a:r>
            <a:r>
              <a:rPr lang="zh-CN" altLang="en-US" sz="800"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2DB31554-DAF4-46EC-998A-0C544C4FF541}"/>
              </a:ext>
            </a:extLst>
          </p:cNvPr>
          <p:cNvSpPr txBox="1"/>
          <p:nvPr/>
        </p:nvSpPr>
        <p:spPr>
          <a:xfrm>
            <a:off x="3812439" y="5001695"/>
            <a:ext cx="649538" cy="338554"/>
          </a:xfrm>
          <a:prstGeom prst="rect">
            <a:avLst/>
          </a:prstGeom>
          <a:noFill/>
        </p:spPr>
        <p:txBody>
          <a:bodyPr wrap="none" rtlCol="0">
            <a:spAutoFit/>
          </a:bodyPr>
          <a:lstStyle/>
          <a:p>
            <a:pPr algn="ctr"/>
            <a:r>
              <a:rPr lang="en-US" altLang="zh-CN" sz="800" dirty="0">
                <a:latin typeface="微软雅黑" panose="020B0503020204020204" pitchFamily="34" charset="-122"/>
                <a:ea typeface="微软雅黑" panose="020B0503020204020204" pitchFamily="34" charset="-122"/>
              </a:rPr>
              <a:t>3</a:t>
            </a:r>
            <a:r>
              <a:rPr lang="zh-CN" altLang="en-US" sz="800" dirty="0">
                <a:latin typeface="微软雅黑" panose="020B0503020204020204" pitchFamily="34" charset="-122"/>
                <a:ea typeface="微软雅黑" panose="020B0503020204020204" pitchFamily="34" charset="-122"/>
              </a:rPr>
              <a:t>个月</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n=26</a:t>
            </a:r>
            <a:r>
              <a:rPr lang="zh-CN" altLang="en-US" sz="800" dirty="0">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DA4702FA-075D-48E7-98D5-1DDFFECF99E3}"/>
              </a:ext>
            </a:extLst>
          </p:cNvPr>
          <p:cNvSpPr txBox="1"/>
          <p:nvPr/>
        </p:nvSpPr>
        <p:spPr>
          <a:xfrm>
            <a:off x="4437823" y="5001695"/>
            <a:ext cx="649538" cy="338554"/>
          </a:xfrm>
          <a:prstGeom prst="rect">
            <a:avLst/>
          </a:prstGeom>
          <a:noFill/>
        </p:spPr>
        <p:txBody>
          <a:bodyPr wrap="none" rtlCol="0">
            <a:spAutoFit/>
          </a:bodyPr>
          <a:lstStyle/>
          <a:p>
            <a:pPr algn="ctr"/>
            <a:r>
              <a:rPr lang="zh-CN" altLang="en-US" sz="800" dirty="0">
                <a:latin typeface="微软雅黑" panose="020B0503020204020204" pitchFamily="34" charset="-122"/>
                <a:ea typeface="微软雅黑" panose="020B0503020204020204" pitchFamily="34" charset="-122"/>
              </a:rPr>
              <a:t>结束治疗</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n=53</a:t>
            </a:r>
            <a:r>
              <a:rPr lang="zh-CN" altLang="en-US" sz="800" dirty="0">
                <a:latin typeface="微软雅黑" panose="020B0503020204020204" pitchFamily="34" charset="-122"/>
                <a:ea typeface="微软雅黑" panose="020B0503020204020204" pitchFamily="34" charset="-122"/>
              </a:rPr>
              <a:t>）</a:t>
            </a:r>
          </a:p>
        </p:txBody>
      </p:sp>
      <p:sp>
        <p:nvSpPr>
          <p:cNvPr id="13" name="文本框 12">
            <a:extLst>
              <a:ext uri="{FF2B5EF4-FFF2-40B4-BE49-F238E27FC236}">
                <a16:creationId xmlns:a16="http://schemas.microsoft.com/office/drawing/2014/main" id="{6545DEC0-AC15-40EE-874B-7AFB1E494B99}"/>
              </a:ext>
            </a:extLst>
          </p:cNvPr>
          <p:cNvSpPr txBox="1"/>
          <p:nvPr/>
        </p:nvSpPr>
        <p:spPr>
          <a:xfrm>
            <a:off x="4989713" y="5003543"/>
            <a:ext cx="861133" cy="338554"/>
          </a:xfrm>
          <a:prstGeom prst="rect">
            <a:avLst/>
          </a:prstGeom>
          <a:noFill/>
        </p:spPr>
        <p:txBody>
          <a:bodyPr wrap="none" rtlCol="0">
            <a:spAutoFit/>
          </a:bodyPr>
          <a:lstStyle/>
          <a:p>
            <a:pPr algn="ctr"/>
            <a:r>
              <a:rPr lang="zh-CN" altLang="en-US" sz="800" dirty="0">
                <a:latin typeface="微软雅黑" panose="020B0503020204020204" pitchFamily="34" charset="-122"/>
                <a:ea typeface="微软雅黑" panose="020B0503020204020204" pitchFamily="34" charset="-122"/>
              </a:rPr>
              <a:t>结束治疗</a:t>
            </a:r>
            <a:r>
              <a:rPr lang="en-US" altLang="zh-CN" sz="800" dirty="0">
                <a:latin typeface="微软雅黑" panose="020B0503020204020204" pitchFamily="34" charset="-122"/>
                <a:ea typeface="微软雅黑" panose="020B0503020204020204" pitchFamily="34" charset="-122"/>
              </a:rPr>
              <a:t>3</a:t>
            </a:r>
            <a:r>
              <a:rPr lang="zh-CN" altLang="en-US" sz="800" dirty="0">
                <a:latin typeface="微软雅黑" panose="020B0503020204020204" pitchFamily="34" charset="-122"/>
                <a:ea typeface="微软雅黑" panose="020B0503020204020204" pitchFamily="34" charset="-122"/>
              </a:rPr>
              <a:t>个月</a:t>
            </a:r>
            <a:endParaRPr lang="en-US" altLang="zh-CN" sz="800" dirty="0">
              <a:latin typeface="微软雅黑" panose="020B0503020204020204" pitchFamily="34" charset="-122"/>
              <a:ea typeface="微软雅黑" panose="020B0503020204020204" pitchFamily="34" charset="-122"/>
            </a:endParaRPr>
          </a:p>
          <a:p>
            <a:pPr algn="ctr"/>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n=28</a:t>
            </a:r>
            <a:r>
              <a:rPr lang="zh-CN" altLang="en-US" sz="800" dirty="0">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7322D806-8768-43D7-B476-EA4E1A52C998}"/>
              </a:ext>
            </a:extLst>
          </p:cNvPr>
          <p:cNvSpPr txBox="1"/>
          <p:nvPr/>
        </p:nvSpPr>
        <p:spPr>
          <a:xfrm>
            <a:off x="1988542" y="6036325"/>
            <a:ext cx="3937028" cy="261610"/>
          </a:xfrm>
          <a:prstGeom prst="rect">
            <a:avLst/>
          </a:prstGeom>
          <a:noFill/>
        </p:spPr>
        <p:txBody>
          <a:bodyPr wrap="square">
            <a:spAutoFit/>
          </a:bodyPr>
          <a:lstStyle/>
          <a:p>
            <a:pPr>
              <a:defRPr/>
            </a:pPr>
            <a:r>
              <a:rPr lang="zh-CN" altLang="en-US" sz="1100" b="1" dirty="0">
                <a:latin typeface="微软雅黑" panose="020B0503020204020204" pitchFamily="34" charset="-122"/>
                <a:ea typeface="微软雅黑" panose="020B0503020204020204" pitchFamily="34" charset="-122"/>
              </a:rPr>
              <a:t>图</a:t>
            </a:r>
            <a:r>
              <a:rPr lang="en-US" altLang="zh-CN" sz="1100" b="1" dirty="0">
                <a:latin typeface="微软雅黑" panose="020B0503020204020204" pitchFamily="34" charset="-122"/>
                <a:ea typeface="微软雅黑" panose="020B0503020204020204" pitchFamily="34" charset="-122"/>
              </a:rPr>
              <a:t>A</a:t>
            </a:r>
            <a:r>
              <a:rPr lang="zh-CN" altLang="en-US" sz="1100" b="1"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SOT</a:t>
            </a:r>
            <a:r>
              <a:rPr lang="zh-CN" altLang="en-US" sz="1100" dirty="0">
                <a:latin typeface="微软雅黑" panose="020B0503020204020204" pitchFamily="34" charset="-122"/>
                <a:ea typeface="微软雅黑" panose="020B0503020204020204" pitchFamily="34" charset="-122"/>
              </a:rPr>
              <a:t>患者开始接受艾沙康唑治疗后肝酶变化趋势</a:t>
            </a:r>
            <a:endParaRPr lang="en-US" altLang="zh-CN" sz="105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A470F505-2426-4E74-8B5C-0E50DA760C77}"/>
              </a:ext>
            </a:extLst>
          </p:cNvPr>
          <p:cNvSpPr txBox="1"/>
          <p:nvPr/>
        </p:nvSpPr>
        <p:spPr>
          <a:xfrm>
            <a:off x="952763" y="789601"/>
            <a:ext cx="10286473" cy="890693"/>
          </a:xfrm>
          <a:prstGeom prst="rect">
            <a:avLst/>
          </a:prstGeom>
          <a:solidFill>
            <a:schemeClr val="bg1"/>
          </a:solidFill>
        </p:spPr>
        <p:txBody>
          <a:bodyPr wrap="square">
            <a:spAutoFit/>
          </a:bodyPr>
          <a:lstStyle/>
          <a:p>
            <a:pPr marL="171450" indent="-171450">
              <a:lnSpc>
                <a:spcPct val="150000"/>
              </a:lnSpc>
              <a:buFont typeface="Arial" panose="020B0604020202020204" pitchFamily="34" charset="0"/>
              <a:buChar char="•"/>
              <a:defRPr/>
            </a:pPr>
            <a:r>
              <a:rPr lang="en-US" altLang="zh-CN" sz="1200" dirty="0">
                <a:latin typeface="微软雅黑" panose="020B0503020204020204" pitchFamily="34" charset="-122"/>
                <a:ea typeface="微软雅黑" panose="020B0503020204020204" pitchFamily="34" charset="-122"/>
              </a:rPr>
              <a:t>ISASOT</a:t>
            </a:r>
            <a:r>
              <a:rPr lang="zh-CN" altLang="en-US" sz="1200" dirty="0">
                <a:latin typeface="微软雅黑" panose="020B0503020204020204" pitchFamily="34" charset="-122"/>
                <a:ea typeface="微软雅黑" panose="020B0503020204020204" pitchFamily="34" charset="-122"/>
              </a:rPr>
              <a:t>研究中</a:t>
            </a:r>
            <a:r>
              <a:rPr lang="en-US" altLang="zh-CN" sz="1200" dirty="0">
                <a:latin typeface="微软雅黑" panose="020B0503020204020204" pitchFamily="34" charset="-122"/>
                <a:ea typeface="微软雅黑" panose="020B0503020204020204" pitchFamily="34" charset="-122"/>
              </a:rPr>
              <a:t>34</a:t>
            </a:r>
            <a:r>
              <a:rPr lang="zh-CN" altLang="en-US" sz="1200" dirty="0">
                <a:latin typeface="微软雅黑" panose="020B0503020204020204" pitchFamily="34" charset="-122"/>
                <a:ea typeface="微软雅黑" panose="020B0503020204020204" pitchFamily="34" charset="-122"/>
              </a:rPr>
              <a:t>对患者接受艾沙康唑治疗后的不良反应和肝酶水平进行了评价。开始治疗后患者</a:t>
            </a:r>
            <a:r>
              <a:rPr lang="en-US" altLang="zh-CN" sz="1200" dirty="0">
                <a:latin typeface="微软雅黑" panose="020B0503020204020204" pitchFamily="34" charset="-122"/>
                <a:ea typeface="微软雅黑" panose="020B0503020204020204" pitchFamily="34" charset="-122"/>
              </a:rPr>
              <a:t>ALP</a:t>
            </a:r>
            <a:r>
              <a:rPr lang="zh-CN" altLang="en-US" sz="1200" dirty="0">
                <a:latin typeface="微软雅黑" panose="020B0503020204020204" pitchFamily="34" charset="-122"/>
                <a:ea typeface="微软雅黑" panose="020B0503020204020204" pitchFamily="34" charset="-122"/>
              </a:rPr>
              <a:t>未出现显著升高。尽管</a:t>
            </a:r>
            <a:r>
              <a:rPr lang="en-US" altLang="zh-CN" sz="1200" dirty="0" err="1">
                <a:latin typeface="微软雅黑" panose="020B0503020204020204" pitchFamily="34" charset="-122"/>
                <a:ea typeface="微软雅黑" panose="020B0503020204020204" pitchFamily="34" charset="-122"/>
              </a:rPr>
              <a:t>γGT</a:t>
            </a:r>
            <a:r>
              <a:rPr lang="zh-CN" altLang="en-US" sz="1200" dirty="0">
                <a:latin typeface="微软雅黑" panose="020B0503020204020204" pitchFamily="34" charset="-122"/>
                <a:ea typeface="微软雅黑" panose="020B0503020204020204" pitchFamily="34" charset="-122"/>
              </a:rPr>
              <a:t>水平在开始治疗</a:t>
            </a:r>
            <a:r>
              <a:rPr lang="en-US" altLang="zh-CN" sz="1200" dirty="0">
                <a:latin typeface="微软雅黑" panose="020B0503020204020204" pitchFamily="34" charset="-122"/>
                <a:ea typeface="微软雅黑" panose="020B0503020204020204" pitchFamily="34" charset="-122"/>
              </a:rPr>
              <a:t>14</a:t>
            </a:r>
            <a:r>
              <a:rPr lang="zh-CN" altLang="en-US" sz="1200" dirty="0">
                <a:latin typeface="微软雅黑" panose="020B0503020204020204" pitchFamily="34" charset="-122"/>
                <a:ea typeface="微软雅黑" panose="020B0503020204020204" pitchFamily="34" charset="-122"/>
              </a:rPr>
              <a:t>天后出现升高，在停止治疗后</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个月内或落到初始水平。在</a:t>
            </a:r>
            <a:r>
              <a:rPr lang="zh-CN" altLang="en-US" sz="1200" b="1" dirty="0">
                <a:latin typeface="微软雅黑" panose="020B0503020204020204" pitchFamily="34" charset="-122"/>
                <a:ea typeface="微软雅黑" panose="020B0503020204020204" pitchFamily="34" charset="-122"/>
              </a:rPr>
              <a:t>多因素分析中艾沙康唑并未对肝酶水平产生显著影响。</a:t>
            </a:r>
            <a:r>
              <a:rPr lang="zh-CN" altLang="en-US" sz="1200" dirty="0">
                <a:latin typeface="微软雅黑" panose="020B0503020204020204" pitchFamily="34" charset="-122"/>
                <a:ea typeface="微软雅黑" panose="020B0503020204020204" pitchFamily="34" charset="-122"/>
              </a:rPr>
              <a:t>（如图</a:t>
            </a: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）在所有</a:t>
            </a:r>
            <a:r>
              <a:rPr lang="en-US" altLang="zh-CN" sz="1200" dirty="0">
                <a:latin typeface="微软雅黑" panose="020B0503020204020204" pitchFamily="34" charset="-122"/>
                <a:ea typeface="微软雅黑" panose="020B0503020204020204" pitchFamily="34" charset="-122"/>
              </a:rPr>
              <a:t>53</a:t>
            </a:r>
            <a:r>
              <a:rPr lang="zh-CN" altLang="en-US" sz="1200" dirty="0">
                <a:latin typeface="微软雅黑" panose="020B0503020204020204" pitchFamily="34" charset="-122"/>
                <a:ea typeface="微软雅黑" panose="020B0503020204020204" pitchFamily="34" charset="-122"/>
              </a:rPr>
              <a:t>位患者中</a:t>
            </a:r>
            <a:r>
              <a:rPr lang="en-US" altLang="zh-CN" sz="1200" dirty="0">
                <a:latin typeface="微软雅黑" panose="020B0503020204020204" pitchFamily="34" charset="-122"/>
                <a:ea typeface="微软雅黑" panose="020B0503020204020204" pitchFamily="34" charset="-122"/>
              </a:rPr>
              <a:t>26</a:t>
            </a:r>
            <a:r>
              <a:rPr lang="zh-CN" altLang="en-US" sz="1200" dirty="0">
                <a:latin typeface="微软雅黑" panose="020B0503020204020204" pitchFamily="34" charset="-122"/>
                <a:ea typeface="微软雅黑" panose="020B0503020204020204" pitchFamily="34" charset="-122"/>
              </a:rPr>
              <a:t>位患者报告了不良反应（</a:t>
            </a:r>
            <a:r>
              <a:rPr lang="en-US" altLang="zh-CN" sz="1200" dirty="0">
                <a:latin typeface="微软雅黑" panose="020B0503020204020204" pitchFamily="34" charset="-122"/>
                <a:ea typeface="微软雅黑" panose="020B0503020204020204" pitchFamily="34" charset="-122"/>
              </a:rPr>
              <a:t>49.1%</a:t>
            </a:r>
            <a:r>
              <a:rPr lang="zh-CN" altLang="en-US" sz="1200" dirty="0">
                <a:latin typeface="微软雅黑" panose="020B0503020204020204" pitchFamily="34" charset="-122"/>
                <a:ea typeface="微软雅黑" panose="020B0503020204020204" pitchFamily="34" charset="-122"/>
              </a:rPr>
              <a:t>），所有不良反应均为</a:t>
            </a:r>
            <a:r>
              <a:rPr lang="en-US" altLang="zh-CN" sz="1200" dirty="0">
                <a:latin typeface="微软雅黑" panose="020B0503020204020204" pitchFamily="34" charset="-122"/>
                <a:ea typeface="微软雅黑" panose="020B0503020204020204" pitchFamily="34" charset="-122"/>
              </a:rPr>
              <a:t>G1-2</a:t>
            </a:r>
            <a:r>
              <a:rPr lang="zh-CN" altLang="en-US" sz="1200" dirty="0">
                <a:latin typeface="微软雅黑" panose="020B0503020204020204" pitchFamily="34" charset="-122"/>
                <a:ea typeface="微软雅黑" panose="020B0503020204020204" pitchFamily="34" charset="-122"/>
              </a:rPr>
              <a:t>级，</a:t>
            </a:r>
            <a:r>
              <a:rPr lang="zh-CN" altLang="en-US" sz="1200" b="1" dirty="0">
                <a:latin typeface="微软雅黑" panose="020B0503020204020204" pitchFamily="34" charset="-122"/>
                <a:ea typeface="微软雅黑" panose="020B0503020204020204" pitchFamily="34" charset="-122"/>
              </a:rPr>
              <a:t>未发现任何严重或具有临床意义的不良反应（如图</a:t>
            </a:r>
            <a:r>
              <a:rPr lang="en-US" altLang="zh-CN" sz="1200" b="1" dirty="0">
                <a:latin typeface="微软雅黑" panose="020B0503020204020204" pitchFamily="34" charset="-122"/>
                <a:ea typeface="微软雅黑" panose="020B0503020204020204" pitchFamily="34" charset="-122"/>
              </a:rPr>
              <a:t>B</a:t>
            </a:r>
            <a:r>
              <a:rPr lang="zh-CN" altLang="en-US"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p:txBody>
      </p:sp>
      <p:graphicFrame>
        <p:nvGraphicFramePr>
          <p:cNvPr id="16" name="图表 15">
            <a:extLst>
              <a:ext uri="{FF2B5EF4-FFF2-40B4-BE49-F238E27FC236}">
                <a16:creationId xmlns:a16="http://schemas.microsoft.com/office/drawing/2014/main" id="{8BAD2CFF-CAFF-40EF-9CE0-0C6C804531C3}"/>
              </a:ext>
            </a:extLst>
          </p:cNvPr>
          <p:cNvGraphicFramePr>
            <a:graphicFrameLocks/>
          </p:cNvGraphicFramePr>
          <p:nvPr>
            <p:extLst>
              <p:ext uri="{D42A27DB-BD31-4B8C-83A1-F6EECF244321}">
                <p14:modId xmlns:p14="http://schemas.microsoft.com/office/powerpoint/2010/main" val="2793402356"/>
              </p:ext>
            </p:extLst>
          </p:nvPr>
        </p:nvGraphicFramePr>
        <p:xfrm>
          <a:off x="6846277" y="1975537"/>
          <a:ext cx="4572000"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17" name="文本框 16">
            <a:extLst>
              <a:ext uri="{FF2B5EF4-FFF2-40B4-BE49-F238E27FC236}">
                <a16:creationId xmlns:a16="http://schemas.microsoft.com/office/drawing/2014/main" id="{DDF69658-4742-4BBA-B423-DE1FCD22A48E}"/>
              </a:ext>
            </a:extLst>
          </p:cNvPr>
          <p:cNvSpPr txBox="1"/>
          <p:nvPr/>
        </p:nvSpPr>
        <p:spPr>
          <a:xfrm>
            <a:off x="7794578" y="5821397"/>
            <a:ext cx="3937028" cy="261610"/>
          </a:xfrm>
          <a:prstGeom prst="rect">
            <a:avLst/>
          </a:prstGeom>
          <a:noFill/>
        </p:spPr>
        <p:txBody>
          <a:bodyPr wrap="square">
            <a:spAutoFit/>
          </a:bodyPr>
          <a:lstStyle/>
          <a:p>
            <a:pPr>
              <a:defRPr/>
            </a:pPr>
            <a:r>
              <a:rPr lang="zh-CN" altLang="en-US" sz="1100" b="1" dirty="0">
                <a:latin typeface="微软雅黑" panose="020B0503020204020204" pitchFamily="34" charset="-122"/>
                <a:ea typeface="微软雅黑" panose="020B0503020204020204" pitchFamily="34" charset="-122"/>
              </a:rPr>
              <a:t>图</a:t>
            </a:r>
            <a:r>
              <a:rPr lang="en-US" altLang="zh-CN" sz="1100" b="1" dirty="0">
                <a:latin typeface="微软雅黑" panose="020B0503020204020204" pitchFamily="34" charset="-122"/>
                <a:ea typeface="微软雅黑" panose="020B0503020204020204" pitchFamily="34" charset="-122"/>
              </a:rPr>
              <a:t>B</a:t>
            </a:r>
            <a:r>
              <a:rPr lang="zh-CN" altLang="en-US" sz="1100" b="1" dirty="0">
                <a:latin typeface="微软雅黑" panose="020B0503020204020204" pitchFamily="34" charset="-122"/>
                <a:ea typeface="微软雅黑" panose="020B0503020204020204" pitchFamily="34" charset="-122"/>
              </a:rPr>
              <a:t>：</a:t>
            </a:r>
            <a:r>
              <a:rPr lang="en-US" altLang="zh-CN" sz="1100" dirty="0">
                <a:latin typeface="微软雅黑" panose="020B0503020204020204" pitchFamily="34" charset="-122"/>
                <a:ea typeface="微软雅黑" panose="020B0503020204020204" pitchFamily="34" charset="-122"/>
              </a:rPr>
              <a:t>26</a:t>
            </a:r>
            <a:r>
              <a:rPr lang="zh-CN" altLang="en-US" sz="1100" dirty="0">
                <a:latin typeface="微软雅黑" panose="020B0503020204020204" pitchFamily="34" charset="-122"/>
                <a:ea typeface="微软雅黑" panose="020B0503020204020204" pitchFamily="34" charset="-122"/>
              </a:rPr>
              <a:t>位患者中出现的</a:t>
            </a:r>
            <a:r>
              <a:rPr lang="en-US" altLang="zh-CN" sz="1100" dirty="0">
                <a:latin typeface="微软雅黑" panose="020B0503020204020204" pitchFamily="34" charset="-122"/>
                <a:ea typeface="微软雅黑" panose="020B0503020204020204" pitchFamily="34" charset="-122"/>
              </a:rPr>
              <a:t>36</a:t>
            </a:r>
            <a:r>
              <a:rPr lang="zh-CN" altLang="en-US" sz="1100" dirty="0">
                <a:latin typeface="微软雅黑" panose="020B0503020204020204" pitchFamily="34" charset="-122"/>
                <a:ea typeface="微软雅黑" panose="020B0503020204020204" pitchFamily="34" charset="-122"/>
              </a:rPr>
              <a:t>人次不良反应分布</a:t>
            </a:r>
            <a:endParaRPr lang="en-US" altLang="zh-CN" sz="11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158956DB-24B4-46D2-BCC7-A4E71E1BEC65}"/>
              </a:ext>
            </a:extLst>
          </p:cNvPr>
          <p:cNvSpPr txBox="1"/>
          <p:nvPr/>
        </p:nvSpPr>
        <p:spPr>
          <a:xfrm>
            <a:off x="9442585" y="5104839"/>
            <a:ext cx="1357295" cy="261610"/>
          </a:xfrm>
          <a:prstGeom prst="rect">
            <a:avLst/>
          </a:prstGeom>
          <a:noFill/>
        </p:spPr>
        <p:txBody>
          <a:bodyPr wrap="square">
            <a:spAutoFit/>
          </a:bodyPr>
          <a:lstStyle/>
          <a:p>
            <a:pPr>
              <a:defRPr/>
            </a:pPr>
            <a:r>
              <a:rPr lang="en-US" altLang="zh-CN" sz="1100" dirty="0">
                <a:latin typeface="微软雅黑" panose="020B0503020204020204" pitchFamily="34" charset="-122"/>
                <a:ea typeface="微软雅黑" panose="020B0503020204020204" pitchFamily="34" charset="-122"/>
              </a:rPr>
              <a:t>G-2</a:t>
            </a:r>
            <a:r>
              <a:rPr lang="zh-CN" altLang="en-US" sz="1100" dirty="0">
                <a:latin typeface="微软雅黑" panose="020B0503020204020204" pitchFamily="34" charset="-122"/>
                <a:ea typeface="微软雅黑" panose="020B0503020204020204" pitchFamily="34" charset="-122"/>
              </a:rPr>
              <a:t>级别不良反应</a:t>
            </a:r>
            <a:endParaRPr lang="en-US" altLang="zh-CN" sz="11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91514CA-D9DD-454A-8566-E1D1E0075FF4}"/>
              </a:ext>
            </a:extLst>
          </p:cNvPr>
          <p:cNvSpPr txBox="1"/>
          <p:nvPr/>
        </p:nvSpPr>
        <p:spPr>
          <a:xfrm>
            <a:off x="7531723" y="5109110"/>
            <a:ext cx="1357295" cy="261610"/>
          </a:xfrm>
          <a:prstGeom prst="rect">
            <a:avLst/>
          </a:prstGeom>
          <a:noFill/>
        </p:spPr>
        <p:txBody>
          <a:bodyPr wrap="square">
            <a:spAutoFit/>
          </a:bodyPr>
          <a:lstStyle/>
          <a:p>
            <a:pPr>
              <a:defRPr/>
            </a:pPr>
            <a:r>
              <a:rPr lang="en-US" altLang="zh-CN" sz="1100" dirty="0">
                <a:latin typeface="微软雅黑" panose="020B0503020204020204" pitchFamily="34" charset="-122"/>
                <a:ea typeface="微软雅黑" panose="020B0503020204020204" pitchFamily="34" charset="-122"/>
              </a:rPr>
              <a:t>G-1</a:t>
            </a:r>
            <a:r>
              <a:rPr lang="zh-CN" altLang="en-US" sz="1100" dirty="0">
                <a:latin typeface="微软雅黑" panose="020B0503020204020204" pitchFamily="34" charset="-122"/>
                <a:ea typeface="微软雅黑" panose="020B0503020204020204" pitchFamily="34" charset="-122"/>
              </a:rPr>
              <a:t>级别不良反应</a:t>
            </a:r>
            <a:endParaRPr lang="en-US" altLang="zh-CN" sz="1100"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0B1C836-68C3-49C9-AD65-DDC3D074C305}"/>
              </a:ext>
            </a:extLst>
          </p:cNvPr>
          <p:cNvSpPr/>
          <p:nvPr/>
        </p:nvSpPr>
        <p:spPr>
          <a:xfrm>
            <a:off x="7302208" y="5162545"/>
            <a:ext cx="229515" cy="123917"/>
          </a:xfrm>
          <a:prstGeom prst="rect">
            <a:avLst/>
          </a:prstGeom>
          <a:gradFill flip="none" rotWithShape="1">
            <a:gsLst>
              <a:gs pos="0">
                <a:srgbClr val="2D4E89"/>
              </a:gs>
              <a:gs pos="50000">
                <a:srgbClr val="8FA2D4"/>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30C9E6B4-1719-42C5-A1E2-D773E1C23975}"/>
              </a:ext>
            </a:extLst>
          </p:cNvPr>
          <p:cNvSpPr/>
          <p:nvPr/>
        </p:nvSpPr>
        <p:spPr>
          <a:xfrm>
            <a:off x="9174158" y="5173685"/>
            <a:ext cx="229515" cy="123917"/>
          </a:xfrm>
          <a:prstGeom prst="rect">
            <a:avLst/>
          </a:prstGeom>
          <a:gradFill>
            <a:gsLst>
              <a:gs pos="0">
                <a:srgbClr val="F4B183"/>
              </a:gs>
              <a:gs pos="50000">
                <a:srgbClr val="FBE5D6"/>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2024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任意多边形: 形状 8">
            <a:extLst>
              <a:ext uri="{FF2B5EF4-FFF2-40B4-BE49-F238E27FC236}">
                <a16:creationId xmlns:a16="http://schemas.microsoft.com/office/drawing/2014/main" id="{B53E8F92-6E17-42E6-A69A-CE9AB3B8CA7C}"/>
              </a:ext>
            </a:extLst>
          </p:cNvPr>
          <p:cNvSpPr/>
          <p:nvPr/>
        </p:nvSpPr>
        <p:spPr>
          <a:xfrm>
            <a:off x="1674412" y="3501151"/>
            <a:ext cx="5940748" cy="2221737"/>
          </a:xfrm>
          <a:custGeom>
            <a:avLst/>
            <a:gdLst>
              <a:gd name="connsiteX0" fmla="*/ 0 w 5940748"/>
              <a:gd name="connsiteY0" fmla="*/ 2191626 h 2221737"/>
              <a:gd name="connsiteX1" fmla="*/ 786581 w 5940748"/>
              <a:gd name="connsiteY1" fmla="*/ 28529 h 2221737"/>
              <a:gd name="connsiteX2" fmla="*/ 2045110 w 5940748"/>
              <a:gd name="connsiteY2" fmla="*/ 1011755 h 2221737"/>
              <a:gd name="connsiteX3" fmla="*/ 3706762 w 5940748"/>
              <a:gd name="connsiteY3" fmla="*/ 1867161 h 2221737"/>
              <a:gd name="connsiteX4" fmla="*/ 5801033 w 5940748"/>
              <a:gd name="connsiteY4" fmla="*/ 2171961 h 2221737"/>
              <a:gd name="connsiteX5" fmla="*/ 5751871 w 5940748"/>
              <a:gd name="connsiteY5" fmla="*/ 2221123 h 2221737"/>
              <a:gd name="connsiteX6" fmla="*/ 0 w 5940748"/>
              <a:gd name="connsiteY6" fmla="*/ 2191626 h 222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0748" h="2221737">
                <a:moveTo>
                  <a:pt x="0" y="2191626"/>
                </a:moveTo>
                <a:cubicBezTo>
                  <a:pt x="222864" y="1208400"/>
                  <a:pt x="445729" y="225174"/>
                  <a:pt x="786581" y="28529"/>
                </a:cubicBezTo>
                <a:cubicBezTo>
                  <a:pt x="1127433" y="-168116"/>
                  <a:pt x="1558413" y="705316"/>
                  <a:pt x="2045110" y="1011755"/>
                </a:cubicBezTo>
                <a:cubicBezTo>
                  <a:pt x="2531807" y="1318194"/>
                  <a:pt x="3080775" y="1673793"/>
                  <a:pt x="3706762" y="1867161"/>
                </a:cubicBezTo>
                <a:cubicBezTo>
                  <a:pt x="4332749" y="2060529"/>
                  <a:pt x="5460182" y="2112967"/>
                  <a:pt x="5801033" y="2171961"/>
                </a:cubicBezTo>
                <a:cubicBezTo>
                  <a:pt x="6141884" y="2230955"/>
                  <a:pt x="5751871" y="2221123"/>
                  <a:pt x="5751871" y="2221123"/>
                </a:cubicBezTo>
                <a:lnTo>
                  <a:pt x="0" y="2191626"/>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08FA8570-483C-4915-AAEA-C4546AAD0575}"/>
              </a:ext>
            </a:extLst>
          </p:cNvPr>
          <p:cNvSpPr txBox="1"/>
          <p:nvPr/>
        </p:nvSpPr>
        <p:spPr>
          <a:xfrm>
            <a:off x="1294686" y="327969"/>
            <a:ext cx="7574574"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窄治疗指数（</a:t>
            </a:r>
            <a:r>
              <a:rPr lang="en-US" altLang="zh-CN" sz="2000" b="1" dirty="0">
                <a:latin typeface="微软雅黑" panose="020B0503020204020204" pitchFamily="34" charset="-122"/>
                <a:ea typeface="微软雅黑" panose="020B0503020204020204" pitchFamily="34" charset="-122"/>
              </a:rPr>
              <a:t>NTI</a:t>
            </a:r>
            <a:r>
              <a:rPr lang="zh-CN" altLang="en-US" sz="2000" b="1" dirty="0">
                <a:latin typeface="微软雅黑" panose="020B0503020204020204" pitchFamily="34" charset="-122"/>
                <a:ea typeface="微软雅黑" panose="020B0503020204020204" pitchFamily="34" charset="-122"/>
              </a:rPr>
              <a:t>）免疫抑制药物暴露量对</a:t>
            </a:r>
            <a:r>
              <a:rPr lang="en-US" altLang="zh-CN" sz="2000" b="1" dirty="0">
                <a:latin typeface="微软雅黑" panose="020B0503020204020204" pitchFamily="34" charset="-122"/>
                <a:ea typeface="微软雅黑" panose="020B0503020204020204" pitchFamily="34" charset="-122"/>
              </a:rPr>
              <a:t>SOT</a:t>
            </a:r>
            <a:r>
              <a:rPr lang="zh-CN" altLang="en-US" sz="2000" b="1" dirty="0">
                <a:latin typeface="微软雅黑" panose="020B0503020204020204" pitchFamily="34" charset="-122"/>
                <a:ea typeface="微软雅黑" panose="020B0503020204020204" pitchFamily="34" charset="-122"/>
              </a:rPr>
              <a:t>患者术后的影响</a:t>
            </a:r>
            <a:endParaRPr lang="en-US" altLang="zh-CN"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682439" y="6314317"/>
            <a:ext cx="4328687" cy="461665"/>
          </a:xfrm>
          <a:prstGeom prst="rect">
            <a:avLst/>
          </a:prstGeom>
          <a:noFill/>
        </p:spPr>
        <p:txBody>
          <a:bodyPr wrap="square">
            <a:spAutoFit/>
          </a:bodyPr>
          <a:lstStyle/>
          <a:p>
            <a:r>
              <a:rPr lang="en-US" altLang="zh-CN" sz="800" dirty="0"/>
              <a:t>20. N Mehrotra et al. Int J Impot Res. May-Jun 2007;19(3):253-64</a:t>
            </a:r>
          </a:p>
          <a:p>
            <a:r>
              <a:rPr lang="en-US" altLang="zh-CN" sz="800" dirty="0"/>
              <a:t>17..</a:t>
            </a:r>
            <a:r>
              <a:rPr lang="zh-CN" altLang="en-US" sz="800" dirty="0"/>
              <a:t>陈文倩，张雷等人，中国医院用药评价与分析，</a:t>
            </a:r>
            <a:r>
              <a:rPr lang="en-US" altLang="zh-CN" sz="800" dirty="0"/>
              <a:t>2021 ;21(12):1409-1424</a:t>
            </a:r>
          </a:p>
          <a:p>
            <a:r>
              <a:rPr lang="en-US" altLang="zh-CN" sz="800" dirty="0"/>
              <a:t>15.. </a:t>
            </a:r>
            <a:r>
              <a:rPr lang="en-US" altLang="zh-CN" sz="800" dirty="0" err="1"/>
              <a:t>Hee</a:t>
            </a:r>
            <a:r>
              <a:rPr lang="en-US" altLang="zh-CN" sz="800" dirty="0"/>
              <a:t>-Yeon Jung et al.</a:t>
            </a:r>
            <a:r>
              <a:rPr lang="pt-BR" altLang="zh-CN" sz="800" dirty="0"/>
              <a:t> PLoS One. 2020 Jul 2;15(7):e0235418</a:t>
            </a:r>
            <a:endParaRPr lang="fr-FR" altLang="zh-CN" sz="800" dirty="0"/>
          </a:p>
        </p:txBody>
      </p:sp>
      <p:pic>
        <p:nvPicPr>
          <p:cNvPr id="77" name="图片 76" descr="徽标, 公司名称&#10;&#10;描述已自动生成">
            <a:extLst>
              <a:ext uri="{FF2B5EF4-FFF2-40B4-BE49-F238E27FC236}">
                <a16:creationId xmlns:a16="http://schemas.microsoft.com/office/drawing/2014/main" id="{6A723709-287C-4FA7-BEEF-AD3F2C7A0055}"/>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cxnSp>
        <p:nvCxnSpPr>
          <p:cNvPr id="3" name="直接连接符 2">
            <a:extLst>
              <a:ext uri="{FF2B5EF4-FFF2-40B4-BE49-F238E27FC236}">
                <a16:creationId xmlns:a16="http://schemas.microsoft.com/office/drawing/2014/main" id="{EC5F8107-B455-4CC3-B576-CC42DEDB797D}"/>
              </a:ext>
            </a:extLst>
          </p:cNvPr>
          <p:cNvCxnSpPr>
            <a:cxnSpLocks/>
          </p:cNvCxnSpPr>
          <p:nvPr/>
        </p:nvCxnSpPr>
        <p:spPr>
          <a:xfrm flipV="1">
            <a:off x="1672683" y="2593419"/>
            <a:ext cx="0" cy="311095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C7C485F4-90A3-4919-AAFC-79BC10029AD7}"/>
              </a:ext>
            </a:extLst>
          </p:cNvPr>
          <p:cNvCxnSpPr>
            <a:cxnSpLocks/>
          </p:cNvCxnSpPr>
          <p:nvPr/>
        </p:nvCxnSpPr>
        <p:spPr>
          <a:xfrm flipH="1">
            <a:off x="1672683" y="5682307"/>
            <a:ext cx="7274312" cy="0"/>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166DA1D3-4ECD-4078-8AB1-B8B1C4BFAC2B}"/>
              </a:ext>
            </a:extLst>
          </p:cNvPr>
          <p:cNvSpPr txBox="1"/>
          <p:nvPr/>
        </p:nvSpPr>
        <p:spPr>
          <a:xfrm rot="16200000">
            <a:off x="940743" y="3981298"/>
            <a:ext cx="954107" cy="246221"/>
          </a:xfrm>
          <a:prstGeom prst="rect">
            <a:avLst/>
          </a:prstGeom>
          <a:noFill/>
        </p:spPr>
        <p:txBody>
          <a:bodyPr wrap="none" rtlCol="0">
            <a:spAutoFit/>
          </a:bodyPr>
          <a:lstStyle/>
          <a:p>
            <a:pPr algn="l"/>
            <a:r>
              <a:rPr lang="zh-CN" altLang="en-US" sz="1000" dirty="0">
                <a:latin typeface="微软雅黑" panose="020B0503020204020204" pitchFamily="34" charset="-122"/>
                <a:ea typeface="微软雅黑" panose="020B0503020204020204" pitchFamily="34" charset="-122"/>
              </a:rPr>
              <a:t>治疗药物浓度</a:t>
            </a:r>
          </a:p>
        </p:txBody>
      </p:sp>
      <p:cxnSp>
        <p:nvCxnSpPr>
          <p:cNvPr id="16" name="直接连接符 15">
            <a:extLst>
              <a:ext uri="{FF2B5EF4-FFF2-40B4-BE49-F238E27FC236}">
                <a16:creationId xmlns:a16="http://schemas.microsoft.com/office/drawing/2014/main" id="{E3EA6AE7-9C06-430A-AA83-D6C415EBB965}"/>
              </a:ext>
            </a:extLst>
          </p:cNvPr>
          <p:cNvCxnSpPr/>
          <p:nvPr/>
        </p:nvCxnSpPr>
        <p:spPr>
          <a:xfrm>
            <a:off x="1672683" y="4574618"/>
            <a:ext cx="7136780"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直接连接符 13">
            <a:extLst>
              <a:ext uri="{FF2B5EF4-FFF2-40B4-BE49-F238E27FC236}">
                <a16:creationId xmlns:a16="http://schemas.microsoft.com/office/drawing/2014/main" id="{623E86D9-A549-4076-93C3-4763AAADD9E7}"/>
              </a:ext>
            </a:extLst>
          </p:cNvPr>
          <p:cNvCxnSpPr/>
          <p:nvPr/>
        </p:nvCxnSpPr>
        <p:spPr>
          <a:xfrm>
            <a:off x="1672683" y="3256918"/>
            <a:ext cx="713678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49DFEDCC-3CA3-49C6-A073-3B132057B208}"/>
              </a:ext>
            </a:extLst>
          </p:cNvPr>
          <p:cNvSpPr txBox="1"/>
          <p:nvPr/>
        </p:nvSpPr>
        <p:spPr>
          <a:xfrm>
            <a:off x="1028047" y="1018480"/>
            <a:ext cx="10464298" cy="1346907"/>
          </a:xfrm>
          <a:prstGeom prst="rect">
            <a:avLst/>
          </a:prstGeom>
          <a:solidFill>
            <a:schemeClr val="bg1"/>
          </a:solidFill>
        </p:spPr>
        <p:txBody>
          <a:bodyPr wrap="square">
            <a:spAutoFit/>
          </a:bodyPr>
          <a:lstStyle/>
          <a:p>
            <a:pPr>
              <a:lnSpc>
                <a:spcPct val="150000"/>
              </a:lnSpc>
            </a:pPr>
            <a:r>
              <a:rPr lang="en-US" altLang="zh-CN" sz="1400" dirty="0">
                <a:solidFill>
                  <a:prstClr val="black"/>
                </a:solidFill>
                <a:latin typeface="微软雅黑" panose="020B0503020204020204" pitchFamily="34" charset="-122"/>
                <a:ea typeface="微软雅黑" panose="020B0503020204020204" pitchFamily="34" charset="-122"/>
              </a:rPr>
              <a:t>N Mehrotra</a:t>
            </a:r>
            <a:r>
              <a:rPr lang="zh-CN" altLang="en-US" sz="1400" dirty="0">
                <a:solidFill>
                  <a:prstClr val="black"/>
                </a:solidFill>
                <a:latin typeface="微软雅黑" panose="020B0503020204020204" pitchFamily="34" charset="-122"/>
                <a:ea typeface="微软雅黑" panose="020B0503020204020204" pitchFamily="34" charset="-122"/>
              </a:rPr>
              <a:t>等人</a:t>
            </a:r>
            <a:r>
              <a:rPr lang="en-US" altLang="zh-CN" sz="1400" baseline="30000" dirty="0">
                <a:solidFill>
                  <a:prstClr val="black"/>
                </a:solidFill>
                <a:latin typeface="微软雅黑" panose="020B0503020204020204" pitchFamily="34" charset="-122"/>
                <a:ea typeface="微软雅黑" panose="020B0503020204020204" pitchFamily="34" charset="-122"/>
              </a:rPr>
              <a:t>20</a:t>
            </a:r>
            <a:r>
              <a:rPr lang="zh-CN" altLang="en-US" sz="1400" dirty="0">
                <a:solidFill>
                  <a:prstClr val="black"/>
                </a:solidFill>
                <a:latin typeface="微软雅黑" panose="020B0503020204020204" pitchFamily="34" charset="-122"/>
                <a:ea typeface="微软雅黑" panose="020B0503020204020204" pitchFamily="34" charset="-122"/>
              </a:rPr>
              <a:t>在治疗药物浓度检测综述中对治疗药物治疗浓度区间的定义进行了描述（如下图）。</a:t>
            </a:r>
            <a:r>
              <a:rPr lang="en-US" altLang="zh-CN" sz="1400" dirty="0">
                <a:solidFill>
                  <a:prstClr val="black"/>
                </a:solidFill>
                <a:latin typeface="微软雅黑" panose="020B0503020204020204" pitchFamily="34" charset="-122"/>
                <a:ea typeface="微软雅黑" panose="020B0503020204020204" pitchFamily="34" charset="-122"/>
              </a:rPr>
              <a:t>2019</a:t>
            </a:r>
            <a:r>
              <a:rPr lang="zh-CN" altLang="en-US" sz="1400" dirty="0">
                <a:solidFill>
                  <a:prstClr val="black"/>
                </a:solidFill>
                <a:latin typeface="微软雅黑" panose="020B0503020204020204" pitchFamily="34" charset="-122"/>
                <a:ea typeface="微软雅黑" panose="020B0503020204020204" pitchFamily="34" charset="-122"/>
              </a:rPr>
              <a:t>年发表的中国实体器官移植他克莫司个体化治疗专家共识</a:t>
            </a:r>
            <a:r>
              <a:rPr lang="en-US" altLang="zh-CN" sz="1400" baseline="30000" dirty="0">
                <a:solidFill>
                  <a:prstClr val="black"/>
                </a:solidFill>
                <a:latin typeface="微软雅黑" panose="020B0503020204020204" pitchFamily="34" charset="-122"/>
                <a:ea typeface="微软雅黑" panose="020B0503020204020204" pitchFamily="34" charset="-122"/>
              </a:rPr>
              <a:t>17</a:t>
            </a:r>
            <a:r>
              <a:rPr lang="zh-CN" altLang="en-US" sz="1400" dirty="0">
                <a:solidFill>
                  <a:prstClr val="black"/>
                </a:solidFill>
                <a:latin typeface="微软雅黑" panose="020B0503020204020204" pitchFamily="34" charset="-122"/>
                <a:ea typeface="微软雅黑" panose="020B0503020204020204" pitchFamily="34" charset="-122"/>
              </a:rPr>
              <a:t>中指出在实体器官移植中广泛应用的他克莫司属于窄治疗指数类药物，治疗中的的浓度变化可产生较大的治疗风险。</a:t>
            </a:r>
            <a:r>
              <a:rPr lang="en-CA" altLang="zh-CN" sz="1400" dirty="0" err="1">
                <a:solidFill>
                  <a:prstClr val="black"/>
                </a:solidFill>
                <a:latin typeface="微软雅黑" panose="020B0503020204020204" pitchFamily="34" charset="-122"/>
                <a:ea typeface="微软雅黑" panose="020B0503020204020204" pitchFamily="34" charset="-122"/>
              </a:rPr>
              <a:t>Hee</a:t>
            </a:r>
            <a:r>
              <a:rPr lang="en-CA" altLang="zh-CN" sz="1400" dirty="0">
                <a:solidFill>
                  <a:prstClr val="black"/>
                </a:solidFill>
                <a:latin typeface="微软雅黑" panose="020B0503020204020204" pitchFamily="34" charset="-122"/>
                <a:ea typeface="微软雅黑" panose="020B0503020204020204" pitchFamily="34" charset="-122"/>
              </a:rPr>
              <a:t>-Yeon Jung</a:t>
            </a:r>
            <a:r>
              <a:rPr lang="zh-CN" altLang="en-US" sz="1400" dirty="0">
                <a:solidFill>
                  <a:prstClr val="black"/>
                </a:solidFill>
                <a:latin typeface="微软雅黑" panose="020B0503020204020204" pitchFamily="34" charset="-122"/>
                <a:ea typeface="微软雅黑" panose="020B0503020204020204" pitchFamily="34" charset="-122"/>
              </a:rPr>
              <a:t>等人</a:t>
            </a:r>
            <a:r>
              <a:rPr lang="en-US" altLang="zh-CN" sz="1400" baseline="30000" dirty="0">
                <a:solidFill>
                  <a:prstClr val="black"/>
                </a:solidFill>
                <a:latin typeface="微软雅黑" panose="020B0503020204020204" pitchFamily="34" charset="-122"/>
                <a:ea typeface="微软雅黑" panose="020B0503020204020204" pitchFamily="34" charset="-122"/>
              </a:rPr>
              <a:t>15</a:t>
            </a:r>
            <a:r>
              <a:rPr lang="zh-CN" altLang="en-US" sz="1400" dirty="0">
                <a:solidFill>
                  <a:prstClr val="black"/>
                </a:solidFill>
                <a:latin typeface="微软雅黑" panose="020B0503020204020204" pitchFamily="34" charset="-122"/>
                <a:ea typeface="微软雅黑" panose="020B0503020204020204" pitchFamily="34" charset="-122"/>
              </a:rPr>
              <a:t>在其他克莫司对肾移植患者术后影响的综述中描述了他克莫司超出治疗浓度区间对移植患者带来的潜在风险。</a:t>
            </a:r>
          </a:p>
        </p:txBody>
      </p:sp>
      <p:sp>
        <p:nvSpPr>
          <p:cNvPr id="31" name="文本框 30">
            <a:extLst>
              <a:ext uri="{FF2B5EF4-FFF2-40B4-BE49-F238E27FC236}">
                <a16:creationId xmlns:a16="http://schemas.microsoft.com/office/drawing/2014/main" id="{E88C09B2-C82B-4207-92C1-E7D1598F2651}"/>
              </a:ext>
            </a:extLst>
          </p:cNvPr>
          <p:cNvSpPr txBox="1"/>
          <p:nvPr/>
        </p:nvSpPr>
        <p:spPr>
          <a:xfrm>
            <a:off x="8763777" y="3126113"/>
            <a:ext cx="511679" cy="261610"/>
          </a:xfrm>
          <a:prstGeom prst="rect">
            <a:avLst/>
          </a:prstGeom>
          <a:solidFill>
            <a:schemeClr val="bg1"/>
          </a:solidFill>
        </p:spPr>
        <p:txBody>
          <a:bodyPr wrap="none" rtlCol="0">
            <a:spAutoFit/>
          </a:bodyPr>
          <a:lstStyle/>
          <a:p>
            <a:pPr algn="l"/>
            <a:r>
              <a:rPr lang="en-US" altLang="zh-CN" sz="1100" b="1" dirty="0">
                <a:latin typeface="微软雅黑" panose="020B0503020204020204" pitchFamily="34" charset="-122"/>
                <a:ea typeface="微软雅黑" panose="020B0503020204020204" pitchFamily="34" charset="-122"/>
              </a:rPr>
              <a:t>MTC</a:t>
            </a:r>
            <a:endParaRPr lang="zh-CN" altLang="en-US" sz="1100" b="1"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46298390-AFC7-4047-A574-DFFEB1A30417}"/>
              </a:ext>
            </a:extLst>
          </p:cNvPr>
          <p:cNvSpPr txBox="1"/>
          <p:nvPr/>
        </p:nvSpPr>
        <p:spPr>
          <a:xfrm>
            <a:off x="8751755" y="4455672"/>
            <a:ext cx="535724" cy="276999"/>
          </a:xfrm>
          <a:prstGeom prst="rect">
            <a:avLst/>
          </a:prstGeom>
          <a:solidFill>
            <a:schemeClr val="bg1"/>
          </a:solidFill>
        </p:spPr>
        <p:txBody>
          <a:bodyPr wrap="none" rtlCol="0">
            <a:spAutoFit/>
          </a:bodyPr>
          <a:lstStyle/>
          <a:p>
            <a:pPr algn="l"/>
            <a:r>
              <a:rPr lang="en-US" altLang="zh-CN" sz="1200" b="1" dirty="0">
                <a:latin typeface="微软雅黑" panose="020B0503020204020204" pitchFamily="34" charset="-122"/>
                <a:ea typeface="微软雅黑" panose="020B0503020204020204" pitchFamily="34" charset="-122"/>
              </a:rPr>
              <a:t>MEC</a:t>
            </a:r>
            <a:endParaRPr lang="zh-CN" altLang="en-US" sz="1200" b="1" dirty="0">
              <a:latin typeface="微软雅黑" panose="020B0503020204020204" pitchFamily="34" charset="-122"/>
              <a:ea typeface="微软雅黑" panose="020B0503020204020204" pitchFamily="34" charset="-122"/>
            </a:endParaRPr>
          </a:p>
        </p:txBody>
      </p:sp>
      <p:cxnSp>
        <p:nvCxnSpPr>
          <p:cNvPr id="34" name="直接连接符 33">
            <a:extLst>
              <a:ext uri="{FF2B5EF4-FFF2-40B4-BE49-F238E27FC236}">
                <a16:creationId xmlns:a16="http://schemas.microsoft.com/office/drawing/2014/main" id="{809DA546-30C3-4D08-BFF7-4F4D17B75509}"/>
              </a:ext>
            </a:extLst>
          </p:cNvPr>
          <p:cNvCxnSpPr>
            <a:cxnSpLocks/>
          </p:cNvCxnSpPr>
          <p:nvPr/>
        </p:nvCxnSpPr>
        <p:spPr>
          <a:xfrm>
            <a:off x="7382107" y="3256918"/>
            <a:ext cx="0" cy="1317700"/>
          </a:xfrm>
          <a:prstGeom prst="line">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36" name="文本框 35">
            <a:extLst>
              <a:ext uri="{FF2B5EF4-FFF2-40B4-BE49-F238E27FC236}">
                <a16:creationId xmlns:a16="http://schemas.microsoft.com/office/drawing/2014/main" id="{7B60D523-D31F-4C4D-AF15-46020B0FD7E4}"/>
              </a:ext>
            </a:extLst>
          </p:cNvPr>
          <p:cNvSpPr txBox="1"/>
          <p:nvPr/>
        </p:nvSpPr>
        <p:spPr>
          <a:xfrm>
            <a:off x="6690049" y="3759164"/>
            <a:ext cx="1521570" cy="261610"/>
          </a:xfrm>
          <a:prstGeom prst="rect">
            <a:avLst/>
          </a:prstGeom>
          <a:solidFill>
            <a:schemeClr val="bg1"/>
          </a:solidFill>
        </p:spPr>
        <p:txBody>
          <a:bodyPr wrap="none" rtlCol="0">
            <a:spAutoFit/>
          </a:bodyPr>
          <a:lstStyle/>
          <a:p>
            <a:pPr algn="l"/>
            <a:r>
              <a:rPr lang="zh-CN" altLang="en-US" sz="1100" b="1" dirty="0">
                <a:latin typeface="微软雅黑" panose="020B0503020204020204" pitchFamily="34" charset="-122"/>
                <a:ea typeface="微软雅黑" panose="020B0503020204020204" pitchFamily="34" charset="-122"/>
              </a:rPr>
              <a:t>治疗浓度区间</a:t>
            </a:r>
            <a:r>
              <a:rPr lang="en-US" altLang="zh-CN" sz="1100" b="1" dirty="0">
                <a:latin typeface="微软雅黑" panose="020B0503020204020204" pitchFamily="34" charset="-122"/>
                <a:ea typeface="微软雅黑" panose="020B0503020204020204" pitchFamily="34" charset="-122"/>
              </a:rPr>
              <a:t>/</a:t>
            </a:r>
            <a:r>
              <a:rPr lang="zh-CN" altLang="en-US" sz="1100" b="1" dirty="0">
                <a:latin typeface="微软雅黑" panose="020B0503020204020204" pitchFamily="34" charset="-122"/>
                <a:ea typeface="微软雅黑" panose="020B0503020204020204" pitchFamily="34" charset="-122"/>
              </a:rPr>
              <a:t>治疗窗</a:t>
            </a:r>
          </a:p>
        </p:txBody>
      </p:sp>
      <p:sp>
        <p:nvSpPr>
          <p:cNvPr id="41" name="文本框 40">
            <a:extLst>
              <a:ext uri="{FF2B5EF4-FFF2-40B4-BE49-F238E27FC236}">
                <a16:creationId xmlns:a16="http://schemas.microsoft.com/office/drawing/2014/main" id="{81E818D9-5712-47A1-B9CD-C251B294664A}"/>
              </a:ext>
            </a:extLst>
          </p:cNvPr>
          <p:cNvSpPr txBox="1"/>
          <p:nvPr/>
        </p:nvSpPr>
        <p:spPr>
          <a:xfrm>
            <a:off x="4751927" y="2569756"/>
            <a:ext cx="2582758" cy="600164"/>
          </a:xfrm>
          <a:prstGeom prst="rect">
            <a:avLst/>
          </a:prstGeom>
          <a:solidFill>
            <a:schemeClr val="bg1"/>
          </a:solidFill>
        </p:spPr>
        <p:txBody>
          <a:bodyPr wrap="none" rtlCol="0">
            <a:spAutoFit/>
          </a:bodyPr>
          <a:lstStyle/>
          <a:p>
            <a:pPr algn="l"/>
            <a:r>
              <a:rPr lang="zh-CN" altLang="en-US" sz="1100" b="1" dirty="0">
                <a:latin typeface="微软雅黑" panose="020B0503020204020204" pitchFamily="34" charset="-122"/>
                <a:ea typeface="微软雅黑" panose="020B0503020204020204" pitchFamily="34" charset="-122"/>
              </a:rPr>
              <a:t>剂量过高导致的暴露量增加可以导致：</a:t>
            </a:r>
            <a:endParaRPr lang="en-US" altLang="zh-CN" sz="1100" b="1" dirty="0">
              <a:latin typeface="微软雅黑" panose="020B0503020204020204" pitchFamily="34" charset="-122"/>
              <a:ea typeface="微软雅黑" panose="020B0503020204020204" pitchFamily="34" charset="-122"/>
            </a:endParaRPr>
          </a:p>
          <a:p>
            <a:pPr marL="171450" indent="-171450" algn="l">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调钙磷酸酶相关的毒性反应</a:t>
            </a:r>
            <a:endParaRPr lang="en-US" altLang="zh-CN" sz="1100" dirty="0">
              <a:latin typeface="微软雅黑" panose="020B0503020204020204" pitchFamily="34" charset="-122"/>
              <a:ea typeface="微软雅黑" panose="020B0503020204020204" pitchFamily="34" charset="-122"/>
            </a:endParaRPr>
          </a:p>
          <a:p>
            <a:pPr marL="171450" indent="-171450" algn="l">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增加患者条件致病感染的风险</a:t>
            </a:r>
          </a:p>
        </p:txBody>
      </p:sp>
      <p:pic>
        <p:nvPicPr>
          <p:cNvPr id="12" name="图片 11">
            <a:extLst>
              <a:ext uri="{FF2B5EF4-FFF2-40B4-BE49-F238E27FC236}">
                <a16:creationId xmlns:a16="http://schemas.microsoft.com/office/drawing/2014/main" id="{4E0D1D3C-F155-4757-8F06-1530EF12D977}"/>
              </a:ext>
            </a:extLst>
          </p:cNvPr>
          <p:cNvPicPr>
            <a:picLocks noChangeAspect="1"/>
          </p:cNvPicPr>
          <p:nvPr/>
        </p:nvPicPr>
        <p:blipFill rotWithShape="1">
          <a:blip r:embed="rId4"/>
          <a:srcRect t="49200"/>
          <a:stretch/>
        </p:blipFill>
        <p:spPr>
          <a:xfrm>
            <a:off x="1658852" y="4588595"/>
            <a:ext cx="5956308" cy="1133519"/>
          </a:xfrm>
          <a:prstGeom prst="rect">
            <a:avLst/>
          </a:prstGeom>
        </p:spPr>
      </p:pic>
      <p:sp>
        <p:nvSpPr>
          <p:cNvPr id="17" name="文本框 16">
            <a:extLst>
              <a:ext uri="{FF2B5EF4-FFF2-40B4-BE49-F238E27FC236}">
                <a16:creationId xmlns:a16="http://schemas.microsoft.com/office/drawing/2014/main" id="{B2C2DCE7-EDA3-44D6-90E4-B24BB82FE53B}"/>
              </a:ext>
            </a:extLst>
          </p:cNvPr>
          <p:cNvSpPr txBox="1"/>
          <p:nvPr/>
        </p:nvSpPr>
        <p:spPr>
          <a:xfrm>
            <a:off x="4835143" y="5736865"/>
            <a:ext cx="697627" cy="246221"/>
          </a:xfrm>
          <a:prstGeom prst="rect">
            <a:avLst/>
          </a:prstGeom>
          <a:noFill/>
        </p:spPr>
        <p:txBody>
          <a:bodyPr wrap="none" rtlCol="0">
            <a:spAutoFit/>
          </a:bodyPr>
          <a:lstStyle/>
          <a:p>
            <a:pPr algn="l"/>
            <a:r>
              <a:rPr lang="zh-CN" altLang="en-US" sz="1000" dirty="0">
                <a:latin typeface="微软雅黑" panose="020B0503020204020204" pitchFamily="34" charset="-122"/>
                <a:ea typeface="微软雅黑" panose="020B0503020204020204" pitchFamily="34" charset="-122"/>
              </a:rPr>
              <a:t>给药时间</a:t>
            </a:r>
          </a:p>
        </p:txBody>
      </p:sp>
      <p:sp>
        <p:nvSpPr>
          <p:cNvPr id="45" name="文本框 44">
            <a:extLst>
              <a:ext uri="{FF2B5EF4-FFF2-40B4-BE49-F238E27FC236}">
                <a16:creationId xmlns:a16="http://schemas.microsoft.com/office/drawing/2014/main" id="{C80E912E-3950-4B96-97A2-E63DB892A778}"/>
              </a:ext>
            </a:extLst>
          </p:cNvPr>
          <p:cNvSpPr txBox="1"/>
          <p:nvPr/>
        </p:nvSpPr>
        <p:spPr>
          <a:xfrm>
            <a:off x="4720195" y="4822531"/>
            <a:ext cx="2582758" cy="600164"/>
          </a:xfrm>
          <a:prstGeom prst="rect">
            <a:avLst/>
          </a:prstGeom>
          <a:noFill/>
        </p:spPr>
        <p:txBody>
          <a:bodyPr wrap="none" rtlCol="0">
            <a:spAutoFit/>
          </a:bodyPr>
          <a:lstStyle/>
          <a:p>
            <a:pPr algn="l"/>
            <a:r>
              <a:rPr lang="zh-CN" altLang="en-US" sz="1100" b="1" dirty="0">
                <a:latin typeface="微软雅黑" panose="020B0503020204020204" pitchFamily="34" charset="-122"/>
                <a:ea typeface="微软雅黑" panose="020B0503020204020204" pitchFamily="34" charset="-122"/>
              </a:rPr>
              <a:t>剂量过低导致的暴露量不足可以导致：</a:t>
            </a:r>
            <a:endParaRPr lang="en-US" altLang="zh-CN" sz="1100" b="1" dirty="0">
              <a:latin typeface="微软雅黑" panose="020B0503020204020204" pitchFamily="34" charset="-122"/>
              <a:ea typeface="微软雅黑" panose="020B0503020204020204" pitchFamily="34" charset="-122"/>
            </a:endParaRPr>
          </a:p>
          <a:p>
            <a:pPr marL="171450" indent="-171450" algn="l">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活检证实的急性排异（</a:t>
            </a:r>
            <a:r>
              <a:rPr lang="en-US" altLang="zh-CN" sz="1100" dirty="0">
                <a:latin typeface="微软雅黑" panose="020B0503020204020204" pitchFamily="34" charset="-122"/>
                <a:ea typeface="微软雅黑" panose="020B0503020204020204" pitchFamily="34" charset="-122"/>
              </a:rPr>
              <a:t>BPAR</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marL="171450" indent="-171450" algn="l">
              <a:buFont typeface="Arial" panose="020B0604020202020204" pitchFamily="34" charset="0"/>
              <a:buChar char="•"/>
            </a:pPr>
            <a:r>
              <a:rPr lang="zh-CN" altLang="en-US" sz="1100" dirty="0">
                <a:latin typeface="微软雅黑" panose="020B0503020204020204" pitchFamily="34" charset="-122"/>
                <a:ea typeface="微软雅黑" panose="020B0503020204020204" pitchFamily="34" charset="-122"/>
              </a:rPr>
              <a:t>免疫相关致敏</a:t>
            </a:r>
            <a:endParaRPr lang="en-US" altLang="zh-CN"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0996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28048" y="357037"/>
            <a:ext cx="9930924"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硫酸艾沙康唑胶囊对免疫抑制剂的影响弱于其他广谱三唑类药物，合并用药更易于管理</a:t>
            </a:r>
            <a:endParaRPr lang="en-US" altLang="zh-CN" sz="2000" b="1" dirty="0">
              <a:latin typeface="微软雅黑" panose="020B0503020204020204" pitchFamily="34" charset="-122"/>
              <a:ea typeface="微软雅黑" panose="020B0503020204020204" pitchFamily="34" charset="-122"/>
            </a:endParaRPr>
          </a:p>
        </p:txBody>
      </p:sp>
      <p:pic>
        <p:nvPicPr>
          <p:cNvPr id="77" name="图片 76" descr="徽标, 公司名称&#10;&#10;描述已自动生成">
            <a:extLst>
              <a:ext uri="{FF2B5EF4-FFF2-40B4-BE49-F238E27FC236}">
                <a16:creationId xmlns:a16="http://schemas.microsoft.com/office/drawing/2014/main" id="{6A723709-287C-4FA7-BEEF-AD3F2C7A0055}"/>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graphicFrame>
        <p:nvGraphicFramePr>
          <p:cNvPr id="9" name="图表 8">
            <a:extLst>
              <a:ext uri="{FF2B5EF4-FFF2-40B4-BE49-F238E27FC236}">
                <a16:creationId xmlns:a16="http://schemas.microsoft.com/office/drawing/2014/main" id="{CACA0078-2A35-4A15-8211-45358813B6E4}"/>
              </a:ext>
            </a:extLst>
          </p:cNvPr>
          <p:cNvGraphicFramePr>
            <a:graphicFrameLocks/>
          </p:cNvGraphicFramePr>
          <p:nvPr>
            <p:extLst>
              <p:ext uri="{D42A27DB-BD31-4B8C-83A1-F6EECF244321}">
                <p14:modId xmlns:p14="http://schemas.microsoft.com/office/powerpoint/2010/main" val="3738041913"/>
              </p:ext>
            </p:extLst>
          </p:nvPr>
        </p:nvGraphicFramePr>
        <p:xfrm>
          <a:off x="1062103" y="2997850"/>
          <a:ext cx="310515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0" name="文本框 9">
            <a:extLst>
              <a:ext uri="{FF2B5EF4-FFF2-40B4-BE49-F238E27FC236}">
                <a16:creationId xmlns:a16="http://schemas.microsoft.com/office/drawing/2014/main" id="{4C8A7BBA-4A27-46D4-B41E-57FEEB2638E6}"/>
              </a:ext>
            </a:extLst>
          </p:cNvPr>
          <p:cNvSpPr txBox="1"/>
          <p:nvPr/>
        </p:nvSpPr>
        <p:spPr>
          <a:xfrm rot="16200000">
            <a:off x="-180055" y="3980155"/>
            <a:ext cx="2000869" cy="215444"/>
          </a:xfrm>
          <a:prstGeom prst="rect">
            <a:avLst/>
          </a:prstGeom>
          <a:noFill/>
        </p:spPr>
        <p:txBody>
          <a:bodyPr wrap="none" rtlCol="0">
            <a:spAutoFit/>
          </a:bodyPr>
          <a:lstStyle/>
          <a:p>
            <a:pPr algn="l"/>
            <a:r>
              <a:rPr lang="en-US" altLang="zh-CN" sz="800" dirty="0">
                <a:latin typeface="微软雅黑" panose="020B0503020204020204" pitchFamily="34" charset="-122"/>
                <a:ea typeface="微软雅黑" panose="020B0503020204020204" pitchFamily="34" charset="-122"/>
              </a:rPr>
              <a:t>Δ</a:t>
            </a:r>
            <a:r>
              <a:rPr lang="zh-CN" altLang="en-US" sz="800" dirty="0">
                <a:latin typeface="微软雅黑" panose="020B0503020204020204" pitchFamily="34" charset="-122"/>
                <a:ea typeface="微软雅黑" panose="020B0503020204020204" pitchFamily="34" charset="-122"/>
              </a:rPr>
              <a:t>对免疫抑制暴露量</a:t>
            </a:r>
            <a:r>
              <a:rPr lang="en-US" altLang="zh-CN" sz="800" dirty="0">
                <a:latin typeface="微软雅黑" panose="020B0503020204020204" pitchFamily="34" charset="-122"/>
                <a:ea typeface="微软雅黑" panose="020B0503020204020204" pitchFamily="34" charset="-122"/>
              </a:rPr>
              <a:t>AUC</a:t>
            </a:r>
            <a:r>
              <a:rPr lang="zh-CN" altLang="en-US" sz="800" dirty="0">
                <a:latin typeface="微软雅黑" panose="020B0503020204020204" pitchFamily="34" charset="-122"/>
                <a:ea typeface="微软雅黑" panose="020B0503020204020204" pitchFamily="34" charset="-122"/>
              </a:rPr>
              <a:t>的影响，</a:t>
            </a:r>
            <a:r>
              <a:rPr lang="en-US" altLang="zh-CN" sz="800" dirty="0">
                <a:latin typeface="微软雅黑" panose="020B0503020204020204" pitchFamily="34" charset="-122"/>
                <a:ea typeface="微软雅黑" panose="020B0503020204020204" pitchFamily="34" charset="-122"/>
              </a:rPr>
              <a:t>ng/ml</a:t>
            </a:r>
            <a:endParaRPr lang="zh-CN" altLang="en-US" sz="800" dirty="0">
              <a:latin typeface="微软雅黑" panose="020B0503020204020204" pitchFamily="34" charset="-122"/>
              <a:ea typeface="微软雅黑" panose="020B0503020204020204" pitchFamily="34" charset="-122"/>
            </a:endParaRPr>
          </a:p>
        </p:txBody>
      </p:sp>
      <p:graphicFrame>
        <p:nvGraphicFramePr>
          <p:cNvPr id="11" name="图表 10">
            <a:extLst>
              <a:ext uri="{FF2B5EF4-FFF2-40B4-BE49-F238E27FC236}">
                <a16:creationId xmlns:a16="http://schemas.microsoft.com/office/drawing/2014/main" id="{342C29D7-47B8-4C6F-A972-4BEBB34A0B72}"/>
              </a:ext>
            </a:extLst>
          </p:cNvPr>
          <p:cNvGraphicFramePr>
            <a:graphicFrameLocks/>
          </p:cNvGraphicFramePr>
          <p:nvPr>
            <p:extLst>
              <p:ext uri="{D42A27DB-BD31-4B8C-83A1-F6EECF244321}">
                <p14:modId xmlns:p14="http://schemas.microsoft.com/office/powerpoint/2010/main" val="822738259"/>
              </p:ext>
            </p:extLst>
          </p:nvPr>
        </p:nvGraphicFramePr>
        <p:xfrm>
          <a:off x="5032103" y="2950551"/>
          <a:ext cx="3648075"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12" name="文本框 11">
            <a:extLst>
              <a:ext uri="{FF2B5EF4-FFF2-40B4-BE49-F238E27FC236}">
                <a16:creationId xmlns:a16="http://schemas.microsoft.com/office/drawing/2014/main" id="{AEBDF8C2-4718-45F0-AAF1-4765262D6D04}"/>
              </a:ext>
            </a:extLst>
          </p:cNvPr>
          <p:cNvSpPr txBox="1"/>
          <p:nvPr/>
        </p:nvSpPr>
        <p:spPr>
          <a:xfrm rot="16200000">
            <a:off x="3973699" y="3942381"/>
            <a:ext cx="1989647" cy="215444"/>
          </a:xfrm>
          <a:prstGeom prst="rect">
            <a:avLst/>
          </a:prstGeom>
          <a:noFill/>
        </p:spPr>
        <p:txBody>
          <a:bodyPr wrap="none" rtlCol="0">
            <a:spAutoFit/>
          </a:bodyPr>
          <a:lstStyle/>
          <a:p>
            <a:pPr algn="l"/>
            <a:r>
              <a:rPr lang="en-US" altLang="zh-CN" sz="800" dirty="0">
                <a:latin typeface="微软雅黑" panose="020B0503020204020204" pitchFamily="34" charset="-122"/>
                <a:ea typeface="微软雅黑" panose="020B0503020204020204" pitchFamily="34" charset="-122"/>
              </a:rPr>
              <a:t>Δ</a:t>
            </a:r>
            <a:r>
              <a:rPr lang="zh-CN" altLang="en-US" sz="800" dirty="0">
                <a:latin typeface="微软雅黑" panose="020B0503020204020204" pitchFamily="34" charset="-122"/>
                <a:ea typeface="微软雅黑" panose="020B0503020204020204" pitchFamily="34" charset="-122"/>
              </a:rPr>
              <a:t>对免疫抑制峰浓度</a:t>
            </a:r>
            <a:r>
              <a:rPr lang="en-US" altLang="zh-CN" sz="800" dirty="0">
                <a:latin typeface="微软雅黑" panose="020B0503020204020204" pitchFamily="34" charset="-122"/>
                <a:ea typeface="微软雅黑" panose="020B0503020204020204" pitchFamily="34" charset="-122"/>
              </a:rPr>
              <a:t>C</a:t>
            </a:r>
            <a:r>
              <a:rPr lang="en-US" altLang="zh-CN" sz="800" baseline="-25000" dirty="0">
                <a:latin typeface="微软雅黑" panose="020B0503020204020204" pitchFamily="34" charset="-122"/>
                <a:ea typeface="微软雅黑" panose="020B0503020204020204" pitchFamily="34" charset="-122"/>
              </a:rPr>
              <a:t>max</a:t>
            </a:r>
            <a:r>
              <a:rPr lang="zh-CN" altLang="en-US" sz="800" dirty="0">
                <a:latin typeface="微软雅黑" panose="020B0503020204020204" pitchFamily="34" charset="-122"/>
                <a:ea typeface="微软雅黑" panose="020B0503020204020204" pitchFamily="34" charset="-122"/>
              </a:rPr>
              <a:t>的影响，</a:t>
            </a:r>
            <a:r>
              <a:rPr lang="en-US" altLang="zh-CN" sz="800" dirty="0">
                <a:latin typeface="微软雅黑" panose="020B0503020204020204" pitchFamily="34" charset="-122"/>
                <a:ea typeface="微软雅黑" panose="020B0503020204020204" pitchFamily="34" charset="-122"/>
              </a:rPr>
              <a:t>ng/ml</a:t>
            </a:r>
            <a:endParaRPr lang="zh-CN" altLang="en-US" sz="8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23A242C5-6F6E-40B4-B8A3-E6E61D1BDF51}"/>
              </a:ext>
            </a:extLst>
          </p:cNvPr>
          <p:cNvSpPr txBox="1"/>
          <p:nvPr/>
        </p:nvSpPr>
        <p:spPr>
          <a:xfrm>
            <a:off x="691978" y="2890128"/>
            <a:ext cx="280846" cy="246221"/>
          </a:xfrm>
          <a:prstGeom prst="rect">
            <a:avLst/>
          </a:prstGeom>
          <a:solidFill>
            <a:schemeClr val="bg1"/>
          </a:solidFill>
        </p:spPr>
        <p:txBody>
          <a:bodyPr wrap="none" rtlCol="0">
            <a:spAutoFit/>
          </a:bodyPr>
          <a:lstStyle/>
          <a:p>
            <a:pPr algn="l"/>
            <a:r>
              <a:rPr lang="en-US" altLang="zh-CN" sz="1000" b="1" dirty="0">
                <a:latin typeface="微软雅黑" panose="020B0503020204020204" pitchFamily="34" charset="-122"/>
                <a:ea typeface="微软雅黑" panose="020B0503020204020204" pitchFamily="34" charset="-122"/>
              </a:rPr>
              <a:t>A</a:t>
            </a:r>
            <a:endParaRPr lang="zh-CN" altLang="en-US" sz="10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0D57ECFD-3CD8-4EA2-8F16-7E96817D1BD0}"/>
              </a:ext>
            </a:extLst>
          </p:cNvPr>
          <p:cNvSpPr txBox="1"/>
          <p:nvPr/>
        </p:nvSpPr>
        <p:spPr>
          <a:xfrm>
            <a:off x="4834519" y="2862157"/>
            <a:ext cx="280846" cy="246221"/>
          </a:xfrm>
          <a:prstGeom prst="rect">
            <a:avLst/>
          </a:prstGeom>
          <a:solidFill>
            <a:schemeClr val="bg1"/>
          </a:solidFill>
        </p:spPr>
        <p:txBody>
          <a:bodyPr wrap="none" rtlCol="0">
            <a:spAutoFit/>
          </a:bodyPr>
          <a:lstStyle/>
          <a:p>
            <a:pPr algn="l"/>
            <a:r>
              <a:rPr lang="en-US" altLang="zh-CN" sz="1000" b="1" dirty="0">
                <a:latin typeface="微软雅黑" panose="020B0503020204020204" pitchFamily="34" charset="-122"/>
                <a:ea typeface="微软雅黑" panose="020B0503020204020204" pitchFamily="34" charset="-122"/>
              </a:rPr>
              <a:t>B</a:t>
            </a:r>
            <a:endParaRPr lang="zh-CN" altLang="en-US" sz="10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5EDB700-1351-4B78-98BD-E2AFE6EC0EE6}"/>
              </a:ext>
            </a:extLst>
          </p:cNvPr>
          <p:cNvSpPr txBox="1"/>
          <p:nvPr/>
        </p:nvSpPr>
        <p:spPr>
          <a:xfrm>
            <a:off x="791925" y="5967114"/>
            <a:ext cx="4328687" cy="584775"/>
          </a:xfrm>
          <a:prstGeom prst="rect">
            <a:avLst/>
          </a:prstGeom>
          <a:noFill/>
        </p:spPr>
        <p:txBody>
          <a:bodyPr wrap="square">
            <a:spAutoFit/>
          </a:bodyPr>
          <a:lstStyle/>
          <a:p>
            <a:r>
              <a:rPr lang="en-US" altLang="zh-CN" sz="800" dirty="0"/>
              <a:t>35.</a:t>
            </a:r>
            <a:r>
              <a:rPr lang="zh-CN" altLang="en-US" sz="800" dirty="0"/>
              <a:t>硫酸艾沙康唑胶囊说明书 </a:t>
            </a:r>
            <a:r>
              <a:rPr lang="en-US" altLang="zh-CN" sz="800" dirty="0"/>
              <a:t>2021-12-31 version</a:t>
            </a:r>
          </a:p>
          <a:p>
            <a:r>
              <a:rPr lang="en-US" altLang="zh-CN" sz="800" dirty="0"/>
              <a:t>36.</a:t>
            </a:r>
            <a:r>
              <a:rPr lang="zh-CN" altLang="en-US" sz="800" dirty="0"/>
              <a:t>伏立康唑注射液产品说明书 </a:t>
            </a:r>
            <a:r>
              <a:rPr lang="en-US" altLang="zh-CN" sz="800" dirty="0"/>
              <a:t>2022-10-26 version</a:t>
            </a:r>
          </a:p>
          <a:p>
            <a:r>
              <a:rPr lang="en-US" altLang="zh-CN" sz="800" dirty="0"/>
              <a:t>3.</a:t>
            </a:r>
            <a:r>
              <a:rPr lang="en-US" altLang="zh-CN" sz="800" dirty="0">
                <a:solidFill>
                  <a:srgbClr val="212121"/>
                </a:solidFill>
                <a:latin typeface="BlinkMacSystemFont"/>
              </a:rPr>
              <a:t> Andreas H </a:t>
            </a:r>
            <a:r>
              <a:rPr lang="en-US" altLang="zh-CN" sz="800" dirty="0" err="1">
                <a:solidFill>
                  <a:srgbClr val="212121"/>
                </a:solidFill>
                <a:latin typeface="BlinkMacSystemFont"/>
              </a:rPr>
              <a:t>Groll</a:t>
            </a:r>
            <a:r>
              <a:rPr lang="en-US" altLang="zh-CN" sz="800" dirty="0">
                <a:solidFill>
                  <a:srgbClr val="212121"/>
                </a:solidFill>
                <a:latin typeface="BlinkMacSystemFont"/>
              </a:rPr>
              <a:t> et al. </a:t>
            </a:r>
            <a:r>
              <a:rPr lang="en-US" altLang="zh-CN" sz="800" dirty="0" err="1">
                <a:solidFill>
                  <a:srgbClr val="212121"/>
                </a:solidFill>
                <a:latin typeface="BlinkMacSystemFont"/>
              </a:rPr>
              <a:t>Transpl</a:t>
            </a:r>
            <a:r>
              <a:rPr lang="en-US" altLang="zh-CN" sz="800" dirty="0">
                <a:solidFill>
                  <a:srgbClr val="212121"/>
                </a:solidFill>
                <a:latin typeface="BlinkMacSystemFont"/>
              </a:rPr>
              <a:t> Infect Dis. 2017 Oct;19(5).</a:t>
            </a:r>
            <a:endParaRPr lang="en-US" altLang="zh-CN" sz="800" dirty="0"/>
          </a:p>
          <a:p>
            <a:endParaRPr lang="fr-FR" altLang="zh-CN" sz="800" dirty="0"/>
          </a:p>
        </p:txBody>
      </p:sp>
      <p:sp>
        <p:nvSpPr>
          <p:cNvPr id="3" name="文本框 2">
            <a:extLst>
              <a:ext uri="{FF2B5EF4-FFF2-40B4-BE49-F238E27FC236}">
                <a16:creationId xmlns:a16="http://schemas.microsoft.com/office/drawing/2014/main" id="{11EC7E86-C11A-4795-8D59-62A042D002F5}"/>
              </a:ext>
            </a:extLst>
          </p:cNvPr>
          <p:cNvSpPr txBox="1"/>
          <p:nvPr/>
        </p:nvSpPr>
        <p:spPr>
          <a:xfrm>
            <a:off x="832401" y="2482689"/>
            <a:ext cx="7664599" cy="276999"/>
          </a:xfrm>
          <a:prstGeom prst="rect">
            <a:avLst/>
          </a:prstGeom>
          <a:solidFill>
            <a:schemeClr val="bg1"/>
          </a:solidFill>
        </p:spPr>
        <p:txBody>
          <a:bodyPr wrap="none" rtlCol="0">
            <a:spAutoFit/>
          </a:bodyPr>
          <a:lstStyle/>
          <a:p>
            <a:pPr algn="l"/>
            <a:r>
              <a:rPr lang="zh-CN" altLang="en-US" sz="1200" b="1" dirty="0">
                <a:latin typeface="微软雅黑" panose="020B0503020204020204" pitchFamily="34" charset="-122"/>
                <a:ea typeface="微软雅黑" panose="020B0503020204020204" pitchFamily="34" charset="-122"/>
              </a:rPr>
              <a:t>图：伏立康唑，泊沙康唑肠溶片和硫酸艾沙康唑胶囊对免疫抑制药物</a:t>
            </a:r>
            <a:r>
              <a:rPr lang="en-US" altLang="zh-CN" sz="1200" b="1" dirty="0">
                <a:latin typeface="微软雅黑" panose="020B0503020204020204" pitchFamily="34" charset="-122"/>
                <a:ea typeface="微软雅黑" panose="020B0503020204020204" pitchFamily="34" charset="-122"/>
              </a:rPr>
              <a:t>AUC</a:t>
            </a:r>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A</a:t>
            </a:r>
            <a:r>
              <a:rPr lang="zh-CN" altLang="en-US" sz="1200" b="1" dirty="0">
                <a:latin typeface="微软雅黑" panose="020B0503020204020204" pitchFamily="34" charset="-122"/>
                <a:ea typeface="微软雅黑" panose="020B0503020204020204" pitchFamily="34" charset="-122"/>
              </a:rPr>
              <a:t>）和</a:t>
            </a:r>
            <a:r>
              <a:rPr lang="en-US" altLang="zh-CN" sz="1200" b="1" dirty="0">
                <a:latin typeface="微软雅黑" panose="020B0503020204020204" pitchFamily="34" charset="-122"/>
                <a:ea typeface="微软雅黑" panose="020B0503020204020204" pitchFamily="34" charset="-122"/>
              </a:rPr>
              <a:t>Cmax(</a:t>
            </a:r>
            <a:r>
              <a:rPr lang="zh-CN" altLang="en-US" sz="1200" b="1" dirty="0">
                <a:latin typeface="微软雅黑" panose="020B0503020204020204" pitchFamily="34" charset="-122"/>
                <a:ea typeface="微软雅黑" panose="020B0503020204020204" pitchFamily="34" charset="-122"/>
              </a:rPr>
              <a:t>图</a:t>
            </a:r>
            <a:r>
              <a:rPr lang="en-US" altLang="zh-CN" sz="1200" b="1" dirty="0">
                <a:latin typeface="微软雅黑" panose="020B0503020204020204" pitchFamily="34" charset="-122"/>
                <a:ea typeface="微软雅黑" panose="020B0503020204020204" pitchFamily="34" charset="-122"/>
              </a:rPr>
              <a:t>B)</a:t>
            </a:r>
            <a:r>
              <a:rPr lang="zh-CN" altLang="en-US" sz="1200" b="1" dirty="0">
                <a:latin typeface="微软雅黑" panose="020B0503020204020204" pitchFamily="34" charset="-122"/>
                <a:ea typeface="微软雅黑" panose="020B0503020204020204" pitchFamily="34" charset="-122"/>
              </a:rPr>
              <a:t>的影响</a:t>
            </a:r>
            <a:r>
              <a:rPr lang="en-US" altLang="zh-CN" sz="1200" b="1" baseline="30000" dirty="0">
                <a:latin typeface="微软雅黑" panose="020B0503020204020204" pitchFamily="34" charset="-122"/>
                <a:ea typeface="微软雅黑" panose="020B0503020204020204" pitchFamily="34" charset="-122"/>
              </a:rPr>
              <a:t>35-36</a:t>
            </a:r>
            <a:endParaRPr lang="zh-CN" altLang="en-US" sz="1200" b="1" baseline="300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7943A943-C19F-4163-BF3D-A4C00DD4522B}"/>
              </a:ext>
            </a:extLst>
          </p:cNvPr>
          <p:cNvSpPr txBox="1"/>
          <p:nvPr/>
        </p:nvSpPr>
        <p:spPr>
          <a:xfrm>
            <a:off x="691978" y="1063852"/>
            <a:ext cx="10972800" cy="1023742"/>
          </a:xfrm>
          <a:prstGeom prst="rect">
            <a:avLst/>
          </a:prstGeom>
          <a:solidFill>
            <a:schemeClr val="bg1"/>
          </a:solidFill>
        </p:spPr>
        <p:txBody>
          <a:bodyPr wrap="square">
            <a:spAutoFit/>
          </a:bodyPr>
          <a:lstStyle/>
          <a:p>
            <a:pPr>
              <a:lnSpc>
                <a:spcPct val="150000"/>
              </a:lnSpc>
            </a:pPr>
            <a:r>
              <a:rPr lang="en-US" altLang="zh-CN" sz="1400" dirty="0">
                <a:solidFill>
                  <a:prstClr val="black"/>
                </a:solidFill>
                <a:latin typeface="微软雅黑" panose="020B0503020204020204" pitchFamily="34" charset="-122"/>
                <a:ea typeface="微软雅黑" panose="020B0503020204020204" pitchFamily="34" charset="-122"/>
              </a:rPr>
              <a:t>Andreas H </a:t>
            </a:r>
            <a:r>
              <a:rPr lang="en-US" altLang="zh-CN" sz="1400" dirty="0" err="1">
                <a:solidFill>
                  <a:prstClr val="black"/>
                </a:solidFill>
                <a:latin typeface="微软雅黑" panose="020B0503020204020204" pitchFamily="34" charset="-122"/>
                <a:ea typeface="微软雅黑" panose="020B0503020204020204" pitchFamily="34" charset="-122"/>
              </a:rPr>
              <a:t>Groll</a:t>
            </a:r>
            <a:r>
              <a:rPr lang="zh-CN" altLang="en-US" sz="1400" dirty="0">
                <a:solidFill>
                  <a:prstClr val="black"/>
                </a:solidFill>
                <a:latin typeface="微软雅黑" panose="020B0503020204020204" pitchFamily="34" charset="-122"/>
                <a:ea typeface="微软雅黑" panose="020B0503020204020204" pitchFamily="34" charset="-122"/>
              </a:rPr>
              <a:t>等人</a:t>
            </a:r>
            <a:r>
              <a:rPr lang="en-US" altLang="zh-CN" sz="1400" baseline="30000" dirty="0">
                <a:solidFill>
                  <a:prstClr val="black"/>
                </a:solidFill>
                <a:latin typeface="微软雅黑" panose="020B0503020204020204" pitchFamily="34" charset="-122"/>
                <a:ea typeface="微软雅黑" panose="020B0503020204020204" pitchFamily="34" charset="-122"/>
              </a:rPr>
              <a:t>3</a:t>
            </a:r>
            <a:r>
              <a:rPr lang="zh-CN" altLang="en-US" sz="1400" dirty="0">
                <a:solidFill>
                  <a:prstClr val="black"/>
                </a:solidFill>
                <a:latin typeface="微软雅黑" panose="020B0503020204020204" pitchFamily="34" charset="-122"/>
                <a:ea typeface="微软雅黑" panose="020B0503020204020204" pitchFamily="34" charset="-122"/>
              </a:rPr>
              <a:t>现有数据表明艾沙康唑与其他三唑类抗真菌剂相比，对 </a:t>
            </a:r>
            <a:r>
              <a:rPr lang="en-US" altLang="zh-CN" sz="1400" dirty="0">
                <a:solidFill>
                  <a:prstClr val="black"/>
                </a:solidFill>
                <a:latin typeface="微软雅黑" panose="020B0503020204020204" pitchFamily="34" charset="-122"/>
                <a:ea typeface="微软雅黑" panose="020B0503020204020204" pitchFamily="34" charset="-122"/>
              </a:rPr>
              <a:t>CYP3A4 </a:t>
            </a:r>
            <a:r>
              <a:rPr lang="zh-CN" altLang="en-US" sz="1400" dirty="0">
                <a:solidFill>
                  <a:prstClr val="black"/>
                </a:solidFill>
                <a:latin typeface="微软雅黑" panose="020B0503020204020204" pitchFamily="34" charset="-122"/>
                <a:ea typeface="微软雅黑" panose="020B0503020204020204" pitchFamily="34" charset="-122"/>
              </a:rPr>
              <a:t>的抑制作用较弱。因此，</a:t>
            </a:r>
            <a:r>
              <a:rPr lang="zh-CN" altLang="en-US" sz="1400" b="1" dirty="0">
                <a:solidFill>
                  <a:prstClr val="black"/>
                </a:solidFill>
                <a:latin typeface="微软雅黑" panose="020B0503020204020204" pitchFamily="34" charset="-122"/>
                <a:ea typeface="微软雅黑" panose="020B0503020204020204" pitchFamily="34" charset="-122"/>
              </a:rPr>
              <a:t>在目前批准用于治疗 </a:t>
            </a:r>
            <a:r>
              <a:rPr lang="en-US" altLang="zh-CN" sz="1400" b="1" dirty="0">
                <a:solidFill>
                  <a:prstClr val="black"/>
                </a:solidFill>
                <a:latin typeface="微软雅黑" panose="020B0503020204020204" pitchFamily="34" charset="-122"/>
                <a:ea typeface="微软雅黑" panose="020B0503020204020204" pitchFamily="34" charset="-122"/>
              </a:rPr>
              <a:t>IA </a:t>
            </a:r>
            <a:r>
              <a:rPr lang="zh-CN" altLang="en-US" sz="1400" b="1" dirty="0">
                <a:solidFill>
                  <a:prstClr val="black"/>
                </a:solidFill>
                <a:latin typeface="微软雅黑" panose="020B0503020204020204" pitchFamily="34" charset="-122"/>
                <a:ea typeface="微软雅黑" panose="020B0503020204020204" pitchFamily="34" charset="-122"/>
              </a:rPr>
              <a:t>的三唑类药物中，艾沙康唑似乎与这些免疫抑制剂药物的相互作用更易于管理</a:t>
            </a:r>
            <a:r>
              <a:rPr lang="zh-CN" altLang="en-US" sz="1400" dirty="0">
                <a:solidFill>
                  <a:prstClr val="black"/>
                </a:solidFill>
                <a:latin typeface="微软雅黑" panose="020B0503020204020204" pitchFamily="34" charset="-122"/>
                <a:ea typeface="微软雅黑" panose="020B0503020204020204" pitchFamily="34" charset="-122"/>
              </a:rPr>
              <a:t>。下图所示为来自药品说明书中对于免疫抑制药物暴露量和峰值浓度的影响</a:t>
            </a:r>
          </a:p>
        </p:txBody>
      </p:sp>
    </p:spTree>
    <p:extLst>
      <p:ext uri="{BB962C8B-B14F-4D97-AF65-F5344CB8AC3E}">
        <p14:creationId xmlns:p14="http://schemas.microsoft.com/office/powerpoint/2010/main" val="904558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294686" y="306111"/>
            <a:ext cx="6340197"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不同抗真菌药物对于他克莫司的药物浓度影响</a:t>
            </a:r>
            <a:endParaRPr lang="en-US" altLang="zh-CN" sz="2400" b="1" dirty="0">
              <a:latin typeface="微软雅黑" panose="020B0503020204020204" pitchFamily="34" charset="-122"/>
              <a:ea typeface="微软雅黑" panose="020B0503020204020204" pitchFamily="34" charset="-122"/>
            </a:endParaRPr>
          </a:p>
        </p:txBody>
      </p:sp>
      <p:pic>
        <p:nvPicPr>
          <p:cNvPr id="77" name="图片 76" descr="徽标, 公司名称&#10;&#10;描述已自动生成">
            <a:extLst>
              <a:ext uri="{FF2B5EF4-FFF2-40B4-BE49-F238E27FC236}">
                <a16:creationId xmlns:a16="http://schemas.microsoft.com/office/drawing/2014/main" id="{6A723709-287C-4FA7-BEEF-AD3F2C7A0055}"/>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15" name="文本框 14">
            <a:extLst>
              <a:ext uri="{FF2B5EF4-FFF2-40B4-BE49-F238E27FC236}">
                <a16:creationId xmlns:a16="http://schemas.microsoft.com/office/drawing/2014/main" id="{95EDB700-1351-4B78-98BD-E2AFE6EC0EE6}"/>
              </a:ext>
            </a:extLst>
          </p:cNvPr>
          <p:cNvSpPr txBox="1"/>
          <p:nvPr/>
        </p:nvSpPr>
        <p:spPr>
          <a:xfrm>
            <a:off x="791925" y="6259501"/>
            <a:ext cx="4328687" cy="584775"/>
          </a:xfrm>
          <a:prstGeom prst="rect">
            <a:avLst/>
          </a:prstGeom>
          <a:noFill/>
        </p:spPr>
        <p:txBody>
          <a:bodyPr wrap="square">
            <a:spAutoFit/>
          </a:bodyPr>
          <a:lstStyle/>
          <a:p>
            <a:r>
              <a:rPr lang="en-US" altLang="zh-CN" sz="800" dirty="0"/>
              <a:t>35.</a:t>
            </a:r>
            <a:r>
              <a:rPr lang="zh-CN" altLang="en-US" sz="800" dirty="0"/>
              <a:t>硫酸艾沙康唑胶囊说明书 </a:t>
            </a:r>
            <a:r>
              <a:rPr lang="en-US" altLang="zh-CN" sz="800" dirty="0"/>
              <a:t>2021-12-31 version</a:t>
            </a:r>
          </a:p>
          <a:p>
            <a:r>
              <a:rPr lang="en-US" altLang="zh-CN" sz="800" dirty="0"/>
              <a:t>36.</a:t>
            </a:r>
            <a:r>
              <a:rPr lang="zh-CN" altLang="en-US" sz="800" dirty="0"/>
              <a:t>伏立康唑注射液产品说明书 </a:t>
            </a:r>
            <a:r>
              <a:rPr lang="en-US" altLang="zh-CN" sz="800" dirty="0"/>
              <a:t>2021.09.03 version</a:t>
            </a:r>
          </a:p>
          <a:p>
            <a:r>
              <a:rPr lang="en-US" altLang="zh-CN" sz="800" dirty="0"/>
              <a:t>29.</a:t>
            </a:r>
            <a:r>
              <a:rPr lang="zh-CN" altLang="en-US" sz="800" dirty="0"/>
              <a:t>泊沙康唑肠溶片产品说明书 </a:t>
            </a:r>
            <a:r>
              <a:rPr lang="en-US" altLang="zh-CN" sz="800" dirty="0"/>
              <a:t>2021.2.24 version</a:t>
            </a:r>
          </a:p>
          <a:p>
            <a:r>
              <a:rPr lang="en-US" altLang="zh-CN" sz="800" dirty="0"/>
              <a:t>3.</a:t>
            </a:r>
            <a:r>
              <a:rPr lang="en-US" altLang="zh-CN" sz="800" dirty="0">
                <a:solidFill>
                  <a:srgbClr val="212121"/>
                </a:solidFill>
                <a:latin typeface="BlinkMacSystemFont"/>
              </a:rPr>
              <a:t> Andreas H </a:t>
            </a:r>
            <a:r>
              <a:rPr lang="en-US" altLang="zh-CN" sz="800" dirty="0" err="1">
                <a:solidFill>
                  <a:srgbClr val="212121"/>
                </a:solidFill>
                <a:latin typeface="BlinkMacSystemFont"/>
              </a:rPr>
              <a:t>Groll</a:t>
            </a:r>
            <a:r>
              <a:rPr lang="en-US" altLang="zh-CN" sz="800" dirty="0">
                <a:solidFill>
                  <a:srgbClr val="212121"/>
                </a:solidFill>
                <a:latin typeface="BlinkMacSystemFont"/>
              </a:rPr>
              <a:t> et al. </a:t>
            </a:r>
            <a:r>
              <a:rPr lang="en-US" altLang="zh-CN" sz="800" dirty="0" err="1">
                <a:solidFill>
                  <a:srgbClr val="212121"/>
                </a:solidFill>
                <a:latin typeface="BlinkMacSystemFont"/>
              </a:rPr>
              <a:t>Transpl</a:t>
            </a:r>
            <a:r>
              <a:rPr lang="en-US" altLang="zh-CN" sz="800" dirty="0">
                <a:solidFill>
                  <a:srgbClr val="212121"/>
                </a:solidFill>
                <a:latin typeface="BlinkMacSystemFont"/>
              </a:rPr>
              <a:t> Infect Dis. 2017 Oct;19(5). </a:t>
            </a:r>
          </a:p>
        </p:txBody>
      </p:sp>
      <p:sp>
        <p:nvSpPr>
          <p:cNvPr id="17" name="文本框 16">
            <a:extLst>
              <a:ext uri="{FF2B5EF4-FFF2-40B4-BE49-F238E27FC236}">
                <a16:creationId xmlns:a16="http://schemas.microsoft.com/office/drawing/2014/main" id="{7943A943-C19F-4163-BF3D-A4C00DD4522B}"/>
              </a:ext>
            </a:extLst>
          </p:cNvPr>
          <p:cNvSpPr txBox="1"/>
          <p:nvPr/>
        </p:nvSpPr>
        <p:spPr>
          <a:xfrm>
            <a:off x="738788" y="1079512"/>
            <a:ext cx="10972800" cy="276999"/>
          </a:xfrm>
          <a:prstGeom prst="rect">
            <a:avLst/>
          </a:prstGeom>
          <a:solidFill>
            <a:schemeClr val="bg1"/>
          </a:solidFill>
        </p:spPr>
        <p:txBody>
          <a:bodyPr wrap="square">
            <a:spAutoFit/>
          </a:bodyPr>
          <a:lstStyle/>
          <a:p>
            <a:r>
              <a:rPr lang="zh-CN" altLang="en-US" sz="1200" dirty="0">
                <a:solidFill>
                  <a:prstClr val="black"/>
                </a:solidFill>
                <a:latin typeface="微软雅黑" panose="020B0503020204020204" pitchFamily="34" charset="-122"/>
                <a:ea typeface="微软雅黑" panose="020B0503020204020204" pitchFamily="34" charset="-122"/>
              </a:rPr>
              <a:t>同时来自于不同三唑类药物产品说明书中与免疫抑制药物联合应用的剂量推荐和提示如下：</a:t>
            </a:r>
          </a:p>
        </p:txBody>
      </p:sp>
      <p:graphicFrame>
        <p:nvGraphicFramePr>
          <p:cNvPr id="5" name="表格 5">
            <a:extLst>
              <a:ext uri="{FF2B5EF4-FFF2-40B4-BE49-F238E27FC236}">
                <a16:creationId xmlns:a16="http://schemas.microsoft.com/office/drawing/2014/main" id="{0C63ACA4-07DB-4E01-B853-129BCDEDC505}"/>
              </a:ext>
            </a:extLst>
          </p:cNvPr>
          <p:cNvGraphicFramePr>
            <a:graphicFrameLocks noGrp="1"/>
          </p:cNvGraphicFramePr>
          <p:nvPr>
            <p:extLst>
              <p:ext uri="{D42A27DB-BD31-4B8C-83A1-F6EECF244321}">
                <p14:modId xmlns:p14="http://schemas.microsoft.com/office/powerpoint/2010/main" val="2790690370"/>
              </p:ext>
            </p:extLst>
          </p:nvPr>
        </p:nvGraphicFramePr>
        <p:xfrm>
          <a:off x="791925" y="1720797"/>
          <a:ext cx="10537036" cy="4253615"/>
        </p:xfrm>
        <a:graphic>
          <a:graphicData uri="http://schemas.openxmlformats.org/drawingml/2006/table">
            <a:tbl>
              <a:tblPr firstRow="1" bandRow="1">
                <a:tableStyleId>{5940675A-B579-460E-94D1-54222C63F5DA}</a:tableStyleId>
              </a:tblPr>
              <a:tblGrid>
                <a:gridCol w="2634259">
                  <a:extLst>
                    <a:ext uri="{9D8B030D-6E8A-4147-A177-3AD203B41FA5}">
                      <a16:colId xmlns:a16="http://schemas.microsoft.com/office/drawing/2014/main" val="1728354832"/>
                    </a:ext>
                  </a:extLst>
                </a:gridCol>
                <a:gridCol w="2634259">
                  <a:extLst>
                    <a:ext uri="{9D8B030D-6E8A-4147-A177-3AD203B41FA5}">
                      <a16:colId xmlns:a16="http://schemas.microsoft.com/office/drawing/2014/main" val="2135280275"/>
                    </a:ext>
                  </a:extLst>
                </a:gridCol>
                <a:gridCol w="2634259">
                  <a:extLst>
                    <a:ext uri="{9D8B030D-6E8A-4147-A177-3AD203B41FA5}">
                      <a16:colId xmlns:a16="http://schemas.microsoft.com/office/drawing/2014/main" val="3880453013"/>
                    </a:ext>
                  </a:extLst>
                </a:gridCol>
                <a:gridCol w="2634259">
                  <a:extLst>
                    <a:ext uri="{9D8B030D-6E8A-4147-A177-3AD203B41FA5}">
                      <a16:colId xmlns:a16="http://schemas.microsoft.com/office/drawing/2014/main" val="4052674042"/>
                    </a:ext>
                  </a:extLst>
                </a:gridCol>
              </a:tblGrid>
              <a:tr h="185627">
                <a:tc>
                  <a:txBody>
                    <a:bodyPr/>
                    <a:lstStyle/>
                    <a:p>
                      <a:pPr algn="ctr">
                        <a:lnSpc>
                          <a:spcPct val="150000"/>
                        </a:lnSpc>
                      </a:pPr>
                      <a:endParaRPr lang="zh-CN" altLang="en-US" sz="140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CN" altLang="en-US" sz="1400" b="1" dirty="0">
                          <a:latin typeface="微软雅黑" panose="020B0503020204020204" pitchFamily="34" charset="-122"/>
                          <a:ea typeface="微软雅黑" panose="020B0503020204020204" pitchFamily="34" charset="-122"/>
                        </a:rPr>
                        <a:t>环孢菌素</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CN" altLang="en-US" sz="1400" b="1" dirty="0">
                          <a:latin typeface="微软雅黑" panose="020B0503020204020204" pitchFamily="34" charset="-122"/>
                          <a:ea typeface="微软雅黑" panose="020B0503020204020204" pitchFamily="34" charset="-122"/>
                        </a:rPr>
                        <a:t>他克莫司</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r>
                        <a:rPr lang="zh-CN" altLang="en-US" sz="1400" b="1" dirty="0">
                          <a:latin typeface="微软雅黑" panose="020B0503020204020204" pitchFamily="34" charset="-122"/>
                          <a:ea typeface="微软雅黑" panose="020B0503020204020204" pitchFamily="34" charset="-122"/>
                        </a:rPr>
                        <a:t>西罗莫司</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3765425"/>
                  </a:ext>
                </a:extLst>
              </a:tr>
              <a:tr h="487176">
                <a:tc>
                  <a:txBody>
                    <a:bodyPr/>
                    <a:lstStyle/>
                    <a:p>
                      <a:pPr algn="ctr">
                        <a:lnSpc>
                          <a:spcPct val="150000"/>
                        </a:lnSpc>
                      </a:pPr>
                      <a:r>
                        <a:rPr lang="zh-CN" altLang="en-US" sz="1400" dirty="0">
                          <a:latin typeface="微软雅黑" panose="020B0503020204020204" pitchFamily="34" charset="-122"/>
                          <a:ea typeface="微软雅黑" panose="020B0503020204020204" pitchFamily="34" charset="-122"/>
                        </a:rPr>
                        <a:t>伏立康唑</a:t>
                      </a:r>
                      <a:r>
                        <a:rPr lang="en-US" altLang="zh-CN" sz="1400" baseline="30000" dirty="0">
                          <a:latin typeface="微软雅黑" panose="020B0503020204020204" pitchFamily="34" charset="-122"/>
                          <a:ea typeface="微软雅黑" panose="020B0503020204020204" pitchFamily="34" charset="-122"/>
                        </a:rPr>
                        <a:t>36</a:t>
                      </a:r>
                      <a:endParaRPr lang="zh-CN" altLang="en-US" sz="140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lnSpc>
                          <a:spcPct val="150000"/>
                        </a:lnSpc>
                      </a:pPr>
                      <a:r>
                        <a:rPr lang="zh-CN" altLang="en-US" sz="1100" dirty="0">
                          <a:latin typeface="微软雅黑" panose="020B0503020204020204" pitchFamily="34" charset="-122"/>
                          <a:ea typeface="微软雅黑" panose="020B0503020204020204" pitchFamily="34" charset="-122"/>
                        </a:rPr>
                        <a:t>当已经接受环孢素治疗的患者开始应用伏立康唑时，建议将环孢素的</a:t>
                      </a:r>
                      <a:r>
                        <a:rPr lang="zh-CN" altLang="en-US" sz="1100" b="1" dirty="0">
                          <a:latin typeface="微软雅黑" panose="020B0503020204020204" pitchFamily="34" charset="-122"/>
                          <a:ea typeface="微软雅黑" panose="020B0503020204020204" pitchFamily="34" charset="-122"/>
                        </a:rPr>
                        <a:t>剂量减半</a:t>
                      </a:r>
                      <a:r>
                        <a:rPr lang="zh-CN" altLang="en-US" sz="1100" dirty="0">
                          <a:latin typeface="微软雅黑" panose="020B0503020204020204" pitchFamily="34" charset="-122"/>
                          <a:ea typeface="微软雅黑" panose="020B0503020204020204" pitchFamily="34" charset="-122"/>
                        </a:rPr>
                        <a:t>，并严密监测环孢素的血药浓度。环孢素血药浓度的增高可引起肾毒性。停用本品后仍需严密监测环孢素的血药浓度，如有需要可增大环孢素的剂量。</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l">
                        <a:lnSpc>
                          <a:spcPct val="150000"/>
                        </a:lnSpc>
                      </a:pPr>
                      <a:r>
                        <a:rPr lang="zh-CN" altLang="en-US" sz="1100" dirty="0">
                          <a:latin typeface="微软雅黑" panose="020B0503020204020204" pitchFamily="34" charset="-122"/>
                          <a:ea typeface="微软雅黑" panose="020B0503020204020204" pitchFamily="34" charset="-122"/>
                        </a:rPr>
                        <a:t>当已经接受他克莫司治疗的患者开始应用伏立康唑时，建议将他克莫司的剂量</a:t>
                      </a:r>
                      <a:r>
                        <a:rPr lang="zh-CN" altLang="en-US" sz="1100" b="1" dirty="0">
                          <a:latin typeface="微软雅黑" panose="020B0503020204020204" pitchFamily="34" charset="-122"/>
                          <a:ea typeface="微软雅黑" panose="020B0503020204020204" pitchFamily="34" charset="-122"/>
                        </a:rPr>
                        <a:t>减至原先剂量的</a:t>
                      </a:r>
                      <a:r>
                        <a:rPr lang="en-US" altLang="zh-CN" sz="1100" b="1" dirty="0">
                          <a:latin typeface="微软雅黑" panose="020B0503020204020204" pitchFamily="34" charset="-122"/>
                          <a:ea typeface="微软雅黑" panose="020B0503020204020204" pitchFamily="34" charset="-122"/>
                        </a:rPr>
                        <a:t>1/3</a:t>
                      </a:r>
                      <a:r>
                        <a:rPr lang="zh-CN" altLang="en-US" sz="1100" b="1"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并严密监测他克莫司的血药浓度。他克莫司血药浓度的增高可引起肾毒性。停用本品后仍需严密监测他克莫司的血药浓度，如有需要可增大他克莫司的剂量。</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algn="ctr">
                        <a:lnSpc>
                          <a:spcPct val="150000"/>
                        </a:lnSpc>
                      </a:pPr>
                      <a:r>
                        <a:rPr lang="zh-CN" altLang="en-US" sz="1100" b="1" dirty="0">
                          <a:latin typeface="微软雅黑" panose="020B0503020204020204" pitchFamily="34" charset="-122"/>
                          <a:ea typeface="微软雅黑" panose="020B0503020204020204" pitchFamily="34" charset="-122"/>
                        </a:rPr>
                        <a:t>禁止</a:t>
                      </a:r>
                      <a:r>
                        <a:rPr lang="zh-CN" altLang="en-US" sz="1100" dirty="0">
                          <a:latin typeface="微软雅黑" panose="020B0503020204020204" pitchFamily="34" charset="-122"/>
                          <a:ea typeface="微软雅黑" panose="020B0503020204020204" pitchFamily="34" charset="-122"/>
                        </a:rPr>
                        <a:t>伏立康唑与西罗莫司合用。</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4271675"/>
                  </a:ext>
                </a:extLst>
              </a:tr>
              <a:tr h="487176">
                <a:tc>
                  <a:txBody>
                    <a:bodyPr/>
                    <a:lstStyle/>
                    <a:p>
                      <a:pPr algn="ctr">
                        <a:lnSpc>
                          <a:spcPct val="150000"/>
                        </a:lnSpc>
                      </a:pPr>
                      <a:r>
                        <a:rPr lang="zh-CN" altLang="en-US" sz="1400" dirty="0">
                          <a:latin typeface="微软雅黑" panose="020B0503020204020204" pitchFamily="34" charset="-122"/>
                          <a:ea typeface="微软雅黑" panose="020B0503020204020204" pitchFamily="34" charset="-122"/>
                        </a:rPr>
                        <a:t>泊沙康唑肠溶片</a:t>
                      </a:r>
                      <a:r>
                        <a:rPr lang="en-US" altLang="zh-CN" sz="1400" baseline="30000" dirty="0">
                          <a:latin typeface="微软雅黑" panose="020B0503020204020204" pitchFamily="34" charset="-122"/>
                          <a:ea typeface="微软雅黑" panose="020B0503020204020204" pitchFamily="34" charset="-122"/>
                        </a:rPr>
                        <a:t>38</a:t>
                      </a:r>
                      <a:endParaRPr lang="zh-CN" altLang="en-US" sz="1400" baseline="3000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algn="l">
                        <a:lnSpc>
                          <a:spcPct val="150000"/>
                        </a:lnSpc>
                      </a:pPr>
                      <a:r>
                        <a:rPr lang="zh-CN" altLang="en-US" sz="1100" dirty="0">
                          <a:latin typeface="微软雅黑" panose="020B0503020204020204" pitchFamily="34" charset="-122"/>
                          <a:ea typeface="微软雅黑" panose="020B0503020204020204" pitchFamily="34" charset="-122"/>
                        </a:rPr>
                        <a:t>在开始泊沙康唑治疗时，将他克莫司剂量</a:t>
                      </a:r>
                      <a:r>
                        <a:rPr lang="zh-CN" altLang="en-US" sz="1100" b="1" dirty="0">
                          <a:latin typeface="微软雅黑" panose="020B0503020204020204" pitchFamily="34" charset="-122"/>
                          <a:ea typeface="微软雅黑" panose="020B0503020204020204" pitchFamily="34" charset="-122"/>
                        </a:rPr>
                        <a:t>减少至初始剂量的</a:t>
                      </a:r>
                      <a:r>
                        <a:rPr lang="en-US" altLang="zh-CN" sz="1100" b="1" dirty="0">
                          <a:latin typeface="微软雅黑" panose="020B0503020204020204" pitchFamily="34" charset="-122"/>
                          <a:ea typeface="微软雅黑" panose="020B0503020204020204" pitchFamily="34" charset="-122"/>
                        </a:rPr>
                        <a:t>1/3</a:t>
                      </a:r>
                      <a:r>
                        <a:rPr lang="zh-CN" altLang="en-US" sz="1100" dirty="0">
                          <a:latin typeface="微软雅黑" panose="020B0503020204020204" pitchFamily="34" charset="-122"/>
                          <a:ea typeface="微软雅黑" panose="020B0503020204020204" pitchFamily="34" charset="-122"/>
                        </a:rPr>
                        <a:t>。在泊沙康唑治疗期间和停药后应频繁监测他克莫司的全血谷浓度，并且依次调整他克莫司的剂量</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100" dirty="0">
                          <a:latin typeface="微软雅黑" panose="020B0503020204020204" pitchFamily="34" charset="-122"/>
                          <a:ea typeface="微软雅黑" panose="020B0503020204020204" pitchFamily="34" charset="-122"/>
                        </a:rPr>
                        <a:t>在开始泊沙康唑治疗时，将环孢菌素剂量</a:t>
                      </a:r>
                      <a:r>
                        <a:rPr lang="zh-CN" altLang="en-US" sz="1100" b="1" dirty="0">
                          <a:latin typeface="微软雅黑" panose="020B0503020204020204" pitchFamily="34" charset="-122"/>
                          <a:ea typeface="微软雅黑" panose="020B0503020204020204" pitchFamily="34" charset="-122"/>
                        </a:rPr>
                        <a:t>减少至初始剂量的</a:t>
                      </a:r>
                      <a:r>
                        <a:rPr lang="en-US" altLang="zh-CN" sz="1100" b="1" dirty="0">
                          <a:latin typeface="微软雅黑" panose="020B0503020204020204" pitchFamily="34" charset="-122"/>
                          <a:ea typeface="微软雅黑" panose="020B0503020204020204" pitchFamily="34" charset="-122"/>
                        </a:rPr>
                        <a:t>3/4</a:t>
                      </a:r>
                      <a:r>
                        <a:rPr lang="zh-CN" altLang="en-US" sz="1100" dirty="0">
                          <a:latin typeface="微软雅黑" panose="020B0503020204020204" pitchFamily="34" charset="-122"/>
                          <a:ea typeface="微软雅黑" panose="020B0503020204020204" pitchFamily="34" charset="-122"/>
                        </a:rPr>
                        <a:t>。在泊沙康唑治疗期间和停药后应频繁监测他克莫司的全血谷浓度，并且依次调整他克莫司的剂量</a:t>
                      </a:r>
                    </a:p>
                    <a:p>
                      <a:pPr algn="ctr">
                        <a:lnSpc>
                          <a:spcPct val="150000"/>
                        </a:lnSpc>
                      </a:pPr>
                      <a:endParaRPr lang="zh-CN" altLang="en-US" sz="110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100" dirty="0">
                          <a:latin typeface="微软雅黑" panose="020B0503020204020204" pitchFamily="34" charset="-122"/>
                          <a:ea typeface="微软雅黑" panose="020B0503020204020204" pitchFamily="34" charset="-122"/>
                        </a:rPr>
                        <a:t>当服用西罗莫司的患者开始泊沙康唑治疗时，</a:t>
                      </a:r>
                      <a:r>
                        <a:rPr lang="zh-CN" altLang="en-US" sz="1100" b="1" dirty="0">
                          <a:latin typeface="微软雅黑" panose="020B0503020204020204" pitchFamily="34" charset="-122"/>
                          <a:ea typeface="微软雅黑" panose="020B0503020204020204" pitchFamily="34" charset="-122"/>
                        </a:rPr>
                        <a:t>因减少西罗莫司剂量（如，减少至当前的</a:t>
                      </a:r>
                      <a:r>
                        <a:rPr lang="en-US" altLang="zh-CN" sz="1100" b="1" dirty="0">
                          <a:latin typeface="微软雅黑" panose="020B0503020204020204" pitchFamily="34" charset="-122"/>
                          <a:ea typeface="微软雅黑" panose="020B0503020204020204" pitchFamily="34" charset="-122"/>
                        </a:rPr>
                        <a:t>1/10</a:t>
                      </a:r>
                      <a:r>
                        <a:rPr lang="zh-CN" altLang="en-US" sz="1100" b="1"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并频繁监测西罗莫司全血谷浓度。开始给药前，同时服用期间和泊沙康唑停药时应进行西罗莫司浓度监测，并相应的调整西罗莫司剂量。</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261893323"/>
                  </a:ext>
                </a:extLst>
              </a:tr>
              <a:tr h="487176">
                <a:tc>
                  <a:txBody>
                    <a:bodyPr/>
                    <a:lstStyle/>
                    <a:p>
                      <a:pPr algn="ctr">
                        <a:lnSpc>
                          <a:spcPct val="150000"/>
                        </a:lnSpc>
                      </a:pPr>
                      <a:r>
                        <a:rPr lang="zh-CN" altLang="en-US" sz="1400" b="1" dirty="0">
                          <a:solidFill>
                            <a:srgbClr val="9E4294"/>
                          </a:solidFill>
                          <a:latin typeface="微软雅黑" panose="020B0503020204020204" pitchFamily="34" charset="-122"/>
                          <a:ea typeface="微软雅黑" panose="020B0503020204020204" pitchFamily="34" charset="-122"/>
                        </a:rPr>
                        <a:t>硫酸艾沙康唑</a:t>
                      </a:r>
                      <a:r>
                        <a:rPr lang="en-US" altLang="zh-CN" sz="1400" b="1" baseline="30000" dirty="0">
                          <a:solidFill>
                            <a:srgbClr val="9E4294"/>
                          </a:solidFill>
                          <a:latin typeface="微软雅黑" panose="020B0503020204020204" pitchFamily="34" charset="-122"/>
                          <a:ea typeface="微软雅黑" panose="020B0503020204020204" pitchFamily="34" charset="-122"/>
                        </a:rPr>
                        <a:t>35</a:t>
                      </a:r>
                      <a:endParaRPr lang="zh-CN" altLang="en-US" sz="1400" b="1" baseline="30000" dirty="0">
                        <a:solidFill>
                          <a:srgbClr val="9E4294"/>
                        </a:solidFill>
                        <a:latin typeface="微软雅黑" panose="020B0503020204020204" pitchFamily="34" charset="-122"/>
                        <a:ea typeface="微软雅黑" panose="020B0503020204020204" pitchFamily="34" charset="-122"/>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1EE"/>
                    </a:solidFill>
                  </a:tcPr>
                </a:tc>
                <a:tc gridSpan="3">
                  <a:txBody>
                    <a:bodyPr/>
                    <a:lstStyle/>
                    <a:p>
                      <a:pPr algn="l">
                        <a:lnSpc>
                          <a:spcPct val="150000"/>
                        </a:lnSpc>
                      </a:pPr>
                      <a:r>
                        <a:rPr lang="zh-CN" altLang="en-US" sz="1400" b="1" dirty="0">
                          <a:solidFill>
                            <a:srgbClr val="9E4294"/>
                          </a:solidFill>
                          <a:latin typeface="微软雅黑" panose="020B0503020204020204" pitchFamily="34" charset="-122"/>
                          <a:ea typeface="微软雅黑" panose="020B0503020204020204" pitchFamily="34" charset="-122"/>
                        </a:rPr>
                        <a:t>不需要调整艾沙康唑的剂量。环孢素、西罗莫司、他克莫司：根据需要监测血浆水平适当调整剂量</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FE1EE"/>
                    </a:solidFill>
                  </a:tcPr>
                </a:tc>
                <a:tc hMerge="1">
                  <a:txBody>
                    <a:bodyPr/>
                    <a:lstStyle/>
                    <a:p>
                      <a:pPr algn="ctr"/>
                      <a:endParaRPr lang="zh-CN" altLang="en-US" sz="1400" dirty="0">
                        <a:latin typeface="微软雅黑" panose="020B0503020204020204" pitchFamily="34" charset="-122"/>
                        <a:ea typeface="微软雅黑" panose="020B0503020204020204" pitchFamily="34" charset="-122"/>
                      </a:endParaRPr>
                    </a:p>
                  </a:txBody>
                  <a:tcPr/>
                </a:tc>
                <a:tc hMerge="1">
                  <a:txBody>
                    <a:bodyPr/>
                    <a:lstStyle/>
                    <a:p>
                      <a:pPr algn="ct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55776845"/>
                  </a:ext>
                </a:extLst>
              </a:tr>
            </a:tbl>
          </a:graphicData>
        </a:graphic>
      </p:graphicFrame>
    </p:spTree>
    <p:extLst>
      <p:ext uri="{BB962C8B-B14F-4D97-AF65-F5344CB8AC3E}">
        <p14:creationId xmlns:p14="http://schemas.microsoft.com/office/powerpoint/2010/main" val="9233524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5254066" y="404751"/>
            <a:ext cx="1107996"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内容小结</a:t>
            </a:r>
            <a:endParaRPr lang="en-US" altLang="zh-CN"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26C11C3-B7DF-450D-82E4-D1E04F7B71BB}"/>
              </a:ext>
            </a:extLst>
          </p:cNvPr>
          <p:cNvSpPr txBox="1"/>
          <p:nvPr/>
        </p:nvSpPr>
        <p:spPr>
          <a:xfrm>
            <a:off x="5060917" y="730733"/>
            <a:ext cx="2541302" cy="276999"/>
          </a:xfrm>
          <a:prstGeom prst="rect">
            <a:avLst/>
          </a:prstGeom>
          <a:noFill/>
        </p:spPr>
        <p:txBody>
          <a:bodyPr wrap="square" rtlCol="0">
            <a:spAutoFit/>
          </a:bodyPr>
          <a:lstStyle/>
          <a:p>
            <a:r>
              <a:rPr lang="en-US" altLang="zh-CN" sz="1200" b="1" dirty="0">
                <a:solidFill>
                  <a:schemeClr val="bg1">
                    <a:lumMod val="50000"/>
                  </a:schemeClr>
                </a:solidFill>
                <a:latin typeface="微软雅黑" panose="020B0503020204020204" pitchFamily="34" charset="-122"/>
                <a:ea typeface="微软雅黑" panose="020B0503020204020204" pitchFamily="34" charset="-122"/>
              </a:rPr>
              <a:t>Summary of contents</a:t>
            </a:r>
          </a:p>
        </p:txBody>
      </p:sp>
      <p:sp>
        <p:nvSpPr>
          <p:cNvPr id="13" name="文本框 12">
            <a:extLst>
              <a:ext uri="{FF2B5EF4-FFF2-40B4-BE49-F238E27FC236}">
                <a16:creationId xmlns:a16="http://schemas.microsoft.com/office/drawing/2014/main" id="{3C3ED8D5-D4A4-487F-B86C-6998507FE1E1}"/>
              </a:ext>
            </a:extLst>
          </p:cNvPr>
          <p:cNvSpPr txBox="1"/>
          <p:nvPr/>
        </p:nvSpPr>
        <p:spPr>
          <a:xfrm>
            <a:off x="3993687" y="469123"/>
            <a:ext cx="405880" cy="523220"/>
          </a:xfrm>
          <a:prstGeom prst="rect">
            <a:avLst/>
          </a:prstGeom>
          <a:solidFill>
            <a:srgbClr val="9E4294"/>
          </a:solidFill>
        </p:spPr>
        <p:txBody>
          <a:bodyPr wrap="non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5</a:t>
            </a:r>
          </a:p>
        </p:txBody>
      </p:sp>
      <p:sp>
        <p:nvSpPr>
          <p:cNvPr id="7" name="文本框 6">
            <a:extLst>
              <a:ext uri="{FF2B5EF4-FFF2-40B4-BE49-F238E27FC236}">
                <a16:creationId xmlns:a16="http://schemas.microsoft.com/office/drawing/2014/main" id="{02D72A10-4EC7-4E68-AB2F-CB1613D9BE99}"/>
              </a:ext>
            </a:extLst>
          </p:cNvPr>
          <p:cNvSpPr txBox="1"/>
          <p:nvPr/>
        </p:nvSpPr>
        <p:spPr>
          <a:xfrm>
            <a:off x="640080" y="1318325"/>
            <a:ext cx="9630194" cy="73866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感染（包括真菌感染疾病）是</a:t>
            </a:r>
            <a:r>
              <a:rPr lang="en-US" altLang="zh-CN" sz="1400" dirty="0">
                <a:latin typeface="微软雅黑" panose="020B0503020204020204" pitchFamily="34" charset="-122"/>
                <a:ea typeface="微软雅黑" panose="020B0503020204020204" pitchFamily="34" charset="-122"/>
              </a:rPr>
              <a:t>SOT</a:t>
            </a:r>
            <a:r>
              <a:rPr lang="zh-CN" altLang="en-US" sz="1400" dirty="0">
                <a:latin typeface="微软雅黑" panose="020B0503020204020204" pitchFamily="34" charset="-122"/>
                <a:ea typeface="微软雅黑" panose="020B0503020204020204" pitchFamily="34" charset="-122"/>
              </a:rPr>
              <a:t>患者面临的主要并发症挑战 </a:t>
            </a:r>
            <a:r>
              <a:rPr lang="en-US" altLang="zh-CN" sz="1400" baseline="30000" dirty="0">
                <a:latin typeface="微软雅黑" panose="020B0503020204020204" pitchFamily="34" charset="-122"/>
                <a:ea typeface="微软雅黑" panose="020B0503020204020204" pitchFamily="34" charset="-122"/>
              </a:rPr>
              <a:t>2</a:t>
            </a:r>
            <a:r>
              <a:rPr lang="zh-CN" altLang="en-US" sz="1400" baseline="30000" dirty="0">
                <a:latin typeface="微软雅黑" panose="020B0503020204020204" pitchFamily="34" charset="-122"/>
                <a:ea typeface="微软雅黑" panose="020B0503020204020204" pitchFamily="34" charset="-122"/>
              </a:rPr>
              <a:t>，</a:t>
            </a:r>
            <a:r>
              <a:rPr lang="en-US" altLang="zh-CN" sz="1400" baseline="30000" dirty="0">
                <a:latin typeface="微软雅黑" panose="020B0503020204020204" pitchFamily="34" charset="-122"/>
                <a:ea typeface="微软雅黑" panose="020B0503020204020204" pitchFamily="34" charset="-122"/>
              </a:rPr>
              <a:t>4-6</a:t>
            </a:r>
            <a:r>
              <a:rPr lang="zh-CN" altLang="en-US" sz="1400" dirty="0">
                <a:latin typeface="微软雅黑" panose="020B0503020204020204" pitchFamily="34" charset="-122"/>
                <a:ea typeface="微软雅黑" panose="020B0503020204020204" pitchFamily="34" charset="-122"/>
              </a:rPr>
              <a:t>，霉菌是实体器官移植患者侵袭性真菌感染重要致病真菌（约占总数的</a:t>
            </a:r>
            <a:r>
              <a:rPr lang="en-US" altLang="zh-CN" sz="1400" dirty="0">
                <a:latin typeface="微软雅黑" panose="020B0503020204020204" pitchFamily="34" charset="-122"/>
                <a:ea typeface="微软雅黑" panose="020B0503020204020204" pitchFamily="34" charset="-122"/>
              </a:rPr>
              <a:t>19%</a:t>
            </a:r>
            <a:r>
              <a:rPr lang="zh-CN" altLang="en-US" sz="1400" dirty="0">
                <a:latin typeface="微软雅黑" panose="020B0503020204020204" pitchFamily="34" charset="-122"/>
                <a:ea typeface="微软雅黑" panose="020B0503020204020204" pitchFamily="34" charset="-122"/>
              </a:rPr>
              <a:t>）</a:t>
            </a:r>
            <a:r>
              <a:rPr lang="en-US" altLang="zh-CN" sz="1400" baseline="30000" dirty="0">
                <a:latin typeface="微软雅黑" panose="020B0503020204020204" pitchFamily="34" charset="-122"/>
                <a:ea typeface="微软雅黑" panose="020B0503020204020204" pitchFamily="34" charset="-122"/>
              </a:rPr>
              <a:t>7</a:t>
            </a: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13CF4F7-274D-4A52-A994-100F713902EE}"/>
              </a:ext>
            </a:extLst>
          </p:cNvPr>
          <p:cNvSpPr txBox="1"/>
          <p:nvPr/>
        </p:nvSpPr>
        <p:spPr>
          <a:xfrm>
            <a:off x="640080" y="2021551"/>
            <a:ext cx="10391240"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侵袭性真菌感染显著增加</a:t>
            </a:r>
            <a:r>
              <a:rPr lang="en-US" altLang="zh-CN" sz="1400" dirty="0">
                <a:latin typeface="微软雅黑" panose="020B0503020204020204" pitchFamily="34" charset="-122"/>
                <a:ea typeface="微软雅黑" panose="020B0503020204020204" pitchFamily="34" charset="-122"/>
              </a:rPr>
              <a:t>SOT</a:t>
            </a:r>
            <a:r>
              <a:rPr lang="zh-CN" altLang="en-US" sz="1400" dirty="0">
                <a:latin typeface="微软雅黑" panose="020B0503020204020204" pitchFamily="34" charset="-122"/>
                <a:ea typeface="微软雅黑" panose="020B0503020204020204" pitchFamily="34" charset="-122"/>
              </a:rPr>
              <a:t>患者死亡风险，侵袭性霉菌感染伴随高死亡率。</a:t>
            </a:r>
            <a:r>
              <a:rPr lang="en-US" altLang="zh-CN" sz="1400" baseline="30000" dirty="0">
                <a:latin typeface="微软雅黑" panose="020B0503020204020204" pitchFamily="34" charset="-122"/>
                <a:ea typeface="微软雅黑" panose="020B0503020204020204" pitchFamily="34" charset="-122"/>
              </a:rPr>
              <a:t>7</a:t>
            </a:r>
            <a:r>
              <a:rPr lang="zh-CN" altLang="en-US" sz="1400" baseline="30000" dirty="0">
                <a:latin typeface="微软雅黑" panose="020B0503020204020204" pitchFamily="34" charset="-122"/>
                <a:ea typeface="微软雅黑" panose="020B0503020204020204" pitchFamily="34" charset="-122"/>
              </a:rPr>
              <a:t>，</a:t>
            </a:r>
            <a:r>
              <a:rPr lang="en-US" altLang="zh-CN" sz="1400" baseline="30000" dirty="0">
                <a:latin typeface="微软雅黑" panose="020B0503020204020204" pitchFamily="34" charset="-122"/>
                <a:ea typeface="微软雅黑" panose="020B0503020204020204" pitchFamily="34" charset="-122"/>
              </a:rPr>
              <a:t>9-10</a:t>
            </a:r>
          </a:p>
        </p:txBody>
      </p:sp>
      <p:sp>
        <p:nvSpPr>
          <p:cNvPr id="14" name="文本框 13">
            <a:extLst>
              <a:ext uri="{FF2B5EF4-FFF2-40B4-BE49-F238E27FC236}">
                <a16:creationId xmlns:a16="http://schemas.microsoft.com/office/drawing/2014/main" id="{5B7A9D1C-912B-4E55-84A3-6CFDD7EA14FD}"/>
              </a:ext>
            </a:extLst>
          </p:cNvPr>
          <p:cNvSpPr txBox="1"/>
          <p:nvPr/>
        </p:nvSpPr>
        <p:spPr>
          <a:xfrm>
            <a:off x="640079" y="2543688"/>
            <a:ext cx="9953579" cy="666849"/>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肾功能衰竭，慢性肺部疾病，曲霉定植</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曲霉病病史和</a:t>
            </a:r>
            <a:r>
              <a:rPr lang="en-US" altLang="zh-CN" sz="1400" dirty="0">
                <a:latin typeface="微软雅黑" panose="020B0503020204020204" pitchFamily="34" charset="-122"/>
                <a:ea typeface="微软雅黑" panose="020B0503020204020204" pitchFamily="34" charset="-122"/>
              </a:rPr>
              <a:t>CMV</a:t>
            </a:r>
            <a:r>
              <a:rPr lang="zh-CN" altLang="en-US" sz="1400" dirty="0">
                <a:latin typeface="微软雅黑" panose="020B0503020204020204" pitchFamily="34" charset="-122"/>
                <a:ea typeface="微软雅黑" panose="020B0503020204020204" pitchFamily="34" charset="-122"/>
              </a:rPr>
              <a:t>感染是</a:t>
            </a:r>
            <a:r>
              <a:rPr lang="en-US" altLang="zh-CN" sz="1400" dirty="0">
                <a:latin typeface="微软雅黑" panose="020B0503020204020204" pitchFamily="34" charset="-122"/>
                <a:ea typeface="微软雅黑" panose="020B0503020204020204" pitchFamily="34" charset="-122"/>
              </a:rPr>
              <a:t>SOT</a:t>
            </a:r>
            <a:r>
              <a:rPr lang="zh-CN" altLang="en-US" sz="1400" dirty="0">
                <a:latin typeface="微软雅黑" panose="020B0503020204020204" pitchFamily="34" charset="-122"/>
                <a:ea typeface="微软雅黑" panose="020B0503020204020204" pitchFamily="34" charset="-122"/>
              </a:rPr>
              <a:t>患者罹患</a:t>
            </a:r>
            <a:r>
              <a:rPr lang="en-US" altLang="zh-CN" sz="1400" dirty="0">
                <a:latin typeface="微软雅黑" panose="020B0503020204020204" pitchFamily="34" charset="-122"/>
                <a:ea typeface="微软雅黑" panose="020B0503020204020204" pitchFamily="34" charset="-122"/>
              </a:rPr>
              <a:t>IA</a:t>
            </a:r>
            <a:r>
              <a:rPr lang="zh-CN" altLang="en-US" sz="1400" dirty="0">
                <a:latin typeface="微软雅黑" panose="020B0503020204020204" pitchFamily="34" charset="-122"/>
                <a:ea typeface="微软雅黑" panose="020B0503020204020204" pitchFamily="34" charset="-122"/>
              </a:rPr>
              <a:t>高危因素</a:t>
            </a:r>
            <a:r>
              <a:rPr lang="en-US" altLang="zh-CN" sz="1400" baseline="30000" dirty="0">
                <a:latin typeface="微软雅黑" panose="020B0503020204020204" pitchFamily="34" charset="-122"/>
                <a:ea typeface="微软雅黑" panose="020B0503020204020204" pitchFamily="34" charset="-122"/>
              </a:rPr>
              <a:t>13</a:t>
            </a:r>
            <a:r>
              <a:rPr lang="zh-CN" altLang="en-US" sz="1400" dirty="0">
                <a:latin typeface="微软雅黑" panose="020B0503020204020204" pitchFamily="34" charset="-122"/>
                <a:ea typeface="微软雅黑" panose="020B0503020204020204" pitchFamily="34" charset="-122"/>
              </a:rPr>
              <a:t>，糖尿病基础疾病，基线肾功能衰竭增加</a:t>
            </a:r>
            <a:r>
              <a:rPr lang="en-US" altLang="zh-CN" sz="1400" dirty="0">
                <a:latin typeface="微软雅黑" panose="020B0503020204020204" pitchFamily="34" charset="-122"/>
                <a:ea typeface="微软雅黑" panose="020B0503020204020204" pitchFamily="34" charset="-122"/>
              </a:rPr>
              <a:t>SOT</a:t>
            </a:r>
            <a:r>
              <a:rPr lang="zh-CN" altLang="en-US" sz="1400" dirty="0">
                <a:latin typeface="微软雅黑" panose="020B0503020204020204" pitchFamily="34" charset="-122"/>
                <a:ea typeface="微软雅黑" panose="020B0503020204020204" pitchFamily="34" charset="-122"/>
              </a:rPr>
              <a:t>患者毛霉病风险。</a:t>
            </a:r>
            <a:r>
              <a:rPr lang="en-US" altLang="zh-CN" sz="1400" baseline="30000" dirty="0">
                <a:latin typeface="微软雅黑" panose="020B0503020204020204" pitchFamily="34" charset="-122"/>
                <a:ea typeface="微软雅黑" panose="020B0503020204020204" pitchFamily="34" charset="-122"/>
              </a:rPr>
              <a:t>14</a:t>
            </a:r>
            <a:endParaRPr lang="zh-CN" altLang="en-US" sz="1400" baseline="300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baseline="300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A32C78BB-1747-42B7-B88B-1321412FA699}"/>
              </a:ext>
            </a:extLst>
          </p:cNvPr>
          <p:cNvSpPr txBox="1"/>
          <p:nvPr/>
        </p:nvSpPr>
        <p:spPr>
          <a:xfrm>
            <a:off x="612444" y="3347718"/>
            <a:ext cx="10391240" cy="307777"/>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BAL-GM</a:t>
            </a:r>
            <a:r>
              <a:rPr lang="zh-CN" altLang="en-US" sz="1400" dirty="0">
                <a:latin typeface="微软雅黑" panose="020B0503020204020204" pitchFamily="34" charset="-122"/>
                <a:ea typeface="微软雅黑" panose="020B0503020204020204" pitchFamily="34" charset="-122"/>
              </a:rPr>
              <a:t>是</a:t>
            </a:r>
            <a:r>
              <a:rPr lang="en-US" altLang="zh-CN" sz="1400" dirty="0">
                <a:latin typeface="微软雅黑" panose="020B0503020204020204" pitchFamily="34" charset="-122"/>
                <a:ea typeface="微软雅黑" panose="020B0503020204020204" pitchFamily="34" charset="-122"/>
              </a:rPr>
              <a:t>SOT</a:t>
            </a:r>
            <a:r>
              <a:rPr lang="zh-CN" altLang="en-US" sz="1400" dirty="0">
                <a:latin typeface="微软雅黑" panose="020B0503020204020204" pitchFamily="34" charset="-122"/>
                <a:ea typeface="微软雅黑" panose="020B0503020204020204" pitchFamily="34" charset="-122"/>
              </a:rPr>
              <a:t>患者建立侵袭性肺曲霉病的重要检测手段，传统实验室诊断（培养和镜检）和影像学有助于毛霉病的鉴别。</a:t>
            </a:r>
            <a:r>
              <a:rPr lang="en-US" altLang="zh-CN" sz="1400" baseline="30000" dirty="0">
                <a:latin typeface="微软雅黑" panose="020B0503020204020204" pitchFamily="34" charset="-122"/>
                <a:ea typeface="微软雅黑" panose="020B0503020204020204" pitchFamily="34" charset="-122"/>
              </a:rPr>
              <a:t>12-13</a:t>
            </a:r>
            <a:endParaRPr lang="zh-CN" altLang="en-US" sz="1400" baseline="300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C3ACA4B3-863B-4238-930B-A6FA4EB689DF}"/>
              </a:ext>
            </a:extLst>
          </p:cNvPr>
          <p:cNvSpPr txBox="1"/>
          <p:nvPr/>
        </p:nvSpPr>
        <p:spPr>
          <a:xfrm>
            <a:off x="612444" y="3865290"/>
            <a:ext cx="10391240"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伏立康唑和艾沙康唑是侵袭性曲霉病患者的一线治疗药物</a:t>
            </a:r>
            <a:r>
              <a:rPr lang="en-US" altLang="zh-CN" sz="1400" baseline="30000" dirty="0">
                <a:latin typeface="微软雅黑" panose="020B0503020204020204" pitchFamily="34" charset="-122"/>
                <a:ea typeface="微软雅黑" panose="020B0503020204020204" pitchFamily="34" charset="-122"/>
              </a:rPr>
              <a:t>19</a:t>
            </a:r>
            <a:r>
              <a:rPr lang="zh-CN" altLang="en-US" sz="1400" dirty="0">
                <a:latin typeface="微软雅黑" panose="020B0503020204020204" pitchFamily="34" charset="-122"/>
                <a:ea typeface="微软雅黑" panose="020B0503020204020204" pitchFamily="34" charset="-122"/>
              </a:rPr>
              <a:t>，对于毒性不耐受</a:t>
            </a:r>
            <a:r>
              <a:rPr lang="en-US" altLang="zh-CN" sz="1400" dirty="0">
                <a:latin typeface="微软雅黑" panose="020B0503020204020204" pitchFamily="34" charset="-122"/>
                <a:ea typeface="微软雅黑" panose="020B0503020204020204" pitchFamily="34" charset="-122"/>
              </a:rPr>
              <a:t>IM</a:t>
            </a:r>
            <a:r>
              <a:rPr lang="zh-CN" altLang="en-US" sz="1400" dirty="0">
                <a:latin typeface="微软雅黑" panose="020B0503020204020204" pitchFamily="34" charset="-122"/>
                <a:ea typeface="微软雅黑" panose="020B0503020204020204" pitchFamily="34" charset="-122"/>
              </a:rPr>
              <a:t>患者指南推荐艾沙康唑作为初始治疗药物</a:t>
            </a:r>
            <a:r>
              <a:rPr lang="en-US" altLang="zh-CN" sz="1400" baseline="30000" dirty="0">
                <a:latin typeface="微软雅黑" panose="020B0503020204020204" pitchFamily="34" charset="-122"/>
                <a:ea typeface="微软雅黑" panose="020B0503020204020204" pitchFamily="34" charset="-122"/>
              </a:rPr>
              <a:t>12</a:t>
            </a:r>
            <a:r>
              <a:rPr lang="zh-CN" altLang="en-US" sz="1400" baseline="30000" dirty="0">
                <a:latin typeface="微软雅黑" panose="020B0503020204020204" pitchFamily="34" charset="-122"/>
                <a:ea typeface="微软雅黑" panose="020B0503020204020204" pitchFamily="34" charset="-122"/>
              </a:rPr>
              <a:t>，</a:t>
            </a:r>
            <a:r>
              <a:rPr lang="en-US" altLang="zh-CN" sz="1400" baseline="30000" dirty="0">
                <a:latin typeface="微软雅黑" panose="020B0503020204020204" pitchFamily="34" charset="-122"/>
                <a:ea typeface="微软雅黑" panose="020B0503020204020204" pitchFamily="34" charset="-122"/>
              </a:rPr>
              <a:t>23</a:t>
            </a:r>
            <a:r>
              <a:rPr lang="zh-CN" altLang="en-US" sz="1400" dirty="0">
                <a:latin typeface="微软雅黑" panose="020B0503020204020204" pitchFamily="34" charset="-122"/>
                <a:ea typeface="微软雅黑" panose="020B0503020204020204" pitchFamily="34" charset="-122"/>
              </a:rPr>
              <a:t>。</a:t>
            </a:r>
          </a:p>
        </p:txBody>
      </p:sp>
      <p:sp>
        <p:nvSpPr>
          <p:cNvPr id="20" name="文本框 19">
            <a:extLst>
              <a:ext uri="{FF2B5EF4-FFF2-40B4-BE49-F238E27FC236}">
                <a16:creationId xmlns:a16="http://schemas.microsoft.com/office/drawing/2014/main" id="{B52F32FF-4988-459C-AB37-AD71897388B0}"/>
              </a:ext>
            </a:extLst>
          </p:cNvPr>
          <p:cNvSpPr txBox="1"/>
          <p:nvPr/>
        </p:nvSpPr>
        <p:spPr>
          <a:xfrm>
            <a:off x="640079" y="4528235"/>
            <a:ext cx="11236729"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艾沙康唑安全性优于伏立康唑（眼部和肝胆不良反应显著少于伏立康唑）</a:t>
            </a:r>
            <a:r>
              <a:rPr lang="en-US" altLang="zh-CN" sz="1400" baseline="30000" dirty="0">
                <a:latin typeface="微软雅黑" panose="020B0503020204020204" pitchFamily="34" charset="-122"/>
                <a:ea typeface="微软雅黑" panose="020B0503020204020204" pitchFamily="34" charset="-122"/>
              </a:rPr>
              <a:t>32</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SOT</a:t>
            </a:r>
            <a:r>
              <a:rPr lang="zh-CN" altLang="en-US" sz="1400" dirty="0">
                <a:latin typeface="微软雅黑" panose="020B0503020204020204" pitchFamily="34" charset="-122"/>
                <a:ea typeface="微软雅黑" panose="020B0503020204020204" pitchFamily="34" charset="-122"/>
              </a:rPr>
              <a:t>患者接受艾沙康唑治疗具有良好的安全性和耐受性。</a:t>
            </a:r>
            <a:r>
              <a:rPr lang="en-US" altLang="zh-CN" sz="1400" baseline="30000" dirty="0">
                <a:latin typeface="微软雅黑" panose="020B0503020204020204" pitchFamily="34" charset="-122"/>
                <a:ea typeface="微软雅黑" panose="020B0503020204020204" pitchFamily="34" charset="-122"/>
              </a:rPr>
              <a:t>34</a:t>
            </a:r>
            <a:endParaRPr lang="zh-CN" altLang="en-US" sz="1400" baseline="30000"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6E80661F-D02F-4BB1-A0D6-3C9795AA3ACF}"/>
              </a:ext>
            </a:extLst>
          </p:cNvPr>
          <p:cNvSpPr txBox="1"/>
          <p:nvPr/>
        </p:nvSpPr>
        <p:spPr>
          <a:xfrm>
            <a:off x="640080" y="4996890"/>
            <a:ext cx="10391240" cy="307777"/>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艾沙康唑对于免疫抑制剂药物暴露量影响小于其他广谱三唑类药物，</a:t>
            </a:r>
            <a:r>
              <a:rPr lang="en-US" altLang="zh-CN" sz="1400" dirty="0">
                <a:latin typeface="微软雅黑" panose="020B0503020204020204" pitchFamily="34" charset="-122"/>
                <a:ea typeface="微软雅黑" panose="020B0503020204020204" pitchFamily="34" charset="-122"/>
              </a:rPr>
              <a:t>CNI</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mTOR</a:t>
            </a:r>
            <a:r>
              <a:rPr lang="zh-CN" altLang="en-US" sz="1400" dirty="0">
                <a:latin typeface="微软雅黑" panose="020B0503020204020204" pitchFamily="34" charset="-122"/>
                <a:ea typeface="微软雅黑" panose="020B0503020204020204" pitchFamily="34" charset="-122"/>
              </a:rPr>
              <a:t>抑制剂治疗下保持良好的耐受性。</a:t>
            </a:r>
            <a:r>
              <a:rPr lang="en-US" altLang="zh-CN" sz="1400" baseline="30000" dirty="0">
                <a:latin typeface="微软雅黑" panose="020B0503020204020204" pitchFamily="34" charset="-122"/>
                <a:ea typeface="微软雅黑" panose="020B0503020204020204" pitchFamily="34" charset="-122"/>
              </a:rPr>
              <a:t>34-36</a:t>
            </a:r>
            <a:r>
              <a:rPr lang="zh-CN" altLang="en-US" sz="1400" baseline="30000" dirty="0">
                <a:latin typeface="微软雅黑" panose="020B0503020204020204" pitchFamily="34" charset="-122"/>
                <a:ea typeface="微软雅黑" panose="020B0503020204020204" pitchFamily="34" charset="-122"/>
              </a:rPr>
              <a:t>，</a:t>
            </a:r>
            <a:r>
              <a:rPr lang="en-US" altLang="zh-CN" sz="1400" baseline="30000" dirty="0">
                <a:latin typeface="微软雅黑" panose="020B0503020204020204" pitchFamily="34" charset="-122"/>
                <a:ea typeface="微软雅黑" panose="020B0503020204020204" pitchFamily="34" charset="-122"/>
              </a:rPr>
              <a:t>3</a:t>
            </a:r>
            <a:endParaRPr lang="zh-CN" altLang="en-US" sz="1400" baseline="30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27BA0B2-131D-4735-9940-89C13220DF87}"/>
              </a:ext>
            </a:extLst>
          </p:cNvPr>
          <p:cNvSpPr txBox="1"/>
          <p:nvPr/>
        </p:nvSpPr>
        <p:spPr>
          <a:xfrm>
            <a:off x="640080" y="5773324"/>
            <a:ext cx="3800480" cy="954107"/>
          </a:xfrm>
          <a:prstGeom prst="rect">
            <a:avLst/>
          </a:prstGeom>
          <a:noFill/>
        </p:spPr>
        <p:txBody>
          <a:bodyPr wrap="square">
            <a:spAutoFit/>
          </a:bodyPr>
          <a:lstStyle/>
          <a:p>
            <a:r>
              <a:rPr lang="en-US" altLang="zh-CN" sz="800" dirty="0"/>
              <a:t>2. Jo </a:t>
            </a:r>
            <a:r>
              <a:rPr lang="en-US" altLang="zh-CN" sz="800" dirty="0" err="1"/>
              <a:t>Raskin</a:t>
            </a:r>
            <a:r>
              <a:rPr lang="en-US" altLang="zh-CN" sz="800" dirty="0"/>
              <a:t> et al. </a:t>
            </a:r>
            <a:r>
              <a:rPr lang="en-US" altLang="zh-CN" sz="800" dirty="0" err="1"/>
              <a:t>Transpl</a:t>
            </a:r>
            <a:r>
              <a:rPr lang="en-US" altLang="zh-CN" sz="800" dirty="0"/>
              <a:t> Int. 2020 Feb;33(2):130-141.</a:t>
            </a:r>
          </a:p>
          <a:p>
            <a:r>
              <a:rPr lang="en-US" altLang="zh-CN" sz="800" dirty="0"/>
              <a:t>4. René Adam et al. </a:t>
            </a:r>
            <a:r>
              <a:rPr lang="en-US" altLang="zh-CN" sz="800" dirty="0" err="1"/>
              <a:t>Transpl</a:t>
            </a:r>
            <a:r>
              <a:rPr lang="en-US" altLang="zh-CN" sz="800" dirty="0"/>
              <a:t> Int. 2018 Dec;31(12):1293-1317</a:t>
            </a:r>
          </a:p>
          <a:p>
            <a:r>
              <a:rPr lang="en-US" altLang="zh-CN" sz="800" dirty="0"/>
              <a:t>5. Sundaram Hariharan et al. N </a:t>
            </a:r>
            <a:r>
              <a:rPr lang="en-US" altLang="zh-CN" sz="800" dirty="0" err="1"/>
              <a:t>Engl</a:t>
            </a:r>
            <a:r>
              <a:rPr lang="en-US" altLang="zh-CN" sz="800" dirty="0"/>
              <a:t> J Med. 2021 Aug 19;385(8):729-743. </a:t>
            </a:r>
            <a:endParaRPr lang="pt-BR" altLang="zh-CN" sz="800" dirty="0"/>
          </a:p>
          <a:p>
            <a:r>
              <a:rPr lang="en-US" altLang="zh-CN" sz="800" dirty="0"/>
              <a:t>6.Christian van </a:t>
            </a:r>
            <a:r>
              <a:rPr lang="en-US" altLang="zh-CN" sz="800" dirty="0" err="1"/>
              <a:t>Delden</a:t>
            </a:r>
            <a:r>
              <a:rPr lang="en-US" altLang="zh-CN" sz="800" dirty="0"/>
              <a:t> et al. Clin Infect Dis. 2020 Oct 23;71(7):e159-e169</a:t>
            </a:r>
          </a:p>
          <a:p>
            <a:r>
              <a:rPr lang="pt-BR" altLang="zh-CN" sz="800" dirty="0"/>
              <a:t>7. Peter G. Pappas</a:t>
            </a:r>
            <a:r>
              <a:rPr lang="zh-CN" altLang="pt-BR" sz="800" dirty="0"/>
              <a:t>，</a:t>
            </a:r>
            <a:r>
              <a:rPr lang="pt-BR" altLang="zh-CN" sz="800" dirty="0"/>
              <a:t>et al. Clinical Infectious Diseases 2010; 50:1101–1111</a:t>
            </a:r>
          </a:p>
          <a:p>
            <a:r>
              <a:rPr lang="en-US" altLang="zh-CN" sz="800" dirty="0"/>
              <a:t>9. </a:t>
            </a:r>
            <a:r>
              <a:rPr lang="en-US" altLang="zh-CN" sz="800" dirty="0" err="1"/>
              <a:t>Seyed</a:t>
            </a:r>
            <a:r>
              <a:rPr lang="en-US" altLang="zh-CN" sz="800" dirty="0"/>
              <a:t> M Hosseini-Moghaddam et al. </a:t>
            </a:r>
            <a:r>
              <a:rPr lang="en-US" altLang="zh-CN" sz="800" dirty="0" err="1"/>
              <a:t>Transpl</a:t>
            </a:r>
            <a:r>
              <a:rPr lang="en-US" altLang="zh-CN" sz="800" dirty="0"/>
              <a:t> Infect Dis. 2020 Apr;22(2):e13250</a:t>
            </a:r>
          </a:p>
          <a:p>
            <a:r>
              <a:rPr lang="en-US" altLang="zh-CN" sz="800" dirty="0"/>
              <a:t>1D. </a:t>
            </a:r>
            <a:r>
              <a:rPr lang="en-US" altLang="zh-CN" sz="800" dirty="0" err="1"/>
              <a:t>Neofytos</a:t>
            </a:r>
            <a:r>
              <a:rPr lang="zh-CN" altLang="en-US" sz="800" dirty="0"/>
              <a:t>，</a:t>
            </a:r>
            <a:r>
              <a:rPr lang="en-US" altLang="zh-CN" sz="800" dirty="0"/>
              <a:t>et al.  </a:t>
            </a:r>
            <a:r>
              <a:rPr lang="fr-FR" altLang="zh-CN" sz="800" dirty="0"/>
              <a:t>Transpl Infect Dis 2010: 12: 220–229</a:t>
            </a:r>
            <a:r>
              <a:rPr lang="en-US" altLang="zh-CN" sz="800" dirty="0"/>
              <a:t>.</a:t>
            </a:r>
            <a:endParaRPr lang="pt-BR" altLang="zh-CN" sz="800" dirty="0"/>
          </a:p>
        </p:txBody>
      </p:sp>
      <p:sp>
        <p:nvSpPr>
          <p:cNvPr id="24" name="文本框 23">
            <a:extLst>
              <a:ext uri="{FF2B5EF4-FFF2-40B4-BE49-F238E27FC236}">
                <a16:creationId xmlns:a16="http://schemas.microsoft.com/office/drawing/2014/main" id="{9F7BACC6-0383-472A-A919-263C17BD1CA4}"/>
              </a:ext>
            </a:extLst>
          </p:cNvPr>
          <p:cNvSpPr txBox="1"/>
          <p:nvPr/>
        </p:nvSpPr>
        <p:spPr>
          <a:xfrm>
            <a:off x="4440560" y="5773324"/>
            <a:ext cx="5039015" cy="707886"/>
          </a:xfrm>
          <a:prstGeom prst="rect">
            <a:avLst/>
          </a:prstGeom>
          <a:noFill/>
        </p:spPr>
        <p:txBody>
          <a:bodyPr wrap="square">
            <a:spAutoFit/>
          </a:bodyPr>
          <a:lstStyle/>
          <a:p>
            <a:r>
              <a:rPr lang="fr-FR" altLang="zh-CN" sz="800" dirty="0"/>
              <a:t>12.</a:t>
            </a:r>
            <a:r>
              <a:rPr lang="en-US" altLang="zh-CN" sz="800" dirty="0"/>
              <a:t> Oliver A </a:t>
            </a:r>
            <a:r>
              <a:rPr lang="en-US" altLang="zh-CN" sz="800" dirty="0" err="1"/>
              <a:t>Cornely</a:t>
            </a:r>
            <a:r>
              <a:rPr lang="en-US" altLang="zh-CN" sz="800" dirty="0"/>
              <a:t> et al. Lancet Infect Dis. 2019 Dec;19(12):e405-e421</a:t>
            </a:r>
          </a:p>
          <a:p>
            <a:r>
              <a:rPr lang="en-US" altLang="zh-CN" sz="800" dirty="0"/>
              <a:t>13. Shahid Husain  , Jose F Camargo. Clin Transplant. 2019 Sep;33(9):e13544.</a:t>
            </a:r>
            <a:endParaRPr lang="fr-FR" altLang="zh-CN" sz="800" dirty="0"/>
          </a:p>
          <a:p>
            <a:r>
              <a:rPr lang="en-US" altLang="zh-CN" sz="800" dirty="0"/>
              <a:t>14. Shmuel </a:t>
            </a:r>
            <a:r>
              <a:rPr lang="en-US" altLang="zh-CN" sz="800" dirty="0" err="1"/>
              <a:t>Shoham</a:t>
            </a:r>
            <a:r>
              <a:rPr lang="en-US" altLang="zh-CN" sz="800" dirty="0"/>
              <a:t>  ,Edward A Dominguez et al. Clin Transplant. 2019 Sep;33(9):e13525.</a:t>
            </a:r>
          </a:p>
          <a:p>
            <a:r>
              <a:rPr lang="en-US" altLang="zh-CN" sz="800" dirty="0"/>
              <a:t>23.Supplementary of Oliver A </a:t>
            </a:r>
            <a:r>
              <a:rPr lang="en-US" altLang="zh-CN" sz="800" dirty="0" err="1"/>
              <a:t>Cornely</a:t>
            </a:r>
            <a:r>
              <a:rPr lang="en-US" altLang="zh-CN" sz="800" dirty="0"/>
              <a:t> et al. Lancet Infect Dis. 2019 Dec;19(12):e405-e421</a:t>
            </a:r>
          </a:p>
          <a:p>
            <a:r>
              <a:rPr lang="fr-FR" altLang="zh-CN" sz="800" dirty="0"/>
              <a:t>34. Arnau Monforte </a:t>
            </a:r>
            <a:r>
              <a:rPr lang="en-US" altLang="zh-CN" sz="800" dirty="0"/>
              <a:t>et al. </a:t>
            </a:r>
            <a:r>
              <a:rPr lang="en-US" altLang="zh-CN" sz="800" dirty="0" err="1"/>
              <a:t>Microbiol</a:t>
            </a:r>
            <a:r>
              <a:rPr lang="en-US" altLang="zh-CN" sz="800" dirty="0"/>
              <a:t> </a:t>
            </a:r>
            <a:r>
              <a:rPr lang="en-US" altLang="zh-CN" sz="800" dirty="0" err="1"/>
              <a:t>Spectr</a:t>
            </a:r>
            <a:r>
              <a:rPr lang="en-US" altLang="zh-CN" sz="800" dirty="0"/>
              <a:t>. 2022 Feb 23;10(1):e0178421</a:t>
            </a:r>
            <a:endParaRPr lang="fr-FR" altLang="zh-CN" sz="800" dirty="0"/>
          </a:p>
        </p:txBody>
      </p:sp>
      <p:sp>
        <p:nvSpPr>
          <p:cNvPr id="26" name="文本框 25">
            <a:extLst>
              <a:ext uri="{FF2B5EF4-FFF2-40B4-BE49-F238E27FC236}">
                <a16:creationId xmlns:a16="http://schemas.microsoft.com/office/drawing/2014/main" id="{BC426688-4EDC-493C-B91D-D3DDD6FD5DF9}"/>
              </a:ext>
            </a:extLst>
          </p:cNvPr>
          <p:cNvSpPr txBox="1"/>
          <p:nvPr/>
        </p:nvSpPr>
        <p:spPr>
          <a:xfrm>
            <a:off x="8855393" y="5773324"/>
            <a:ext cx="2624432" cy="584775"/>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35.</a:t>
            </a:r>
            <a:r>
              <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硫酸艾沙康唑胶囊说明书 </a:t>
            </a: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2021-12-31 version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36.</a:t>
            </a:r>
            <a:r>
              <a:rPr kumimoji="0" lang="zh-CN" altLang="en-US"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伏立康唑注射液产品说明书 </a:t>
            </a:r>
            <a:r>
              <a:rPr kumimoji="0" lang="en-US" altLang="zh-CN" sz="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2022-10-26 version</a:t>
            </a:r>
          </a:p>
          <a:p>
            <a:r>
              <a:rPr lang="en-US" altLang="zh-CN" sz="800" dirty="0"/>
              <a:t>3.</a:t>
            </a:r>
            <a:r>
              <a:rPr lang="en-US" altLang="zh-CN" sz="800" dirty="0">
                <a:solidFill>
                  <a:srgbClr val="212121"/>
                </a:solidFill>
                <a:latin typeface="BlinkMacSystemFont"/>
              </a:rPr>
              <a:t> Andreas H </a:t>
            </a:r>
            <a:r>
              <a:rPr lang="en-US" altLang="zh-CN" sz="800" dirty="0" err="1">
                <a:solidFill>
                  <a:srgbClr val="212121"/>
                </a:solidFill>
                <a:latin typeface="BlinkMacSystemFont"/>
              </a:rPr>
              <a:t>Groll</a:t>
            </a:r>
            <a:r>
              <a:rPr lang="en-US" altLang="zh-CN" sz="800" dirty="0">
                <a:solidFill>
                  <a:srgbClr val="212121"/>
                </a:solidFill>
                <a:latin typeface="BlinkMacSystemFont"/>
              </a:rPr>
              <a:t> et al. </a:t>
            </a:r>
            <a:r>
              <a:rPr lang="en-US" altLang="zh-CN" sz="800" dirty="0" err="1">
                <a:solidFill>
                  <a:srgbClr val="212121"/>
                </a:solidFill>
                <a:latin typeface="BlinkMacSystemFont"/>
              </a:rPr>
              <a:t>Transpl</a:t>
            </a:r>
            <a:r>
              <a:rPr lang="en-US" altLang="zh-CN" sz="800" dirty="0">
                <a:solidFill>
                  <a:srgbClr val="212121"/>
                </a:solidFill>
                <a:latin typeface="BlinkMacSystemFont"/>
              </a:rPr>
              <a:t> Infect Dis. 2017 Oct;19(5). </a:t>
            </a:r>
          </a:p>
          <a:p>
            <a:endParaRPr lang="en-US" altLang="zh-CN" sz="800" dirty="0"/>
          </a:p>
        </p:txBody>
      </p:sp>
    </p:spTree>
    <p:extLst>
      <p:ext uri="{BB962C8B-B14F-4D97-AF65-F5344CB8AC3E}">
        <p14:creationId xmlns:p14="http://schemas.microsoft.com/office/powerpoint/2010/main" val="1178242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4869591" y="3106265"/>
            <a:ext cx="326243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艾沙康唑产品信息摘要</a:t>
            </a:r>
            <a:endParaRPr lang="en-US" altLang="zh-CN" sz="24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626C11C3-B7DF-450D-82E4-D1E04F7B71BB}"/>
              </a:ext>
            </a:extLst>
          </p:cNvPr>
          <p:cNvSpPr txBox="1"/>
          <p:nvPr/>
        </p:nvSpPr>
        <p:spPr>
          <a:xfrm>
            <a:off x="4869591" y="3567930"/>
            <a:ext cx="5521695" cy="307777"/>
          </a:xfrm>
          <a:prstGeom prst="rect">
            <a:avLst/>
          </a:prstGeom>
          <a:noFill/>
        </p:spPr>
        <p:txBody>
          <a:bodyPr wrap="square" rtlCol="0">
            <a:spAutoFit/>
          </a:bodyPr>
          <a:lstStyle/>
          <a:p>
            <a:r>
              <a:rPr lang="en-US" altLang="zh-CN" sz="1400" b="1" dirty="0">
                <a:solidFill>
                  <a:schemeClr val="bg1">
                    <a:lumMod val="50000"/>
                  </a:schemeClr>
                </a:solidFill>
                <a:latin typeface="微软雅黑" panose="020B0503020204020204" pitchFamily="34" charset="-122"/>
                <a:ea typeface="微软雅黑" panose="020B0503020204020204" pitchFamily="34" charset="-122"/>
              </a:rPr>
              <a:t>Prescription information of Isavuconazole</a:t>
            </a:r>
          </a:p>
        </p:txBody>
      </p:sp>
      <p:sp>
        <p:nvSpPr>
          <p:cNvPr id="13" name="文本框 12">
            <a:extLst>
              <a:ext uri="{FF2B5EF4-FFF2-40B4-BE49-F238E27FC236}">
                <a16:creationId xmlns:a16="http://schemas.microsoft.com/office/drawing/2014/main" id="{3C3ED8D5-D4A4-487F-B86C-6998507FE1E1}"/>
              </a:ext>
            </a:extLst>
          </p:cNvPr>
          <p:cNvSpPr txBox="1"/>
          <p:nvPr/>
        </p:nvSpPr>
        <p:spPr>
          <a:xfrm>
            <a:off x="4178513" y="3165239"/>
            <a:ext cx="500458" cy="707886"/>
          </a:xfrm>
          <a:prstGeom prst="rect">
            <a:avLst/>
          </a:prstGeom>
          <a:solidFill>
            <a:srgbClr val="9E4294"/>
          </a:solidFill>
        </p:spPr>
        <p:txBody>
          <a:bodyPr wrap="non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6</a:t>
            </a:r>
          </a:p>
        </p:txBody>
      </p:sp>
    </p:spTree>
    <p:extLst>
      <p:ext uri="{BB962C8B-B14F-4D97-AF65-F5344CB8AC3E}">
        <p14:creationId xmlns:p14="http://schemas.microsoft.com/office/powerpoint/2010/main" val="2596606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80751" y="356924"/>
            <a:ext cx="9684061"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硫酸艾沙康唑的治疗剂量：第</a:t>
            </a:r>
            <a:r>
              <a:rPr lang="en-US" altLang="zh-CN" b="1" dirty="0">
                <a:latin typeface="微软雅黑" panose="020B0503020204020204" pitchFamily="34" charset="-122"/>
                <a:ea typeface="微软雅黑" panose="020B0503020204020204" pitchFamily="34" charset="-122"/>
              </a:rPr>
              <a:t>1-2</a:t>
            </a:r>
            <a:r>
              <a:rPr lang="zh-CN" altLang="en-US" b="1" dirty="0">
                <a:latin typeface="微软雅黑" panose="020B0503020204020204" pitchFamily="34" charset="-122"/>
                <a:ea typeface="微软雅黑" panose="020B0503020204020204" pitchFamily="34" charset="-122"/>
              </a:rPr>
              <a:t>天给予负荷剂量</a:t>
            </a:r>
            <a:r>
              <a:rPr lang="en-US" altLang="zh-CN" b="1" dirty="0">
                <a:latin typeface="微软雅黑" panose="020B0503020204020204" pitchFamily="34" charset="-122"/>
                <a:ea typeface="微软雅黑" panose="020B0503020204020204" pitchFamily="34" charset="-122"/>
              </a:rPr>
              <a:t>200mg q8h</a:t>
            </a:r>
            <a:r>
              <a:rPr lang="zh-CN" altLang="en-US" b="1" dirty="0">
                <a:latin typeface="微软雅黑" panose="020B0503020204020204" pitchFamily="34" charset="-122"/>
                <a:ea typeface="微软雅黑" panose="020B0503020204020204" pitchFamily="34" charset="-122"/>
              </a:rPr>
              <a:t>，第</a:t>
            </a: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天起维持剂量</a:t>
            </a:r>
            <a:r>
              <a:rPr lang="en-US" altLang="zh-CN" b="1" dirty="0">
                <a:latin typeface="微软雅黑" panose="020B0503020204020204" pitchFamily="34" charset="-122"/>
                <a:ea typeface="微软雅黑" panose="020B0503020204020204" pitchFamily="34" charset="-122"/>
              </a:rPr>
              <a:t>200mg </a:t>
            </a:r>
            <a:r>
              <a:rPr lang="en-US" altLang="zh-CN" b="1" dirty="0" err="1">
                <a:latin typeface="微软雅黑" panose="020B0503020204020204" pitchFamily="34" charset="-122"/>
                <a:ea typeface="微软雅黑" panose="020B0503020204020204" pitchFamily="34" charset="-122"/>
              </a:rPr>
              <a:t>qd</a:t>
            </a:r>
            <a:endParaRPr lang="en-US" altLang="zh-CN"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1180003" y="6129191"/>
            <a:ext cx="5467997" cy="461665"/>
          </a:xfrm>
          <a:prstGeom prst="rect">
            <a:avLst/>
          </a:prstGeom>
          <a:noFill/>
        </p:spPr>
        <p:txBody>
          <a:bodyPr wrap="square">
            <a:spAutoFit/>
          </a:bodyPr>
          <a:lstStyle/>
          <a:p>
            <a:r>
              <a:rPr lang="en-US" altLang="zh-CN" sz="800" dirty="0"/>
              <a:t>35.</a:t>
            </a:r>
            <a:r>
              <a:rPr lang="zh-CN" altLang="en-US" sz="800" dirty="0"/>
              <a:t>硫酸艾沙康唑胶囊说明书 </a:t>
            </a:r>
            <a:r>
              <a:rPr lang="en-US" altLang="zh-CN" sz="800" dirty="0"/>
              <a:t>2021-12-31</a:t>
            </a:r>
          </a:p>
          <a:p>
            <a:r>
              <a:rPr lang="en-US" altLang="zh-CN" sz="800" dirty="0"/>
              <a:t>38.</a:t>
            </a:r>
            <a:r>
              <a:rPr lang="zh-CN" altLang="en-US" sz="800" dirty="0"/>
              <a:t>注射用硫酸艾沙康唑 </a:t>
            </a:r>
            <a:r>
              <a:rPr lang="en-US" altLang="zh-CN" sz="800" dirty="0"/>
              <a:t>version 2022-6-16</a:t>
            </a:r>
          </a:p>
          <a:p>
            <a:endParaRPr lang="fr-FR" altLang="zh-CN" sz="800" dirty="0"/>
          </a:p>
        </p:txBody>
      </p:sp>
      <p:pic>
        <p:nvPicPr>
          <p:cNvPr id="89" name="图片 88" descr="徽标, 公司名称&#10;&#10;描述已自动生成">
            <a:extLst>
              <a:ext uri="{FF2B5EF4-FFF2-40B4-BE49-F238E27FC236}">
                <a16:creationId xmlns:a16="http://schemas.microsoft.com/office/drawing/2014/main" id="{E808D580-CC7F-4E7E-AAFF-6CDBE824C9A4}"/>
              </a:ext>
            </a:extLst>
          </p:cNvPr>
          <p:cNvPicPr>
            <a:picLocks noChangeAspect="1"/>
          </p:cNvPicPr>
          <p:nvPr/>
        </p:nvPicPr>
        <p:blipFill rotWithShape="1">
          <a:blip r:embed="rId3">
            <a:extLst>
              <a:ext uri="{28A0092B-C50C-407E-A947-70E740481C1C}">
                <a14:useLocalDpi xmlns:a14="http://schemas.microsoft.com/office/drawing/2010/main" val="0"/>
              </a:ext>
            </a:extLst>
          </a:blip>
          <a:srcRect l="11946" t="29523" r="67670" b="40063"/>
          <a:stretch/>
        </p:blipFill>
        <p:spPr>
          <a:xfrm>
            <a:off x="279232" y="242401"/>
            <a:ext cx="578519" cy="628931"/>
          </a:xfrm>
          <a:prstGeom prst="rect">
            <a:avLst/>
          </a:prstGeom>
          <a:effectLst/>
        </p:spPr>
      </p:pic>
      <p:sp>
        <p:nvSpPr>
          <p:cNvPr id="91" name="矩形: 圆角 90">
            <a:extLst>
              <a:ext uri="{FF2B5EF4-FFF2-40B4-BE49-F238E27FC236}">
                <a16:creationId xmlns:a16="http://schemas.microsoft.com/office/drawing/2014/main" id="{F86753FC-10E1-485F-BC4C-8A630B35DB97}"/>
              </a:ext>
            </a:extLst>
          </p:cNvPr>
          <p:cNvSpPr/>
          <p:nvPr/>
        </p:nvSpPr>
        <p:spPr>
          <a:xfrm>
            <a:off x="4979398" y="2396101"/>
            <a:ext cx="4276020" cy="215444"/>
          </a:xfrm>
          <a:prstGeom prst="roundRect">
            <a:avLst>
              <a:gd name="adj" fmla="val 50000"/>
            </a:avLst>
          </a:prstGeom>
          <a:solidFill>
            <a:srgbClr val="E7C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4" name="椭圆 93">
            <a:extLst>
              <a:ext uri="{FF2B5EF4-FFF2-40B4-BE49-F238E27FC236}">
                <a16:creationId xmlns:a16="http://schemas.microsoft.com/office/drawing/2014/main" id="{BC49E2C9-4C49-42A5-BBCE-BF0AD9765561}"/>
              </a:ext>
            </a:extLst>
          </p:cNvPr>
          <p:cNvSpPr/>
          <p:nvPr/>
        </p:nvSpPr>
        <p:spPr>
          <a:xfrm>
            <a:off x="2033395" y="2409575"/>
            <a:ext cx="241738" cy="215444"/>
          </a:xfrm>
          <a:prstGeom prst="ellipse">
            <a:avLst/>
          </a:prstGeom>
          <a:solidFill>
            <a:srgbClr val="9E4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038A1800-51D9-437E-A161-D81444385C42}"/>
              </a:ext>
            </a:extLst>
          </p:cNvPr>
          <p:cNvSpPr/>
          <p:nvPr/>
        </p:nvSpPr>
        <p:spPr>
          <a:xfrm>
            <a:off x="3328334" y="2414213"/>
            <a:ext cx="241738" cy="215444"/>
          </a:xfrm>
          <a:prstGeom prst="ellipse">
            <a:avLst/>
          </a:prstGeom>
          <a:solidFill>
            <a:srgbClr val="9E4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9BE92581-DC30-4F2F-AA8B-F4A8E3BA827F}"/>
              </a:ext>
            </a:extLst>
          </p:cNvPr>
          <p:cNvSpPr/>
          <p:nvPr/>
        </p:nvSpPr>
        <p:spPr>
          <a:xfrm>
            <a:off x="4979397" y="2396101"/>
            <a:ext cx="241738" cy="215444"/>
          </a:xfrm>
          <a:prstGeom prst="ellipse">
            <a:avLst/>
          </a:prstGeom>
          <a:solidFill>
            <a:srgbClr val="CF8DC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9" name="文本框 98">
            <a:extLst>
              <a:ext uri="{FF2B5EF4-FFF2-40B4-BE49-F238E27FC236}">
                <a16:creationId xmlns:a16="http://schemas.microsoft.com/office/drawing/2014/main" id="{2630E644-65C3-4F6D-A6A3-A5314A4B8174}"/>
              </a:ext>
            </a:extLst>
          </p:cNvPr>
          <p:cNvSpPr txBox="1"/>
          <p:nvPr/>
        </p:nvSpPr>
        <p:spPr>
          <a:xfrm>
            <a:off x="1926537" y="2705706"/>
            <a:ext cx="450764"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第</a:t>
            </a:r>
            <a:r>
              <a:rPr lang="en-US" altLang="zh-CN" sz="800" dirty="0">
                <a:latin typeface="微软雅黑" panose="020B0503020204020204" pitchFamily="34" charset="-122"/>
                <a:ea typeface="微软雅黑" panose="020B0503020204020204" pitchFamily="34" charset="-122"/>
              </a:rPr>
              <a:t>1</a:t>
            </a:r>
            <a:r>
              <a:rPr lang="zh-CN" altLang="en-US" sz="800" dirty="0">
                <a:latin typeface="微软雅黑" panose="020B0503020204020204" pitchFamily="34" charset="-122"/>
                <a:ea typeface="微软雅黑" panose="020B0503020204020204" pitchFamily="34" charset="-122"/>
              </a:rPr>
              <a:t>天</a:t>
            </a:r>
            <a:endParaRPr lang="en-US" altLang="zh-CN" sz="800" dirty="0">
              <a:latin typeface="微软雅黑" panose="020B0503020204020204" pitchFamily="34" charset="-122"/>
              <a:ea typeface="微软雅黑" panose="020B0503020204020204" pitchFamily="34" charset="-122"/>
            </a:endParaRPr>
          </a:p>
        </p:txBody>
      </p:sp>
      <p:sp>
        <p:nvSpPr>
          <p:cNvPr id="100" name="文本框 99">
            <a:extLst>
              <a:ext uri="{FF2B5EF4-FFF2-40B4-BE49-F238E27FC236}">
                <a16:creationId xmlns:a16="http://schemas.microsoft.com/office/drawing/2014/main" id="{0701BBEC-BAAD-4928-8871-2C115A0FB897}"/>
              </a:ext>
            </a:extLst>
          </p:cNvPr>
          <p:cNvSpPr txBox="1"/>
          <p:nvPr/>
        </p:nvSpPr>
        <p:spPr>
          <a:xfrm>
            <a:off x="3236549" y="2710344"/>
            <a:ext cx="450764"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第</a:t>
            </a:r>
            <a:r>
              <a:rPr lang="en-US" altLang="zh-CN" sz="800" dirty="0">
                <a:latin typeface="微软雅黑" panose="020B0503020204020204" pitchFamily="34" charset="-122"/>
                <a:ea typeface="微软雅黑" panose="020B0503020204020204" pitchFamily="34" charset="-122"/>
              </a:rPr>
              <a:t>2</a:t>
            </a:r>
            <a:r>
              <a:rPr lang="zh-CN" altLang="en-US" sz="800" dirty="0">
                <a:latin typeface="微软雅黑" panose="020B0503020204020204" pitchFamily="34" charset="-122"/>
                <a:ea typeface="微软雅黑" panose="020B0503020204020204" pitchFamily="34" charset="-122"/>
              </a:rPr>
              <a:t>天</a:t>
            </a:r>
            <a:endParaRPr lang="en-US" altLang="zh-CN" sz="800" dirty="0">
              <a:latin typeface="微软雅黑" panose="020B0503020204020204" pitchFamily="34" charset="-122"/>
              <a:ea typeface="微软雅黑" panose="020B0503020204020204" pitchFamily="34" charset="-122"/>
            </a:endParaRPr>
          </a:p>
        </p:txBody>
      </p:sp>
      <p:sp>
        <p:nvSpPr>
          <p:cNvPr id="101" name="文本框 100">
            <a:extLst>
              <a:ext uri="{FF2B5EF4-FFF2-40B4-BE49-F238E27FC236}">
                <a16:creationId xmlns:a16="http://schemas.microsoft.com/office/drawing/2014/main" id="{C9BFE243-4DF8-47A7-8747-4DAEBE67702D}"/>
              </a:ext>
            </a:extLst>
          </p:cNvPr>
          <p:cNvSpPr txBox="1"/>
          <p:nvPr/>
        </p:nvSpPr>
        <p:spPr>
          <a:xfrm>
            <a:off x="4847198" y="2692232"/>
            <a:ext cx="553357"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第</a:t>
            </a:r>
            <a:r>
              <a:rPr lang="en-US" altLang="zh-CN" sz="800" dirty="0">
                <a:latin typeface="微软雅黑" panose="020B0503020204020204" pitchFamily="34" charset="-122"/>
                <a:ea typeface="微软雅黑" panose="020B0503020204020204" pitchFamily="34" charset="-122"/>
              </a:rPr>
              <a:t>3</a:t>
            </a:r>
            <a:r>
              <a:rPr lang="zh-CN" altLang="en-US" sz="800" dirty="0">
                <a:latin typeface="微软雅黑" panose="020B0503020204020204" pitchFamily="34" charset="-122"/>
                <a:ea typeface="微软雅黑" panose="020B0503020204020204" pitchFamily="34" charset="-122"/>
              </a:rPr>
              <a:t>天起</a:t>
            </a:r>
            <a:endParaRPr lang="en-US" altLang="zh-CN" sz="800" dirty="0">
              <a:latin typeface="微软雅黑" panose="020B0503020204020204" pitchFamily="34" charset="-122"/>
              <a:ea typeface="微软雅黑" panose="020B0503020204020204" pitchFamily="34" charset="-122"/>
            </a:endParaRPr>
          </a:p>
        </p:txBody>
      </p:sp>
      <p:sp>
        <p:nvSpPr>
          <p:cNvPr id="146" name="左大括号 145">
            <a:extLst>
              <a:ext uri="{FF2B5EF4-FFF2-40B4-BE49-F238E27FC236}">
                <a16:creationId xmlns:a16="http://schemas.microsoft.com/office/drawing/2014/main" id="{C343BA11-1CC8-4279-93F7-705E1E51447D}"/>
              </a:ext>
            </a:extLst>
          </p:cNvPr>
          <p:cNvSpPr/>
          <p:nvPr/>
        </p:nvSpPr>
        <p:spPr>
          <a:xfrm rot="16200000">
            <a:off x="2747265" y="2619767"/>
            <a:ext cx="160361" cy="2363771"/>
          </a:xfrm>
          <a:prstGeom prst="leftBrace">
            <a:avLst>
              <a:gd name="adj1" fmla="val 103719"/>
              <a:gd name="adj2" fmla="val 50000"/>
            </a:avLst>
          </a:prstGeom>
          <a:solidFill>
            <a:srgbClr val="E7C7E4"/>
          </a:solidFill>
          <a:ln>
            <a:solidFill>
              <a:srgbClr val="9E429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7" name="文本框 146">
            <a:extLst>
              <a:ext uri="{FF2B5EF4-FFF2-40B4-BE49-F238E27FC236}">
                <a16:creationId xmlns:a16="http://schemas.microsoft.com/office/drawing/2014/main" id="{F8D8C632-4DB2-45AB-835B-86F55FBFD8AA}"/>
              </a:ext>
            </a:extLst>
          </p:cNvPr>
          <p:cNvSpPr txBox="1"/>
          <p:nvPr/>
        </p:nvSpPr>
        <p:spPr>
          <a:xfrm>
            <a:off x="1829914" y="4325546"/>
            <a:ext cx="2644431" cy="577081"/>
          </a:xfrm>
          <a:prstGeom prst="rect">
            <a:avLst/>
          </a:prstGeom>
          <a:solidFill>
            <a:schemeClr val="bg1"/>
          </a:solidFill>
        </p:spPr>
        <p:txBody>
          <a:bodyPr wrap="square">
            <a:spAutoFit/>
          </a:bodyPr>
          <a:lstStyle/>
          <a:p>
            <a:pPr algn="l"/>
            <a:r>
              <a:rPr lang="zh-CN" altLang="en-US" sz="1050" b="0" i="0" u="none" strike="noStrike" baseline="0" dirty="0">
                <a:latin typeface="微软雅黑" panose="020B0503020204020204" pitchFamily="34" charset="-122"/>
                <a:ea typeface="微软雅黑" panose="020B0503020204020204" pitchFamily="34" charset="-122"/>
              </a:rPr>
              <a:t>前</a:t>
            </a:r>
            <a:r>
              <a:rPr lang="en-US" altLang="zh-CN" sz="1050" b="0" i="0" u="none" strike="noStrike" baseline="0" dirty="0">
                <a:latin typeface="微软雅黑" panose="020B0503020204020204" pitchFamily="34" charset="-122"/>
                <a:ea typeface="微软雅黑" panose="020B0503020204020204" pitchFamily="34" charset="-122"/>
              </a:rPr>
              <a:t>48 </a:t>
            </a:r>
            <a:r>
              <a:rPr lang="zh-CN" altLang="en-US" sz="1050" b="0" i="0" u="none" strike="noStrike" baseline="0" dirty="0">
                <a:latin typeface="微软雅黑" panose="020B0503020204020204" pitchFamily="34" charset="-122"/>
                <a:ea typeface="微软雅黑" panose="020B0503020204020204" pitchFamily="34" charset="-122"/>
              </a:rPr>
              <a:t>小时内，</a:t>
            </a:r>
            <a:r>
              <a:rPr lang="zh-CN" altLang="en-US" sz="1050" b="1" i="0" u="none" strike="noStrike" baseline="0" dirty="0">
                <a:latin typeface="微软雅黑" panose="020B0503020204020204" pitchFamily="34" charset="-122"/>
                <a:ea typeface="微软雅黑" panose="020B0503020204020204" pitchFamily="34" charset="-122"/>
              </a:rPr>
              <a:t>每</a:t>
            </a:r>
            <a:r>
              <a:rPr lang="en-US" altLang="zh-CN" sz="1050" b="1" i="0" u="none" strike="noStrike" baseline="0" dirty="0">
                <a:latin typeface="微软雅黑" panose="020B0503020204020204" pitchFamily="34" charset="-122"/>
                <a:ea typeface="微软雅黑" panose="020B0503020204020204" pitchFamily="34" charset="-122"/>
              </a:rPr>
              <a:t>8 </a:t>
            </a:r>
            <a:r>
              <a:rPr lang="zh-CN" altLang="en-US" sz="1050" b="1" i="0" u="none" strike="noStrike" baseline="0" dirty="0">
                <a:latin typeface="微软雅黑" panose="020B0503020204020204" pitchFamily="34" charset="-122"/>
                <a:ea typeface="微软雅黑" panose="020B0503020204020204" pitchFamily="34" charset="-122"/>
              </a:rPr>
              <a:t>小时一瓶静脉剂型（相当于</a:t>
            </a:r>
            <a:r>
              <a:rPr lang="en-US" altLang="zh-CN" sz="1050" b="1" i="0" u="none" strike="noStrike" baseline="0" dirty="0">
                <a:latin typeface="微软雅黑" panose="020B0503020204020204" pitchFamily="34" charset="-122"/>
                <a:ea typeface="微软雅黑" panose="020B0503020204020204" pitchFamily="34" charset="-122"/>
              </a:rPr>
              <a:t>200 mg </a:t>
            </a:r>
            <a:r>
              <a:rPr lang="zh-CN" altLang="en-US" sz="1050" b="1" i="0" u="none" strike="noStrike" baseline="0" dirty="0">
                <a:latin typeface="微软雅黑" panose="020B0503020204020204" pitchFamily="34" charset="-122"/>
                <a:ea typeface="微软雅黑" panose="020B0503020204020204" pitchFamily="34" charset="-122"/>
              </a:rPr>
              <a:t>的艾沙康唑）</a:t>
            </a:r>
            <a:r>
              <a:rPr lang="zh-CN" altLang="en-US" sz="1050" i="0" u="none" strike="noStrike" baseline="0" dirty="0">
                <a:latin typeface="微软雅黑" panose="020B0503020204020204" pitchFamily="34" charset="-122"/>
                <a:ea typeface="微软雅黑" panose="020B0503020204020204" pitchFamily="34" charset="-122"/>
              </a:rPr>
              <a:t>在复溶和稀释后给药</a:t>
            </a:r>
            <a:r>
              <a:rPr lang="zh-CN" altLang="en-US" sz="1050" b="0" i="0" u="none" strike="noStrike" baseline="0" dirty="0">
                <a:latin typeface="微软雅黑" panose="020B0503020204020204" pitchFamily="34" charset="-122"/>
                <a:ea typeface="微软雅黑" panose="020B0503020204020204" pitchFamily="34" charset="-122"/>
              </a:rPr>
              <a:t>，共给药</a:t>
            </a:r>
            <a:r>
              <a:rPr lang="en-US" altLang="zh-CN" sz="1050" b="0" i="0" u="none" strike="noStrike" baseline="0" dirty="0">
                <a:latin typeface="微软雅黑" panose="020B0503020204020204" pitchFamily="34" charset="-122"/>
                <a:ea typeface="微软雅黑" panose="020B0503020204020204" pitchFamily="34" charset="-122"/>
              </a:rPr>
              <a:t>6</a:t>
            </a:r>
            <a:r>
              <a:rPr lang="zh-CN" altLang="en-US" sz="1050" b="0" i="0" u="none" strike="noStrike" baseline="0" dirty="0">
                <a:latin typeface="微软雅黑" panose="020B0503020204020204" pitchFamily="34" charset="-122"/>
                <a:ea typeface="微软雅黑" panose="020B0503020204020204" pitchFamily="34" charset="-122"/>
              </a:rPr>
              <a:t>次</a:t>
            </a:r>
            <a:endParaRPr lang="zh-CN" altLang="en-US" sz="1050" dirty="0">
              <a:latin typeface="微软雅黑" panose="020B0503020204020204" pitchFamily="34" charset="-122"/>
              <a:ea typeface="微软雅黑" panose="020B0503020204020204" pitchFamily="34" charset="-122"/>
            </a:endParaRPr>
          </a:p>
        </p:txBody>
      </p:sp>
      <p:graphicFrame>
        <p:nvGraphicFramePr>
          <p:cNvPr id="148" name="图表 147">
            <a:extLst>
              <a:ext uri="{FF2B5EF4-FFF2-40B4-BE49-F238E27FC236}">
                <a16:creationId xmlns:a16="http://schemas.microsoft.com/office/drawing/2014/main" id="{FD6ABB7E-12B3-42E0-90FE-570A4DE35881}"/>
              </a:ext>
            </a:extLst>
          </p:cNvPr>
          <p:cNvGraphicFramePr>
            <a:graphicFrameLocks/>
          </p:cNvGraphicFramePr>
          <p:nvPr/>
        </p:nvGraphicFramePr>
        <p:xfrm>
          <a:off x="857751" y="4145841"/>
          <a:ext cx="1042988" cy="838200"/>
        </p:xfrm>
        <a:graphic>
          <a:graphicData uri="http://schemas.openxmlformats.org/drawingml/2006/chart">
            <c:chart xmlns:c="http://schemas.openxmlformats.org/drawingml/2006/chart" xmlns:r="http://schemas.openxmlformats.org/officeDocument/2006/relationships" r:id="rId4"/>
          </a:graphicData>
        </a:graphic>
      </p:graphicFrame>
      <p:sp>
        <p:nvSpPr>
          <p:cNvPr id="149" name="弧形 148">
            <a:extLst>
              <a:ext uri="{FF2B5EF4-FFF2-40B4-BE49-F238E27FC236}">
                <a16:creationId xmlns:a16="http://schemas.microsoft.com/office/drawing/2014/main" id="{CE942638-51E4-40EA-803D-6EF290B7859C}"/>
              </a:ext>
            </a:extLst>
          </p:cNvPr>
          <p:cNvSpPr/>
          <p:nvPr/>
        </p:nvSpPr>
        <p:spPr>
          <a:xfrm>
            <a:off x="1051954" y="4249811"/>
            <a:ext cx="653144" cy="630968"/>
          </a:xfrm>
          <a:prstGeom prst="arc">
            <a:avLst>
              <a:gd name="adj1" fmla="val 16200000"/>
              <a:gd name="adj2" fmla="val 8805397"/>
            </a:avLst>
          </a:prstGeom>
          <a:ln>
            <a:solidFill>
              <a:srgbClr val="9E429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0" name="直接连接符 149">
            <a:extLst>
              <a:ext uri="{FF2B5EF4-FFF2-40B4-BE49-F238E27FC236}">
                <a16:creationId xmlns:a16="http://schemas.microsoft.com/office/drawing/2014/main" id="{B36B1B35-3ED7-487A-A394-0A196A899264}"/>
              </a:ext>
            </a:extLst>
          </p:cNvPr>
          <p:cNvCxnSpPr/>
          <p:nvPr/>
        </p:nvCxnSpPr>
        <p:spPr>
          <a:xfrm>
            <a:off x="4641391" y="1560097"/>
            <a:ext cx="0" cy="3121573"/>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7" name="左大括号 156">
            <a:extLst>
              <a:ext uri="{FF2B5EF4-FFF2-40B4-BE49-F238E27FC236}">
                <a16:creationId xmlns:a16="http://schemas.microsoft.com/office/drawing/2014/main" id="{2B73E417-4573-4F02-A6BC-70D8869BDC54}"/>
              </a:ext>
            </a:extLst>
          </p:cNvPr>
          <p:cNvSpPr/>
          <p:nvPr/>
        </p:nvSpPr>
        <p:spPr>
          <a:xfrm rot="16200000">
            <a:off x="7027296" y="1649051"/>
            <a:ext cx="180223" cy="4336031"/>
          </a:xfrm>
          <a:prstGeom prst="leftBrace">
            <a:avLst>
              <a:gd name="adj1" fmla="val 103719"/>
              <a:gd name="adj2" fmla="val 50000"/>
            </a:avLst>
          </a:prstGeom>
          <a:solidFill>
            <a:srgbClr val="E7C7E4"/>
          </a:solidFill>
          <a:ln>
            <a:solidFill>
              <a:srgbClr val="9E429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8" name="文本框 157">
            <a:extLst>
              <a:ext uri="{FF2B5EF4-FFF2-40B4-BE49-F238E27FC236}">
                <a16:creationId xmlns:a16="http://schemas.microsoft.com/office/drawing/2014/main" id="{E8BF24F7-253B-451F-9806-105ED10C5B05}"/>
              </a:ext>
            </a:extLst>
          </p:cNvPr>
          <p:cNvSpPr txBox="1"/>
          <p:nvPr/>
        </p:nvSpPr>
        <p:spPr>
          <a:xfrm>
            <a:off x="6344363" y="4271643"/>
            <a:ext cx="2827537" cy="577081"/>
          </a:xfrm>
          <a:prstGeom prst="rect">
            <a:avLst/>
          </a:prstGeom>
          <a:solidFill>
            <a:schemeClr val="bg1"/>
          </a:solidFill>
        </p:spPr>
        <p:txBody>
          <a:bodyPr wrap="square">
            <a:spAutoFit/>
          </a:bodyPr>
          <a:lstStyle/>
          <a:p>
            <a:pPr algn="l"/>
            <a:r>
              <a:rPr lang="zh-CN" altLang="en-US" sz="1050" b="0" i="0" u="none" strike="noStrike" baseline="0" dirty="0">
                <a:latin typeface="微软雅黑" panose="020B0503020204020204" pitchFamily="34" charset="-122"/>
                <a:ea typeface="微软雅黑" panose="020B0503020204020204" pitchFamily="34" charset="-122"/>
              </a:rPr>
              <a:t>推荐的维持剂量：</a:t>
            </a:r>
            <a:r>
              <a:rPr lang="zh-CN" altLang="en-US" sz="1050" b="1" i="0" u="none" strike="noStrike" baseline="0" dirty="0">
                <a:latin typeface="微软雅黑" panose="020B0503020204020204" pitchFamily="34" charset="-122"/>
                <a:ea typeface="微软雅黑" panose="020B0503020204020204" pitchFamily="34" charset="-122"/>
              </a:rPr>
              <a:t>从末次负荷剂量给药后</a:t>
            </a:r>
            <a:r>
              <a:rPr lang="en-US" altLang="zh-CN" sz="1050" b="1" i="0" u="none" strike="noStrike" baseline="0" dirty="0">
                <a:latin typeface="微软雅黑" panose="020B0503020204020204" pitchFamily="34" charset="-122"/>
                <a:ea typeface="微软雅黑" panose="020B0503020204020204" pitchFamily="34" charset="-122"/>
              </a:rPr>
              <a:t>12 </a:t>
            </a:r>
            <a:r>
              <a:rPr lang="zh-CN" altLang="en-US" sz="1050" b="1" i="0" u="none" strike="noStrike" baseline="0" dirty="0">
                <a:latin typeface="微软雅黑" panose="020B0503020204020204" pitchFamily="34" charset="-122"/>
                <a:ea typeface="微软雅黑" panose="020B0503020204020204" pitchFamily="34" charset="-122"/>
              </a:rPr>
              <a:t>至</a:t>
            </a:r>
            <a:r>
              <a:rPr lang="en-US" altLang="zh-CN" sz="1050" b="1" i="0" u="none" strike="noStrike" baseline="0" dirty="0">
                <a:latin typeface="微软雅黑" panose="020B0503020204020204" pitchFamily="34" charset="-122"/>
                <a:ea typeface="微软雅黑" panose="020B0503020204020204" pitchFamily="34" charset="-122"/>
              </a:rPr>
              <a:t>24 </a:t>
            </a:r>
            <a:r>
              <a:rPr lang="zh-CN" altLang="en-US" sz="1050" b="1" i="0" u="none" strike="noStrike" baseline="0" dirty="0">
                <a:latin typeface="微软雅黑" panose="020B0503020204020204" pitchFamily="34" charset="-122"/>
                <a:ea typeface="微软雅黑" panose="020B0503020204020204" pitchFamily="34" charset="-122"/>
              </a:rPr>
              <a:t>小时开始每日一次</a:t>
            </a:r>
            <a:r>
              <a:rPr lang="zh-CN" altLang="en-US" sz="1050" b="0" i="0" u="none" strike="noStrike" baseline="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每次一瓶静脉剂型或两粒胶囊（相当于</a:t>
            </a:r>
            <a:r>
              <a:rPr lang="en-US" altLang="zh-CN" sz="1050" dirty="0">
                <a:latin typeface="微软雅黑" panose="020B0503020204020204" pitchFamily="34" charset="-122"/>
                <a:ea typeface="微软雅黑" panose="020B0503020204020204" pitchFamily="34" charset="-122"/>
              </a:rPr>
              <a:t>200 mg </a:t>
            </a:r>
            <a:r>
              <a:rPr lang="zh-CN" altLang="en-US" sz="1050" dirty="0">
                <a:latin typeface="微软雅黑" panose="020B0503020204020204" pitchFamily="34" charset="-122"/>
                <a:ea typeface="微软雅黑" panose="020B0503020204020204" pitchFamily="34" charset="-122"/>
              </a:rPr>
              <a:t>艾沙康唑）</a:t>
            </a:r>
          </a:p>
        </p:txBody>
      </p:sp>
      <p:grpSp>
        <p:nvGrpSpPr>
          <p:cNvPr id="159" name="组合 158">
            <a:extLst>
              <a:ext uri="{FF2B5EF4-FFF2-40B4-BE49-F238E27FC236}">
                <a16:creationId xmlns:a16="http://schemas.microsoft.com/office/drawing/2014/main" id="{3105ABC2-B483-4DF1-AE5D-76CE4687A544}"/>
              </a:ext>
            </a:extLst>
          </p:cNvPr>
          <p:cNvGrpSpPr/>
          <p:nvPr/>
        </p:nvGrpSpPr>
        <p:grpSpPr>
          <a:xfrm>
            <a:off x="5184526" y="4091817"/>
            <a:ext cx="1220552" cy="945976"/>
            <a:chOff x="6530229" y="3292612"/>
            <a:chExt cx="1042988" cy="838200"/>
          </a:xfrm>
        </p:grpSpPr>
        <p:graphicFrame>
          <p:nvGraphicFramePr>
            <p:cNvPr id="160" name="图表 159">
              <a:extLst>
                <a:ext uri="{FF2B5EF4-FFF2-40B4-BE49-F238E27FC236}">
                  <a16:creationId xmlns:a16="http://schemas.microsoft.com/office/drawing/2014/main" id="{B69A8202-8F21-4112-A2F4-C82358036C1B}"/>
                </a:ext>
              </a:extLst>
            </p:cNvPr>
            <p:cNvGraphicFramePr>
              <a:graphicFrameLocks/>
            </p:cNvGraphicFramePr>
            <p:nvPr/>
          </p:nvGraphicFramePr>
          <p:xfrm>
            <a:off x="6530229" y="3292612"/>
            <a:ext cx="1042988" cy="838200"/>
          </p:xfrm>
          <a:graphic>
            <a:graphicData uri="http://schemas.openxmlformats.org/drawingml/2006/chart">
              <c:chart xmlns:c="http://schemas.openxmlformats.org/drawingml/2006/chart" xmlns:r="http://schemas.openxmlformats.org/officeDocument/2006/relationships" r:id="rId5"/>
            </a:graphicData>
          </a:graphic>
        </p:graphicFrame>
        <p:sp>
          <p:nvSpPr>
            <p:cNvPr id="161" name="弧形 160">
              <a:extLst>
                <a:ext uri="{FF2B5EF4-FFF2-40B4-BE49-F238E27FC236}">
                  <a16:creationId xmlns:a16="http://schemas.microsoft.com/office/drawing/2014/main" id="{F777DFC8-2839-4BAF-82A7-B4E25331A5BA}"/>
                </a:ext>
              </a:extLst>
            </p:cNvPr>
            <p:cNvSpPr/>
            <p:nvPr/>
          </p:nvSpPr>
          <p:spPr>
            <a:xfrm>
              <a:off x="6725151" y="3409551"/>
              <a:ext cx="653144" cy="630968"/>
            </a:xfrm>
            <a:prstGeom prst="arc">
              <a:avLst>
                <a:gd name="adj1" fmla="val 16200000"/>
                <a:gd name="adj2" fmla="val 15827778"/>
              </a:avLst>
            </a:prstGeom>
            <a:ln>
              <a:solidFill>
                <a:srgbClr val="9E429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2" name="椭圆 161">
              <a:extLst>
                <a:ext uri="{FF2B5EF4-FFF2-40B4-BE49-F238E27FC236}">
                  <a16:creationId xmlns:a16="http://schemas.microsoft.com/office/drawing/2014/main" id="{133B9EC6-5C38-473E-9DF1-485FB59C976E}"/>
                </a:ext>
              </a:extLst>
            </p:cNvPr>
            <p:cNvSpPr/>
            <p:nvPr/>
          </p:nvSpPr>
          <p:spPr>
            <a:xfrm>
              <a:off x="6788059" y="3468602"/>
              <a:ext cx="527328" cy="512867"/>
            </a:xfrm>
            <a:prstGeom prst="ellipse">
              <a:avLst/>
            </a:prstGeom>
            <a:noFill/>
            <a:ln w="9525">
              <a:solidFill>
                <a:srgbClr val="9E429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3" name="椭圆 162">
              <a:extLst>
                <a:ext uri="{FF2B5EF4-FFF2-40B4-BE49-F238E27FC236}">
                  <a16:creationId xmlns:a16="http://schemas.microsoft.com/office/drawing/2014/main" id="{BA6E8F93-6647-4866-BAAB-69292AA73583}"/>
                </a:ext>
              </a:extLst>
            </p:cNvPr>
            <p:cNvSpPr/>
            <p:nvPr/>
          </p:nvSpPr>
          <p:spPr>
            <a:xfrm>
              <a:off x="6832805" y="3511959"/>
              <a:ext cx="437836" cy="431693"/>
            </a:xfrm>
            <a:prstGeom prst="ellipse">
              <a:avLst/>
            </a:prstGeom>
            <a:solidFill>
              <a:srgbClr val="CF8DC9"/>
            </a:solidFill>
            <a:ln>
              <a:solidFill>
                <a:srgbClr val="9E4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4" name="文本框 163">
            <a:extLst>
              <a:ext uri="{FF2B5EF4-FFF2-40B4-BE49-F238E27FC236}">
                <a16:creationId xmlns:a16="http://schemas.microsoft.com/office/drawing/2014/main" id="{FF2CAF1A-CCF9-4B80-B2D1-2D1372CBC3E1}"/>
              </a:ext>
            </a:extLst>
          </p:cNvPr>
          <p:cNvSpPr txBox="1"/>
          <p:nvPr/>
        </p:nvSpPr>
        <p:spPr>
          <a:xfrm>
            <a:off x="5556595" y="4479015"/>
            <a:ext cx="476412" cy="253916"/>
          </a:xfrm>
          <a:prstGeom prst="rect">
            <a:avLst/>
          </a:prstGeom>
          <a:noFill/>
          <a:ln>
            <a:noFill/>
          </a:ln>
        </p:spPr>
        <p:txBody>
          <a:bodyPr wrap="none" rtlCol="0">
            <a:spAutoFit/>
          </a:bodyPr>
          <a:lstStyle/>
          <a:p>
            <a:pPr algn="l"/>
            <a:r>
              <a:rPr lang="en-US" altLang="zh-CN" sz="1050" dirty="0">
                <a:solidFill>
                  <a:schemeClr val="bg1"/>
                </a:solidFill>
                <a:latin typeface="Arial Black" panose="020B0A04020102020204" pitchFamily="34" charset="0"/>
                <a:ea typeface="微软雅黑" panose="020B0503020204020204" pitchFamily="34" charset="-122"/>
              </a:rPr>
              <a:t>24H</a:t>
            </a:r>
            <a:endParaRPr lang="zh-CN" altLang="en-US" sz="1050" dirty="0">
              <a:solidFill>
                <a:schemeClr val="bg1"/>
              </a:solidFill>
              <a:latin typeface="Arial Black" panose="020B0A04020102020204" pitchFamily="34" charset="0"/>
              <a:ea typeface="微软雅黑" panose="020B0503020204020204" pitchFamily="34" charset="-122"/>
            </a:endParaRPr>
          </a:p>
        </p:txBody>
      </p:sp>
      <p:sp>
        <p:nvSpPr>
          <p:cNvPr id="165" name="文本框 164">
            <a:extLst>
              <a:ext uri="{FF2B5EF4-FFF2-40B4-BE49-F238E27FC236}">
                <a16:creationId xmlns:a16="http://schemas.microsoft.com/office/drawing/2014/main" id="{60C18E6E-B3F3-4ACE-90CC-8A1BB123EE07}"/>
              </a:ext>
            </a:extLst>
          </p:cNvPr>
          <p:cNvSpPr txBox="1"/>
          <p:nvPr/>
        </p:nvSpPr>
        <p:spPr>
          <a:xfrm>
            <a:off x="1214032" y="4564805"/>
            <a:ext cx="431528" cy="253916"/>
          </a:xfrm>
          <a:prstGeom prst="rect">
            <a:avLst/>
          </a:prstGeom>
          <a:noFill/>
        </p:spPr>
        <p:txBody>
          <a:bodyPr wrap="none" rtlCol="0">
            <a:spAutoFit/>
          </a:bodyPr>
          <a:lstStyle/>
          <a:p>
            <a:pPr algn="l"/>
            <a:r>
              <a:rPr lang="en-US" altLang="zh-CN" sz="1050" dirty="0">
                <a:solidFill>
                  <a:schemeClr val="bg1"/>
                </a:solidFill>
                <a:latin typeface="Arial Black" panose="020B0A04020102020204" pitchFamily="34" charset="0"/>
                <a:ea typeface="微软雅黑" panose="020B0503020204020204" pitchFamily="34" charset="-122"/>
              </a:rPr>
              <a:t>8 H</a:t>
            </a:r>
            <a:endParaRPr lang="zh-CN" altLang="en-US" sz="1050" dirty="0">
              <a:solidFill>
                <a:schemeClr val="bg1"/>
              </a:solidFill>
              <a:latin typeface="Arial Black" panose="020B0A04020102020204" pitchFamily="34" charset="0"/>
              <a:ea typeface="微软雅黑" panose="020B0503020204020204" pitchFamily="34" charset="-122"/>
            </a:endParaRPr>
          </a:p>
        </p:txBody>
      </p:sp>
      <p:sp>
        <p:nvSpPr>
          <p:cNvPr id="166" name="文本框 165">
            <a:extLst>
              <a:ext uri="{FF2B5EF4-FFF2-40B4-BE49-F238E27FC236}">
                <a16:creationId xmlns:a16="http://schemas.microsoft.com/office/drawing/2014/main" id="{F40A33C1-C3C6-4504-B779-4374DC92FF43}"/>
              </a:ext>
            </a:extLst>
          </p:cNvPr>
          <p:cNvSpPr txBox="1"/>
          <p:nvPr/>
        </p:nvSpPr>
        <p:spPr>
          <a:xfrm>
            <a:off x="1897807" y="1866504"/>
            <a:ext cx="1789506" cy="400110"/>
          </a:xfrm>
          <a:prstGeom prst="rect">
            <a:avLst/>
          </a:prstGeom>
          <a:noFill/>
        </p:spPr>
        <p:txBody>
          <a:bodyPr wrap="square" rtlCol="0">
            <a:spAutoFit/>
          </a:bodyPr>
          <a:lstStyle/>
          <a:p>
            <a:pPr algn="ctr"/>
            <a:r>
              <a:rPr lang="zh-CN" altLang="en-US" sz="2000" b="1" dirty="0">
                <a:solidFill>
                  <a:srgbClr val="9E4294"/>
                </a:solidFill>
                <a:latin typeface="微软雅黑" panose="020B0503020204020204" pitchFamily="34" charset="-122"/>
                <a:ea typeface="微软雅黑" panose="020B0503020204020204" pitchFamily="34" charset="-122"/>
              </a:rPr>
              <a:t>负荷剂量</a:t>
            </a:r>
          </a:p>
        </p:txBody>
      </p:sp>
      <p:sp>
        <p:nvSpPr>
          <p:cNvPr id="167" name="文本框 166">
            <a:extLst>
              <a:ext uri="{FF2B5EF4-FFF2-40B4-BE49-F238E27FC236}">
                <a16:creationId xmlns:a16="http://schemas.microsoft.com/office/drawing/2014/main" id="{F7C077B2-D304-4D98-AFAD-255A9946D185}"/>
              </a:ext>
            </a:extLst>
          </p:cNvPr>
          <p:cNvSpPr txBox="1"/>
          <p:nvPr/>
        </p:nvSpPr>
        <p:spPr>
          <a:xfrm>
            <a:off x="4643861" y="1817653"/>
            <a:ext cx="1789506" cy="400110"/>
          </a:xfrm>
          <a:prstGeom prst="rect">
            <a:avLst/>
          </a:prstGeom>
          <a:noFill/>
        </p:spPr>
        <p:txBody>
          <a:bodyPr wrap="square" rtlCol="0">
            <a:spAutoFit/>
          </a:bodyPr>
          <a:lstStyle/>
          <a:p>
            <a:pPr algn="ctr"/>
            <a:r>
              <a:rPr lang="zh-CN" altLang="en-US" sz="2000" b="1" dirty="0">
                <a:solidFill>
                  <a:srgbClr val="CF8DC9"/>
                </a:solidFill>
                <a:latin typeface="微软雅黑" panose="020B0503020204020204" pitchFamily="34" charset="-122"/>
                <a:ea typeface="微软雅黑" panose="020B0503020204020204" pitchFamily="34" charset="-122"/>
              </a:rPr>
              <a:t>维持剂量</a:t>
            </a:r>
          </a:p>
        </p:txBody>
      </p:sp>
      <p:sp>
        <p:nvSpPr>
          <p:cNvPr id="168" name="文本框 167">
            <a:extLst>
              <a:ext uri="{FF2B5EF4-FFF2-40B4-BE49-F238E27FC236}">
                <a16:creationId xmlns:a16="http://schemas.microsoft.com/office/drawing/2014/main" id="{3AF1ECD0-59CD-4CE9-A1C2-E3EF4D27C11E}"/>
              </a:ext>
            </a:extLst>
          </p:cNvPr>
          <p:cNvSpPr txBox="1"/>
          <p:nvPr/>
        </p:nvSpPr>
        <p:spPr>
          <a:xfrm>
            <a:off x="9389317" y="2323802"/>
            <a:ext cx="1840441" cy="423193"/>
          </a:xfrm>
          <a:prstGeom prst="rect">
            <a:avLst/>
          </a:prstGeom>
          <a:solidFill>
            <a:schemeClr val="bg1"/>
          </a:solidFill>
        </p:spPr>
        <p:txBody>
          <a:bodyPr wrap="square">
            <a:spAutoFit/>
          </a:bodyPr>
          <a:lstStyle/>
          <a:p>
            <a:r>
              <a:rPr lang="zh-CN" altLang="en-US" sz="1050" dirty="0">
                <a:latin typeface="微软雅黑" panose="020B0503020204020204" pitchFamily="34" charset="-122"/>
                <a:ea typeface="微软雅黑" panose="020B0503020204020204" pitchFamily="34" charset="-122"/>
              </a:rPr>
              <a:t>对于</a:t>
            </a:r>
            <a:r>
              <a:rPr lang="en-US" altLang="zh-CN" sz="1100" b="1" dirty="0">
                <a:latin typeface="微软雅黑" panose="020B0503020204020204" pitchFamily="34" charset="-122"/>
                <a:ea typeface="微软雅黑" panose="020B0503020204020204" pitchFamily="34" charset="-122"/>
              </a:rPr>
              <a:t>6 </a:t>
            </a:r>
            <a:r>
              <a:rPr lang="zh-CN" altLang="en-US" sz="1100" b="1" dirty="0">
                <a:latin typeface="微软雅黑" panose="020B0503020204020204" pitchFamily="34" charset="-122"/>
                <a:ea typeface="微软雅黑" panose="020B0503020204020204" pitchFamily="34" charset="-122"/>
              </a:rPr>
              <a:t>个月以上</a:t>
            </a:r>
            <a:r>
              <a:rPr lang="zh-CN" altLang="en-US" sz="1050" dirty="0">
                <a:latin typeface="微软雅黑" panose="020B0503020204020204" pitchFamily="34" charset="-122"/>
                <a:ea typeface="微软雅黑" panose="020B0503020204020204" pitchFamily="34" charset="-122"/>
              </a:rPr>
              <a:t>的长期治疗，应认真考虑获益</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风险平衡</a:t>
            </a:r>
          </a:p>
        </p:txBody>
      </p:sp>
      <p:pic>
        <p:nvPicPr>
          <p:cNvPr id="14" name="图片 13">
            <a:extLst>
              <a:ext uri="{FF2B5EF4-FFF2-40B4-BE49-F238E27FC236}">
                <a16:creationId xmlns:a16="http://schemas.microsoft.com/office/drawing/2014/main" id="{36B4FA39-8EFD-E31D-7DAC-DECF95953338}"/>
              </a:ext>
            </a:extLst>
          </p:cNvPr>
          <p:cNvPicPr>
            <a:picLocks noChangeAspect="1"/>
          </p:cNvPicPr>
          <p:nvPr/>
        </p:nvPicPr>
        <p:blipFill>
          <a:blip r:embed="rId6"/>
          <a:stretch>
            <a:fillRect/>
          </a:stretch>
        </p:blipFill>
        <p:spPr>
          <a:xfrm>
            <a:off x="1740166" y="3151148"/>
            <a:ext cx="192708" cy="371773"/>
          </a:xfrm>
          <a:prstGeom prst="rect">
            <a:avLst/>
          </a:prstGeom>
        </p:spPr>
      </p:pic>
      <p:pic>
        <p:nvPicPr>
          <p:cNvPr id="176" name="图片 175">
            <a:extLst>
              <a:ext uri="{FF2B5EF4-FFF2-40B4-BE49-F238E27FC236}">
                <a16:creationId xmlns:a16="http://schemas.microsoft.com/office/drawing/2014/main" id="{355C4838-53FA-A7F3-497E-498B85B2C4C4}"/>
              </a:ext>
            </a:extLst>
          </p:cNvPr>
          <p:cNvPicPr>
            <a:picLocks noChangeAspect="1"/>
          </p:cNvPicPr>
          <p:nvPr/>
        </p:nvPicPr>
        <p:blipFill>
          <a:blip r:embed="rId6"/>
          <a:stretch>
            <a:fillRect/>
          </a:stretch>
        </p:blipFill>
        <p:spPr>
          <a:xfrm>
            <a:off x="2011733" y="3154316"/>
            <a:ext cx="192708" cy="371773"/>
          </a:xfrm>
          <a:prstGeom prst="rect">
            <a:avLst/>
          </a:prstGeom>
        </p:spPr>
      </p:pic>
      <p:pic>
        <p:nvPicPr>
          <p:cNvPr id="177" name="图片 176">
            <a:extLst>
              <a:ext uri="{FF2B5EF4-FFF2-40B4-BE49-F238E27FC236}">
                <a16:creationId xmlns:a16="http://schemas.microsoft.com/office/drawing/2014/main" id="{FCE39779-EC74-E2AD-46C7-42C98A720F91}"/>
              </a:ext>
            </a:extLst>
          </p:cNvPr>
          <p:cNvPicPr>
            <a:picLocks noChangeAspect="1"/>
          </p:cNvPicPr>
          <p:nvPr/>
        </p:nvPicPr>
        <p:blipFill>
          <a:blip r:embed="rId6"/>
          <a:stretch>
            <a:fillRect/>
          </a:stretch>
        </p:blipFill>
        <p:spPr>
          <a:xfrm>
            <a:off x="2275133" y="3144967"/>
            <a:ext cx="192708" cy="371773"/>
          </a:xfrm>
          <a:prstGeom prst="rect">
            <a:avLst/>
          </a:prstGeom>
        </p:spPr>
      </p:pic>
      <p:pic>
        <p:nvPicPr>
          <p:cNvPr id="178" name="图片 177">
            <a:extLst>
              <a:ext uri="{FF2B5EF4-FFF2-40B4-BE49-F238E27FC236}">
                <a16:creationId xmlns:a16="http://schemas.microsoft.com/office/drawing/2014/main" id="{133F1A93-2A34-D1CA-CB9F-2DDE72274390}"/>
              </a:ext>
            </a:extLst>
          </p:cNvPr>
          <p:cNvPicPr>
            <a:picLocks noChangeAspect="1"/>
          </p:cNvPicPr>
          <p:nvPr/>
        </p:nvPicPr>
        <p:blipFill>
          <a:blip r:embed="rId6"/>
          <a:stretch>
            <a:fillRect/>
          </a:stretch>
        </p:blipFill>
        <p:spPr>
          <a:xfrm>
            <a:off x="3024807" y="3160824"/>
            <a:ext cx="192708" cy="371773"/>
          </a:xfrm>
          <a:prstGeom prst="rect">
            <a:avLst/>
          </a:prstGeom>
        </p:spPr>
      </p:pic>
      <p:pic>
        <p:nvPicPr>
          <p:cNvPr id="179" name="图片 178">
            <a:extLst>
              <a:ext uri="{FF2B5EF4-FFF2-40B4-BE49-F238E27FC236}">
                <a16:creationId xmlns:a16="http://schemas.microsoft.com/office/drawing/2014/main" id="{AF8B9351-692A-D130-1C6B-E48BD77ED1B4}"/>
              </a:ext>
            </a:extLst>
          </p:cNvPr>
          <p:cNvPicPr>
            <a:picLocks noChangeAspect="1"/>
          </p:cNvPicPr>
          <p:nvPr/>
        </p:nvPicPr>
        <p:blipFill>
          <a:blip r:embed="rId6"/>
          <a:stretch>
            <a:fillRect/>
          </a:stretch>
        </p:blipFill>
        <p:spPr>
          <a:xfrm>
            <a:off x="3296374" y="3163992"/>
            <a:ext cx="192708" cy="371773"/>
          </a:xfrm>
          <a:prstGeom prst="rect">
            <a:avLst/>
          </a:prstGeom>
        </p:spPr>
      </p:pic>
      <p:pic>
        <p:nvPicPr>
          <p:cNvPr id="180" name="图片 179">
            <a:extLst>
              <a:ext uri="{FF2B5EF4-FFF2-40B4-BE49-F238E27FC236}">
                <a16:creationId xmlns:a16="http://schemas.microsoft.com/office/drawing/2014/main" id="{CE0D80F7-4C8C-6949-7658-4EBE87446A8C}"/>
              </a:ext>
            </a:extLst>
          </p:cNvPr>
          <p:cNvPicPr>
            <a:picLocks noChangeAspect="1"/>
          </p:cNvPicPr>
          <p:nvPr/>
        </p:nvPicPr>
        <p:blipFill>
          <a:blip r:embed="rId6"/>
          <a:stretch>
            <a:fillRect/>
          </a:stretch>
        </p:blipFill>
        <p:spPr>
          <a:xfrm>
            <a:off x="3559774" y="3154643"/>
            <a:ext cx="192708" cy="371773"/>
          </a:xfrm>
          <a:prstGeom prst="rect">
            <a:avLst/>
          </a:prstGeom>
        </p:spPr>
      </p:pic>
      <p:pic>
        <p:nvPicPr>
          <p:cNvPr id="181" name="图片 180">
            <a:extLst>
              <a:ext uri="{FF2B5EF4-FFF2-40B4-BE49-F238E27FC236}">
                <a16:creationId xmlns:a16="http://schemas.microsoft.com/office/drawing/2014/main" id="{4579A056-579E-4F3E-2F08-675EFA90C431}"/>
              </a:ext>
            </a:extLst>
          </p:cNvPr>
          <p:cNvPicPr>
            <a:picLocks noChangeAspect="1"/>
          </p:cNvPicPr>
          <p:nvPr/>
        </p:nvPicPr>
        <p:blipFill>
          <a:blip r:embed="rId6"/>
          <a:stretch>
            <a:fillRect/>
          </a:stretch>
        </p:blipFill>
        <p:spPr>
          <a:xfrm>
            <a:off x="5027522" y="3167792"/>
            <a:ext cx="192708" cy="371773"/>
          </a:xfrm>
          <a:prstGeom prst="rect">
            <a:avLst/>
          </a:prstGeom>
        </p:spPr>
      </p:pic>
      <p:cxnSp>
        <p:nvCxnSpPr>
          <p:cNvPr id="16" name="直接箭头连接符 15">
            <a:extLst>
              <a:ext uri="{FF2B5EF4-FFF2-40B4-BE49-F238E27FC236}">
                <a16:creationId xmlns:a16="http://schemas.microsoft.com/office/drawing/2014/main" id="{13CAE418-10B3-F3A9-D874-7BDB86843959}"/>
              </a:ext>
            </a:extLst>
          </p:cNvPr>
          <p:cNvCxnSpPr/>
          <p:nvPr/>
        </p:nvCxnSpPr>
        <p:spPr>
          <a:xfrm>
            <a:off x="5486250" y="3330853"/>
            <a:ext cx="941631" cy="0"/>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9" name="图片 18">
            <a:extLst>
              <a:ext uri="{FF2B5EF4-FFF2-40B4-BE49-F238E27FC236}">
                <a16:creationId xmlns:a16="http://schemas.microsoft.com/office/drawing/2014/main" id="{6DB2ACDB-0AE1-B7FE-68CE-1427C6DA7C30}"/>
              </a:ext>
            </a:extLst>
          </p:cNvPr>
          <p:cNvPicPr>
            <a:picLocks noChangeAspect="1"/>
          </p:cNvPicPr>
          <p:nvPr/>
        </p:nvPicPr>
        <p:blipFill>
          <a:blip r:embed="rId7"/>
          <a:stretch>
            <a:fillRect/>
          </a:stretch>
        </p:blipFill>
        <p:spPr>
          <a:xfrm>
            <a:off x="6593127" y="3015513"/>
            <a:ext cx="443630" cy="612764"/>
          </a:xfrm>
          <a:prstGeom prst="rect">
            <a:avLst/>
          </a:prstGeom>
        </p:spPr>
      </p:pic>
      <p:grpSp>
        <p:nvGrpSpPr>
          <p:cNvPr id="186" name="组合 185">
            <a:extLst>
              <a:ext uri="{FF2B5EF4-FFF2-40B4-BE49-F238E27FC236}">
                <a16:creationId xmlns:a16="http://schemas.microsoft.com/office/drawing/2014/main" id="{34B13292-E557-8496-1453-941850E622DD}"/>
              </a:ext>
            </a:extLst>
          </p:cNvPr>
          <p:cNvGrpSpPr/>
          <p:nvPr/>
        </p:nvGrpSpPr>
        <p:grpSpPr>
          <a:xfrm>
            <a:off x="7382044" y="3148533"/>
            <a:ext cx="279047" cy="291466"/>
            <a:chOff x="5361058" y="3514991"/>
            <a:chExt cx="385963" cy="355917"/>
          </a:xfrm>
        </p:grpSpPr>
        <p:grpSp>
          <p:nvGrpSpPr>
            <p:cNvPr id="187" name="组合 186">
              <a:extLst>
                <a:ext uri="{FF2B5EF4-FFF2-40B4-BE49-F238E27FC236}">
                  <a16:creationId xmlns:a16="http://schemas.microsoft.com/office/drawing/2014/main" id="{AA9D2A9F-7A75-8F25-4141-8DE3A41BA74F}"/>
                </a:ext>
              </a:extLst>
            </p:cNvPr>
            <p:cNvGrpSpPr/>
            <p:nvPr/>
          </p:nvGrpSpPr>
          <p:grpSpPr>
            <a:xfrm rot="18469306">
              <a:off x="5256708" y="3619341"/>
              <a:ext cx="332493" cy="123793"/>
              <a:chOff x="2790878" y="4823909"/>
              <a:chExt cx="946733" cy="338554"/>
            </a:xfrm>
          </p:grpSpPr>
          <p:sp>
            <p:nvSpPr>
              <p:cNvPr id="191" name="矩形: 圆角 190">
                <a:extLst>
                  <a:ext uri="{FF2B5EF4-FFF2-40B4-BE49-F238E27FC236}">
                    <a16:creationId xmlns:a16="http://schemas.microsoft.com/office/drawing/2014/main" id="{9D0EA5E4-5B65-BDB0-C40A-3270E54AC64E}"/>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2" name="图片 191">
                <a:extLst>
                  <a:ext uri="{FF2B5EF4-FFF2-40B4-BE49-F238E27FC236}">
                    <a16:creationId xmlns:a16="http://schemas.microsoft.com/office/drawing/2014/main" id="{A532BAB5-3719-CADA-7874-599E6ABF0BD3}"/>
                  </a:ext>
                </a:extLst>
              </p:cNvPr>
              <p:cNvPicPr>
                <a:picLocks noChangeAspect="1"/>
              </p:cNvPicPr>
              <p:nvPr/>
            </p:nvPicPr>
            <p:blipFill rotWithShape="1">
              <a:blip r:embed="rId8"/>
              <a:srcRect r="52297" b="835"/>
              <a:stretch/>
            </p:blipFill>
            <p:spPr>
              <a:xfrm>
                <a:off x="2790878" y="4823909"/>
                <a:ext cx="450764" cy="338554"/>
              </a:xfrm>
              <a:prstGeom prst="rect">
                <a:avLst/>
              </a:prstGeom>
            </p:spPr>
          </p:pic>
        </p:grpSp>
        <p:grpSp>
          <p:nvGrpSpPr>
            <p:cNvPr id="188" name="组合 187">
              <a:extLst>
                <a:ext uri="{FF2B5EF4-FFF2-40B4-BE49-F238E27FC236}">
                  <a16:creationId xmlns:a16="http://schemas.microsoft.com/office/drawing/2014/main" id="{E13B8D12-C2C3-108A-A576-9671B4FFBF62}"/>
                </a:ext>
              </a:extLst>
            </p:cNvPr>
            <p:cNvGrpSpPr/>
            <p:nvPr/>
          </p:nvGrpSpPr>
          <p:grpSpPr>
            <a:xfrm rot="18469306">
              <a:off x="5518878" y="3642765"/>
              <a:ext cx="332493" cy="123793"/>
              <a:chOff x="2790878" y="4823909"/>
              <a:chExt cx="946733" cy="338554"/>
            </a:xfrm>
          </p:grpSpPr>
          <p:sp>
            <p:nvSpPr>
              <p:cNvPr id="189" name="矩形: 圆角 188">
                <a:extLst>
                  <a:ext uri="{FF2B5EF4-FFF2-40B4-BE49-F238E27FC236}">
                    <a16:creationId xmlns:a16="http://schemas.microsoft.com/office/drawing/2014/main" id="{DE56D5E9-A3B2-3EC0-85C9-3B9B87C45C88}"/>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90" name="图片 189">
                <a:extLst>
                  <a:ext uri="{FF2B5EF4-FFF2-40B4-BE49-F238E27FC236}">
                    <a16:creationId xmlns:a16="http://schemas.microsoft.com/office/drawing/2014/main" id="{6A07F738-AA0B-EA6C-9A06-A53F03414A71}"/>
                  </a:ext>
                </a:extLst>
              </p:cNvPr>
              <p:cNvPicPr>
                <a:picLocks noChangeAspect="1"/>
              </p:cNvPicPr>
              <p:nvPr/>
            </p:nvPicPr>
            <p:blipFill rotWithShape="1">
              <a:blip r:embed="rId8"/>
              <a:srcRect r="52297" b="835"/>
              <a:stretch/>
            </p:blipFill>
            <p:spPr>
              <a:xfrm>
                <a:off x="2790878" y="4823909"/>
                <a:ext cx="450764" cy="338554"/>
              </a:xfrm>
              <a:prstGeom prst="rect">
                <a:avLst/>
              </a:prstGeom>
            </p:spPr>
          </p:pic>
        </p:grpSp>
      </p:grpSp>
      <p:sp>
        <p:nvSpPr>
          <p:cNvPr id="193" name="文本框 192">
            <a:extLst>
              <a:ext uri="{FF2B5EF4-FFF2-40B4-BE49-F238E27FC236}">
                <a16:creationId xmlns:a16="http://schemas.microsoft.com/office/drawing/2014/main" id="{99B4E7E6-2731-5233-D768-8103695ABA7D}"/>
              </a:ext>
            </a:extLst>
          </p:cNvPr>
          <p:cNvSpPr txBox="1"/>
          <p:nvPr/>
        </p:nvSpPr>
        <p:spPr>
          <a:xfrm>
            <a:off x="7869789" y="3033058"/>
            <a:ext cx="1639278" cy="507831"/>
          </a:xfrm>
          <a:prstGeom prst="rect">
            <a:avLst/>
          </a:prstGeom>
          <a:solidFill>
            <a:schemeClr val="bg1"/>
          </a:solidFill>
        </p:spPr>
        <p:txBody>
          <a:bodyPr wrap="square">
            <a:spAutoFit/>
          </a:bodyPr>
          <a:lstStyle/>
          <a:p>
            <a:pPr algn="l"/>
            <a:r>
              <a:rPr lang="zh-CN" altLang="en-US" sz="900" dirty="0">
                <a:solidFill>
                  <a:schemeClr val="accent2">
                    <a:lumMod val="60000"/>
                    <a:lumOff val="40000"/>
                  </a:schemeClr>
                </a:solidFill>
                <a:latin typeface="微软雅黑" panose="020B0503020204020204" pitchFamily="34" charset="-122"/>
                <a:ea typeface="微软雅黑" panose="020B0503020204020204" pitchFamily="34" charset="-122"/>
              </a:rPr>
              <a:t>维持治疗或序贯治疗下患者替换为口服胶囊，每粒胶囊含艾莎康唑</a:t>
            </a:r>
            <a:r>
              <a:rPr lang="en-US" altLang="zh-CN" sz="900" dirty="0">
                <a:solidFill>
                  <a:schemeClr val="accent2">
                    <a:lumMod val="60000"/>
                    <a:lumOff val="40000"/>
                  </a:schemeClr>
                </a:solidFill>
                <a:latin typeface="微软雅黑" panose="020B0503020204020204" pitchFamily="34" charset="-122"/>
                <a:ea typeface="微软雅黑" panose="020B0503020204020204" pitchFamily="34" charset="-122"/>
              </a:rPr>
              <a:t>100mg</a:t>
            </a:r>
            <a:endParaRPr lang="zh-CN" altLang="en-US" sz="900" dirty="0">
              <a:solidFill>
                <a:schemeClr val="accent2">
                  <a:lumMod val="60000"/>
                  <a:lumOff val="4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4149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80401" y="334507"/>
            <a:ext cx="998702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感染并发症导致肺移植患者移植后早期（</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年内）死亡主要归因，曲霉是最常见致病菌</a:t>
            </a:r>
            <a:endParaRPr lang="en-US" altLang="zh-CN" sz="2000" b="1" dirty="0">
              <a:latin typeface="微软雅黑" panose="020B0503020204020204" pitchFamily="34" charset="-122"/>
              <a:ea typeface="微软雅黑" panose="020B0503020204020204" pitchFamily="34" charset="-122"/>
            </a:endParaRPr>
          </a:p>
        </p:txBody>
      </p:sp>
      <p:pic>
        <p:nvPicPr>
          <p:cNvPr id="52" name="图片 51" descr="徽标, 公司名称&#10;&#10;描述已自动生成">
            <a:extLst>
              <a:ext uri="{FF2B5EF4-FFF2-40B4-BE49-F238E27FC236}">
                <a16:creationId xmlns:a16="http://schemas.microsoft.com/office/drawing/2014/main" id="{F503E77A-CFFF-4DCA-8033-524C64E1A8CF}"/>
              </a:ext>
            </a:extLst>
          </p:cNvPr>
          <p:cNvPicPr>
            <a:picLocks noChangeAspect="1"/>
          </p:cNvPicPr>
          <p:nvPr/>
        </p:nvPicPr>
        <p:blipFill rotWithShape="1">
          <a:blip r:embed="rId4">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5" name="文本框 4">
            <a:extLst>
              <a:ext uri="{FF2B5EF4-FFF2-40B4-BE49-F238E27FC236}">
                <a16:creationId xmlns:a16="http://schemas.microsoft.com/office/drawing/2014/main" id="{280E5FC0-C12E-4F9F-B4A1-A652B6F19F5B}"/>
              </a:ext>
            </a:extLst>
          </p:cNvPr>
          <p:cNvSpPr txBox="1"/>
          <p:nvPr/>
        </p:nvSpPr>
        <p:spPr>
          <a:xfrm>
            <a:off x="569697" y="933649"/>
            <a:ext cx="11118253" cy="1023742"/>
          </a:xfrm>
          <a:prstGeom prst="rect">
            <a:avLst/>
          </a:prstGeom>
          <a:solidFill>
            <a:schemeClr val="bg1"/>
          </a:solid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在</a:t>
            </a:r>
            <a:r>
              <a:rPr lang="en-US" altLang="zh-CN" sz="1400" dirty="0">
                <a:latin typeface="微软雅黑" panose="020B0503020204020204" pitchFamily="34" charset="-122"/>
                <a:ea typeface="微软雅黑" panose="020B0503020204020204" pitchFamily="34" charset="-122"/>
              </a:rPr>
              <a:t>1991-2015</a:t>
            </a:r>
            <a:r>
              <a:rPr lang="zh-CN" altLang="en-US" sz="1400" dirty="0">
                <a:latin typeface="微软雅黑" panose="020B0503020204020204" pitchFamily="34" charset="-122"/>
                <a:ea typeface="微软雅黑" panose="020B0503020204020204" pitchFamily="34" charset="-122"/>
              </a:rPr>
              <a:t>年期间</a:t>
            </a:r>
            <a:r>
              <a:rPr lang="zh-CN" altLang="en-US" sz="1400" b="1" dirty="0">
                <a:latin typeface="微软雅黑" panose="020B0503020204020204" pitchFamily="34" charset="-122"/>
                <a:ea typeface="微软雅黑" panose="020B0503020204020204" pitchFamily="34" charset="-122"/>
              </a:rPr>
              <a:t>感染是导致生存时间</a:t>
            </a:r>
            <a:r>
              <a:rPr lang="en-US" altLang="zh-CN" sz="1400" b="1" dirty="0">
                <a:latin typeface="微软雅黑" panose="020B0503020204020204" pitchFamily="34" charset="-122"/>
                <a:ea typeface="微软雅黑" panose="020B0503020204020204" pitchFamily="34" charset="-122"/>
              </a:rPr>
              <a:t>&lt;1</a:t>
            </a:r>
            <a:r>
              <a:rPr lang="zh-CN" altLang="en-US" sz="1400" b="1" dirty="0">
                <a:latin typeface="微软雅黑" panose="020B0503020204020204" pitchFamily="34" charset="-122"/>
                <a:ea typeface="微软雅黑" panose="020B0503020204020204" pitchFamily="34" charset="-122"/>
              </a:rPr>
              <a:t>年和</a:t>
            </a:r>
            <a:r>
              <a:rPr lang="en-US" altLang="zh-CN" sz="1400" b="1" dirty="0">
                <a:latin typeface="微软雅黑" panose="020B0503020204020204" pitchFamily="34" charset="-122"/>
                <a:ea typeface="微软雅黑" panose="020B0503020204020204" pitchFamily="34" charset="-122"/>
              </a:rPr>
              <a:t>&lt;3</a:t>
            </a:r>
            <a:r>
              <a:rPr lang="zh-CN" altLang="en-US" sz="1400" b="1" dirty="0">
                <a:latin typeface="微软雅黑" panose="020B0503020204020204" pitchFamily="34" charset="-122"/>
                <a:ea typeface="微软雅黑" panose="020B0503020204020204" pitchFamily="34" charset="-122"/>
              </a:rPr>
              <a:t>年患者的主要死亡因素</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研究者对于</a:t>
            </a:r>
            <a:r>
              <a:rPr lang="en-US" altLang="zh-CN" sz="1400" dirty="0">
                <a:latin typeface="微软雅黑" panose="020B0503020204020204" pitchFamily="34" charset="-122"/>
                <a:ea typeface="微软雅黑" panose="020B0503020204020204" pitchFamily="34" charset="-122"/>
              </a:rPr>
              <a:t>92</a:t>
            </a:r>
            <a:r>
              <a:rPr lang="zh-CN" altLang="en-US" sz="1400" dirty="0">
                <a:latin typeface="微软雅黑" panose="020B0503020204020204" pitchFamily="34" charset="-122"/>
                <a:ea typeface="微软雅黑" panose="020B0503020204020204" pitchFamily="34" charset="-122"/>
              </a:rPr>
              <a:t>位（</a:t>
            </a:r>
            <a:r>
              <a:rPr lang="en-US" altLang="zh-CN" sz="1400" dirty="0">
                <a:latin typeface="微软雅黑" panose="020B0503020204020204" pitchFamily="34" charset="-122"/>
                <a:ea typeface="微软雅黑" panose="020B0503020204020204" pitchFamily="34" charset="-122"/>
              </a:rPr>
              <a:t>26.5%</a:t>
            </a:r>
            <a:r>
              <a:rPr lang="zh-CN" altLang="en-US" sz="1400" dirty="0">
                <a:latin typeface="微软雅黑" panose="020B0503020204020204" pitchFamily="34" charset="-122"/>
                <a:ea typeface="微软雅黑" panose="020B0503020204020204" pitchFamily="34" charset="-122"/>
              </a:rPr>
              <a:t>）因感染</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脓毒症导致死亡患者进行病原菌分析。</a:t>
            </a:r>
            <a:r>
              <a:rPr lang="zh-CN" altLang="en-US" sz="1400" b="1" dirty="0">
                <a:latin typeface="微软雅黑" panose="020B0503020204020204" pitchFamily="34" charset="-122"/>
                <a:ea typeface="微软雅黑" panose="020B0503020204020204" pitchFamily="34" charset="-122"/>
              </a:rPr>
              <a:t>结果显示曲霉菌是最常见的致病病原（</a:t>
            </a:r>
            <a:r>
              <a:rPr lang="en-US" altLang="zh-CN" sz="1400" b="1" dirty="0">
                <a:latin typeface="微软雅黑" panose="020B0503020204020204" pitchFamily="34" charset="-122"/>
                <a:ea typeface="微软雅黑" panose="020B0503020204020204" pitchFamily="34" charset="-122"/>
              </a:rPr>
              <a:t>n=26</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28.2%</a:t>
            </a:r>
            <a:r>
              <a:rPr lang="zh-CN" altLang="en-US" sz="1400" b="1"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，其后为铜绿假单胞菌和病毒。</a:t>
            </a:r>
          </a:p>
        </p:txBody>
      </p:sp>
      <p:sp>
        <p:nvSpPr>
          <p:cNvPr id="71" name="文本框 70">
            <a:extLst>
              <a:ext uri="{FF2B5EF4-FFF2-40B4-BE49-F238E27FC236}">
                <a16:creationId xmlns:a16="http://schemas.microsoft.com/office/drawing/2014/main" id="{17D52987-8C8B-4051-A8B2-B1A7EF167E6E}"/>
              </a:ext>
            </a:extLst>
          </p:cNvPr>
          <p:cNvSpPr txBox="1"/>
          <p:nvPr/>
        </p:nvSpPr>
        <p:spPr>
          <a:xfrm>
            <a:off x="449529" y="6415771"/>
            <a:ext cx="3282179" cy="215444"/>
          </a:xfrm>
          <a:prstGeom prst="rect">
            <a:avLst/>
          </a:prstGeom>
          <a:noFill/>
        </p:spPr>
        <p:txBody>
          <a:bodyPr wrap="square">
            <a:spAutoFit/>
          </a:bodyPr>
          <a:lstStyle/>
          <a:p>
            <a:r>
              <a:rPr lang="en-US" altLang="zh-CN" sz="800" dirty="0"/>
              <a:t>2. Jo </a:t>
            </a:r>
            <a:r>
              <a:rPr lang="en-US" altLang="zh-CN" sz="800" dirty="0" err="1"/>
              <a:t>Raskin</a:t>
            </a:r>
            <a:r>
              <a:rPr lang="en-US" altLang="zh-CN" sz="800" dirty="0"/>
              <a:t> et al. </a:t>
            </a:r>
            <a:r>
              <a:rPr lang="en-US" altLang="zh-CN" sz="800" dirty="0" err="1"/>
              <a:t>Transpl</a:t>
            </a:r>
            <a:r>
              <a:rPr lang="en-US" altLang="zh-CN" sz="800" dirty="0"/>
              <a:t> Int. 2020 Feb;33(2):130-141.</a:t>
            </a:r>
            <a:endParaRPr lang="pt-BR" altLang="zh-CN" sz="800" dirty="0"/>
          </a:p>
        </p:txBody>
      </p:sp>
      <p:graphicFrame>
        <p:nvGraphicFramePr>
          <p:cNvPr id="8" name="对象 7">
            <a:extLst>
              <a:ext uri="{FF2B5EF4-FFF2-40B4-BE49-F238E27FC236}">
                <a16:creationId xmlns:a16="http://schemas.microsoft.com/office/drawing/2014/main" id="{FB2B1805-2F3C-4DC7-BB28-82CB23A4B616}"/>
              </a:ext>
            </a:extLst>
          </p:cNvPr>
          <p:cNvGraphicFramePr>
            <a:graphicFrameLocks noChangeAspect="1"/>
          </p:cNvGraphicFramePr>
          <p:nvPr>
            <p:extLst>
              <p:ext uri="{D42A27DB-BD31-4B8C-83A1-F6EECF244321}">
                <p14:modId xmlns:p14="http://schemas.microsoft.com/office/powerpoint/2010/main" val="3993913502"/>
              </p:ext>
            </p:extLst>
          </p:nvPr>
        </p:nvGraphicFramePr>
        <p:xfrm>
          <a:off x="979129" y="2761137"/>
          <a:ext cx="5726031" cy="2368096"/>
        </p:xfrm>
        <a:graphic>
          <a:graphicData uri="http://schemas.openxmlformats.org/presentationml/2006/ole">
            <mc:AlternateContent xmlns:mc="http://schemas.openxmlformats.org/markup-compatibility/2006">
              <mc:Choice xmlns:v="urn:schemas-microsoft-com:vml" Requires="v">
                <p:oleObj spid="_x0000_s3087" name="BMP 图像" r:id="rId5" imgW="4352760" imgH="1800360" progId="Paint.Picture">
                  <p:embed/>
                </p:oleObj>
              </mc:Choice>
              <mc:Fallback>
                <p:oleObj name="BMP 图像" r:id="rId5" imgW="4352760" imgH="1800360" progId="Paint.Picture">
                  <p:embed/>
                  <p:pic>
                    <p:nvPicPr>
                      <p:cNvPr id="8" name="对象 7">
                        <a:extLst>
                          <a:ext uri="{FF2B5EF4-FFF2-40B4-BE49-F238E27FC236}">
                            <a16:creationId xmlns:a16="http://schemas.microsoft.com/office/drawing/2014/main" id="{FB2B1805-2F3C-4DC7-BB28-82CB23A4B616}"/>
                          </a:ext>
                        </a:extLst>
                      </p:cNvPr>
                      <p:cNvPicPr/>
                      <p:nvPr/>
                    </p:nvPicPr>
                    <p:blipFill>
                      <a:blip r:embed="rId6"/>
                      <a:stretch>
                        <a:fillRect/>
                      </a:stretch>
                    </p:blipFill>
                    <p:spPr>
                      <a:xfrm>
                        <a:off x="979129" y="2761137"/>
                        <a:ext cx="5726031" cy="2368096"/>
                      </a:xfrm>
                      <a:prstGeom prst="rect">
                        <a:avLst/>
                      </a:prstGeom>
                    </p:spPr>
                  </p:pic>
                </p:oleObj>
              </mc:Fallback>
            </mc:AlternateContent>
          </a:graphicData>
        </a:graphic>
      </p:graphicFrame>
      <p:sp>
        <p:nvSpPr>
          <p:cNvPr id="76" name="文本框 75">
            <a:extLst>
              <a:ext uri="{FF2B5EF4-FFF2-40B4-BE49-F238E27FC236}">
                <a16:creationId xmlns:a16="http://schemas.microsoft.com/office/drawing/2014/main" id="{E2B4B1AB-C63F-4FBD-9EFF-6EDAA7C26D69}"/>
              </a:ext>
            </a:extLst>
          </p:cNvPr>
          <p:cNvSpPr txBox="1"/>
          <p:nvPr/>
        </p:nvSpPr>
        <p:spPr>
          <a:xfrm rot="16200000">
            <a:off x="196269" y="3910226"/>
            <a:ext cx="1301959"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占所有死亡患者的比率</a:t>
            </a:r>
            <a:r>
              <a:rPr lang="en-US" altLang="zh-CN" sz="800" dirty="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71E29AF8-95C2-4922-9741-1336D7AC8DEC}"/>
              </a:ext>
            </a:extLst>
          </p:cNvPr>
          <p:cNvSpPr txBox="1"/>
          <p:nvPr/>
        </p:nvSpPr>
        <p:spPr>
          <a:xfrm>
            <a:off x="1100120" y="5129233"/>
            <a:ext cx="697627" cy="215444"/>
          </a:xfrm>
          <a:prstGeom prst="rect">
            <a:avLst/>
          </a:prstGeom>
          <a:solidFill>
            <a:schemeClr val="bg1"/>
          </a:solidFill>
        </p:spPr>
        <p:txBody>
          <a:bodyPr wrap="none" rtlCol="0">
            <a:spAutoFit/>
          </a:bodyPr>
          <a:lstStyle/>
          <a:p>
            <a:pPr algn="l"/>
            <a:r>
              <a:rPr lang="zh-CN" altLang="en-US" sz="800" dirty="0">
                <a:solidFill>
                  <a:schemeClr val="bg1">
                    <a:lumMod val="65000"/>
                  </a:schemeClr>
                </a:solidFill>
                <a:latin typeface="微软雅黑" panose="020B0503020204020204" pitchFamily="34" charset="-122"/>
                <a:ea typeface="微软雅黑" panose="020B0503020204020204" pitchFamily="34" charset="-122"/>
              </a:rPr>
              <a:t>术后并发症</a:t>
            </a:r>
          </a:p>
        </p:txBody>
      </p:sp>
      <p:sp>
        <p:nvSpPr>
          <p:cNvPr id="81" name="文本框 80">
            <a:extLst>
              <a:ext uri="{FF2B5EF4-FFF2-40B4-BE49-F238E27FC236}">
                <a16:creationId xmlns:a16="http://schemas.microsoft.com/office/drawing/2014/main" id="{F5270425-DAC6-4495-ABC0-8E30143E2DA4}"/>
              </a:ext>
            </a:extLst>
          </p:cNvPr>
          <p:cNvSpPr txBox="1"/>
          <p:nvPr/>
        </p:nvSpPr>
        <p:spPr>
          <a:xfrm>
            <a:off x="2086797" y="5129233"/>
            <a:ext cx="453970" cy="253916"/>
          </a:xfrm>
          <a:prstGeom prst="rect">
            <a:avLst/>
          </a:prstGeom>
          <a:solidFill>
            <a:schemeClr val="bg1"/>
          </a:solidFill>
        </p:spPr>
        <p:txBody>
          <a:bodyPr wrap="none" rtlCol="0">
            <a:spAutoFit/>
          </a:bodyPr>
          <a:lstStyle/>
          <a:p>
            <a:pPr algn="l"/>
            <a:r>
              <a:rPr lang="zh-CN" altLang="en-US" sz="1050" b="1" dirty="0">
                <a:solidFill>
                  <a:srgbClr val="9E4294"/>
                </a:solidFill>
                <a:latin typeface="微软雅黑" panose="020B0503020204020204" pitchFamily="34" charset="-122"/>
                <a:ea typeface="微软雅黑" panose="020B0503020204020204" pitchFamily="34" charset="-122"/>
              </a:rPr>
              <a:t>感染</a:t>
            </a:r>
          </a:p>
        </p:txBody>
      </p:sp>
      <p:sp>
        <p:nvSpPr>
          <p:cNvPr id="82" name="文本框 81">
            <a:extLst>
              <a:ext uri="{FF2B5EF4-FFF2-40B4-BE49-F238E27FC236}">
                <a16:creationId xmlns:a16="http://schemas.microsoft.com/office/drawing/2014/main" id="{868AC130-F369-4E3D-B307-6D88003D80EF}"/>
              </a:ext>
            </a:extLst>
          </p:cNvPr>
          <p:cNvSpPr txBox="1"/>
          <p:nvPr/>
        </p:nvSpPr>
        <p:spPr>
          <a:xfrm>
            <a:off x="2872243" y="5129233"/>
            <a:ext cx="492443" cy="215444"/>
          </a:xfrm>
          <a:prstGeom prst="rect">
            <a:avLst/>
          </a:prstGeom>
          <a:solidFill>
            <a:schemeClr val="bg1"/>
          </a:solidFill>
        </p:spPr>
        <p:txBody>
          <a:bodyPr wrap="none" rtlCol="0">
            <a:spAutoFit/>
          </a:bodyPr>
          <a:lstStyle/>
          <a:p>
            <a:pPr algn="l"/>
            <a:r>
              <a:rPr lang="zh-CN" altLang="en-US" sz="800" dirty="0">
                <a:solidFill>
                  <a:schemeClr val="bg1">
                    <a:lumMod val="65000"/>
                  </a:schemeClr>
                </a:solidFill>
                <a:latin typeface="微软雅黑" panose="020B0503020204020204" pitchFamily="34" charset="-122"/>
                <a:ea typeface="微软雅黑" panose="020B0503020204020204" pitchFamily="34" charset="-122"/>
              </a:rPr>
              <a:t>心血管</a:t>
            </a:r>
          </a:p>
        </p:txBody>
      </p:sp>
      <p:sp>
        <p:nvSpPr>
          <p:cNvPr id="83" name="文本框 82">
            <a:extLst>
              <a:ext uri="{FF2B5EF4-FFF2-40B4-BE49-F238E27FC236}">
                <a16:creationId xmlns:a16="http://schemas.microsoft.com/office/drawing/2014/main" id="{3F63B302-26B9-449C-8037-C767EB548E4B}"/>
              </a:ext>
            </a:extLst>
          </p:cNvPr>
          <p:cNvSpPr txBox="1"/>
          <p:nvPr/>
        </p:nvSpPr>
        <p:spPr>
          <a:xfrm>
            <a:off x="3514060" y="5129233"/>
            <a:ext cx="776314" cy="338554"/>
          </a:xfrm>
          <a:prstGeom prst="rect">
            <a:avLst/>
          </a:prstGeom>
          <a:solidFill>
            <a:schemeClr val="bg1"/>
          </a:solidFill>
        </p:spPr>
        <p:txBody>
          <a:bodyPr wrap="square" rtlCol="0">
            <a:spAutoFit/>
          </a:bodyPr>
          <a:lstStyle/>
          <a:p>
            <a:pPr algn="l"/>
            <a:r>
              <a:rPr lang="zh-CN" altLang="en-US" sz="800" dirty="0">
                <a:solidFill>
                  <a:schemeClr val="bg1">
                    <a:lumMod val="65000"/>
                  </a:schemeClr>
                </a:solidFill>
                <a:latin typeface="微软雅黑" panose="020B0503020204020204" pitchFamily="34" charset="-122"/>
                <a:ea typeface="微软雅黑" panose="020B0503020204020204" pitchFamily="34" charset="-122"/>
              </a:rPr>
              <a:t>慢性植入物功能不全</a:t>
            </a:r>
          </a:p>
        </p:txBody>
      </p:sp>
      <p:sp>
        <p:nvSpPr>
          <p:cNvPr id="84" name="文本框 83">
            <a:extLst>
              <a:ext uri="{FF2B5EF4-FFF2-40B4-BE49-F238E27FC236}">
                <a16:creationId xmlns:a16="http://schemas.microsoft.com/office/drawing/2014/main" id="{9440B268-936A-4C53-9CDE-988EBE1F95AD}"/>
              </a:ext>
            </a:extLst>
          </p:cNvPr>
          <p:cNvSpPr txBox="1"/>
          <p:nvPr/>
        </p:nvSpPr>
        <p:spPr>
          <a:xfrm>
            <a:off x="4290374" y="5129233"/>
            <a:ext cx="776314" cy="215444"/>
          </a:xfrm>
          <a:prstGeom prst="rect">
            <a:avLst/>
          </a:prstGeom>
          <a:solidFill>
            <a:schemeClr val="bg1"/>
          </a:solidFill>
        </p:spPr>
        <p:txBody>
          <a:bodyPr wrap="square" rtlCol="0">
            <a:spAutoFit/>
          </a:bodyPr>
          <a:lstStyle/>
          <a:p>
            <a:pPr algn="l"/>
            <a:r>
              <a:rPr lang="zh-CN" altLang="en-US" sz="800" dirty="0">
                <a:solidFill>
                  <a:schemeClr val="bg1">
                    <a:lumMod val="65000"/>
                  </a:schemeClr>
                </a:solidFill>
                <a:latin typeface="微软雅黑" panose="020B0503020204020204" pitchFamily="34" charset="-122"/>
                <a:ea typeface="微软雅黑" panose="020B0503020204020204" pitchFamily="34" charset="-122"/>
              </a:rPr>
              <a:t>恶性肿瘤</a:t>
            </a:r>
          </a:p>
        </p:txBody>
      </p:sp>
      <p:sp>
        <p:nvSpPr>
          <p:cNvPr id="85" name="文本框 84">
            <a:extLst>
              <a:ext uri="{FF2B5EF4-FFF2-40B4-BE49-F238E27FC236}">
                <a16:creationId xmlns:a16="http://schemas.microsoft.com/office/drawing/2014/main" id="{2DECFC6A-85B4-4493-8ABE-31CDB06D11D9}"/>
              </a:ext>
            </a:extLst>
          </p:cNvPr>
          <p:cNvSpPr txBox="1"/>
          <p:nvPr/>
        </p:nvSpPr>
        <p:spPr>
          <a:xfrm>
            <a:off x="5090846" y="5129233"/>
            <a:ext cx="776314" cy="215444"/>
          </a:xfrm>
          <a:prstGeom prst="rect">
            <a:avLst/>
          </a:prstGeom>
          <a:solidFill>
            <a:schemeClr val="bg1"/>
          </a:solidFill>
        </p:spPr>
        <p:txBody>
          <a:bodyPr wrap="square" rtlCol="0">
            <a:spAutoFit/>
          </a:bodyPr>
          <a:lstStyle/>
          <a:p>
            <a:pPr algn="l"/>
            <a:r>
              <a:rPr lang="zh-CN" altLang="en-US" sz="800" dirty="0">
                <a:solidFill>
                  <a:schemeClr val="bg1">
                    <a:lumMod val="65000"/>
                  </a:schemeClr>
                </a:solidFill>
                <a:latin typeface="微软雅黑" panose="020B0503020204020204" pitchFamily="34" charset="-122"/>
                <a:ea typeface="微软雅黑" panose="020B0503020204020204" pitchFamily="34" charset="-122"/>
              </a:rPr>
              <a:t>其他</a:t>
            </a:r>
          </a:p>
        </p:txBody>
      </p:sp>
      <p:sp>
        <p:nvSpPr>
          <p:cNvPr id="86" name="文本框 85">
            <a:extLst>
              <a:ext uri="{FF2B5EF4-FFF2-40B4-BE49-F238E27FC236}">
                <a16:creationId xmlns:a16="http://schemas.microsoft.com/office/drawing/2014/main" id="{6561EF2A-6D0C-454D-8492-BA76A4C29560}"/>
              </a:ext>
            </a:extLst>
          </p:cNvPr>
          <p:cNvSpPr txBox="1"/>
          <p:nvPr/>
        </p:nvSpPr>
        <p:spPr>
          <a:xfrm>
            <a:off x="5843002" y="5129233"/>
            <a:ext cx="776314" cy="215444"/>
          </a:xfrm>
          <a:prstGeom prst="rect">
            <a:avLst/>
          </a:prstGeom>
          <a:solidFill>
            <a:schemeClr val="bg1"/>
          </a:solidFill>
        </p:spPr>
        <p:txBody>
          <a:bodyPr wrap="square" rtlCol="0">
            <a:spAutoFit/>
          </a:bodyPr>
          <a:lstStyle/>
          <a:p>
            <a:pPr algn="l"/>
            <a:r>
              <a:rPr lang="zh-CN" altLang="en-US" sz="800" dirty="0">
                <a:solidFill>
                  <a:schemeClr val="bg1">
                    <a:lumMod val="65000"/>
                  </a:schemeClr>
                </a:solidFill>
                <a:latin typeface="微软雅黑" panose="020B0503020204020204" pitchFamily="34" charset="-122"/>
                <a:ea typeface="微软雅黑" panose="020B0503020204020204" pitchFamily="34" charset="-122"/>
              </a:rPr>
              <a:t>未知</a:t>
            </a:r>
          </a:p>
        </p:txBody>
      </p:sp>
      <p:sp>
        <p:nvSpPr>
          <p:cNvPr id="87" name="文本框 86">
            <a:extLst>
              <a:ext uri="{FF2B5EF4-FFF2-40B4-BE49-F238E27FC236}">
                <a16:creationId xmlns:a16="http://schemas.microsoft.com/office/drawing/2014/main" id="{C2ADAEE7-B160-4694-A184-6FC1F9A24C8D}"/>
              </a:ext>
            </a:extLst>
          </p:cNvPr>
          <p:cNvSpPr txBox="1"/>
          <p:nvPr/>
        </p:nvSpPr>
        <p:spPr>
          <a:xfrm>
            <a:off x="1448933" y="2407194"/>
            <a:ext cx="3048754" cy="369332"/>
          </a:xfrm>
          <a:prstGeom prst="rect">
            <a:avLst/>
          </a:prstGeom>
          <a:solidFill>
            <a:schemeClr val="bg1"/>
          </a:solidFill>
        </p:spPr>
        <p:txBody>
          <a:bodyPr wrap="square">
            <a:spAutoFit/>
          </a:bodyPr>
          <a:lstStyle/>
          <a:p>
            <a:pPr algn="ctr"/>
            <a:r>
              <a:rPr lang="zh-CN" altLang="en-US" sz="900" b="1" i="0" u="none" strike="noStrike" baseline="0" dirty="0">
                <a:latin typeface="微软雅黑" panose="020B0503020204020204" pitchFamily="34" charset="-122"/>
                <a:ea typeface="微软雅黑" panose="020B0503020204020204" pitchFamily="34" charset="-122"/>
              </a:rPr>
              <a:t>图</a:t>
            </a:r>
            <a:r>
              <a:rPr lang="en-US" altLang="zh-CN" sz="900" b="1" i="0" u="none" strike="noStrike" baseline="0" dirty="0">
                <a:latin typeface="微软雅黑" panose="020B0503020204020204" pitchFamily="34" charset="-122"/>
                <a:ea typeface="微软雅黑" panose="020B0503020204020204" pitchFamily="34" charset="-122"/>
              </a:rPr>
              <a:t>A:</a:t>
            </a:r>
            <a:r>
              <a:rPr lang="zh-CN" altLang="en-US" sz="900" b="1" i="0" u="none" strike="noStrike" baseline="0" dirty="0">
                <a:latin typeface="微软雅黑" panose="020B0503020204020204" pitchFamily="34" charset="-122"/>
                <a:ea typeface="微软雅黑" panose="020B0503020204020204" pitchFamily="34" charset="-122"/>
              </a:rPr>
              <a:t>初次肺移植患者基于不同生存周期下各死亡归因占总死亡人数百分比</a:t>
            </a:r>
            <a:r>
              <a:rPr lang="zh-CN" altLang="en-US" sz="900" i="0" u="none" strike="noStrike" baseline="0" dirty="0">
                <a:latin typeface="微软雅黑" panose="020B0503020204020204" pitchFamily="34" charset="-122"/>
                <a:ea typeface="微软雅黑" panose="020B0503020204020204" pitchFamily="34" charset="-122"/>
              </a:rPr>
              <a:t>（</a:t>
            </a:r>
            <a:r>
              <a:rPr lang="en-US" altLang="zh-CN" sz="900" i="0" u="none" strike="noStrike" baseline="0" dirty="0">
                <a:latin typeface="微软雅黑" panose="020B0503020204020204" pitchFamily="34" charset="-122"/>
                <a:ea typeface="微软雅黑" panose="020B0503020204020204" pitchFamily="34" charset="-122"/>
              </a:rPr>
              <a:t>n=347</a:t>
            </a:r>
            <a:r>
              <a:rPr lang="zh-CN" altLang="en-US" sz="900" i="0" u="none" strike="noStrike" baseline="0" dirty="0">
                <a:latin typeface="微软雅黑" panose="020B0503020204020204" pitchFamily="34" charset="-122"/>
                <a:ea typeface="微软雅黑" panose="020B0503020204020204" pitchFamily="34" charset="-122"/>
              </a:rPr>
              <a:t>）</a:t>
            </a:r>
            <a:endParaRPr lang="zh-CN" altLang="en-US" sz="900" dirty="0">
              <a:latin typeface="微软雅黑" panose="020B0503020204020204" pitchFamily="34" charset="-122"/>
              <a:ea typeface="微软雅黑" panose="020B0503020204020204" pitchFamily="34" charset="-122"/>
            </a:endParaRPr>
          </a:p>
        </p:txBody>
      </p:sp>
      <p:sp>
        <p:nvSpPr>
          <p:cNvPr id="88" name="文本框 87">
            <a:extLst>
              <a:ext uri="{FF2B5EF4-FFF2-40B4-BE49-F238E27FC236}">
                <a16:creationId xmlns:a16="http://schemas.microsoft.com/office/drawing/2014/main" id="{D5D45A1B-F75B-4017-B2C8-5290454AF3D3}"/>
              </a:ext>
            </a:extLst>
          </p:cNvPr>
          <p:cNvSpPr txBox="1"/>
          <p:nvPr/>
        </p:nvSpPr>
        <p:spPr>
          <a:xfrm>
            <a:off x="8177320" y="2183864"/>
            <a:ext cx="3048754" cy="369332"/>
          </a:xfrm>
          <a:prstGeom prst="rect">
            <a:avLst/>
          </a:prstGeom>
          <a:solidFill>
            <a:schemeClr val="bg1"/>
          </a:solidFill>
        </p:spPr>
        <p:txBody>
          <a:bodyPr wrap="square">
            <a:spAutoFit/>
          </a:bodyPr>
          <a:lstStyle/>
          <a:p>
            <a:pPr algn="ctr"/>
            <a:r>
              <a:rPr lang="zh-CN" altLang="en-US" sz="900" b="1" i="0" u="none" strike="noStrike" baseline="0" dirty="0">
                <a:latin typeface="微软雅黑" panose="020B0503020204020204" pitchFamily="34" charset="-122"/>
                <a:ea typeface="微软雅黑" panose="020B0503020204020204" pitchFamily="34" charset="-122"/>
              </a:rPr>
              <a:t>图</a:t>
            </a:r>
            <a:r>
              <a:rPr lang="en-US" altLang="zh-CN" sz="900" b="1" dirty="0">
                <a:latin typeface="微软雅黑" panose="020B0503020204020204" pitchFamily="34" charset="-122"/>
                <a:ea typeface="微软雅黑" panose="020B0503020204020204" pitchFamily="34" charset="-122"/>
              </a:rPr>
              <a:t>B</a:t>
            </a:r>
            <a:r>
              <a:rPr lang="en-US" altLang="zh-CN" sz="900" b="1" i="0" u="none" strike="noStrike" baseline="0" dirty="0">
                <a:latin typeface="微软雅黑" panose="020B0503020204020204" pitchFamily="34" charset="-122"/>
                <a:ea typeface="微软雅黑" panose="020B0503020204020204" pitchFamily="34" charset="-122"/>
              </a:rPr>
              <a:t>:</a:t>
            </a:r>
            <a:r>
              <a:rPr lang="zh-CN" altLang="en-US" sz="900" b="1" i="0" u="none" strike="noStrike" baseline="0" dirty="0">
                <a:latin typeface="微软雅黑" panose="020B0503020204020204" pitchFamily="34" charset="-122"/>
                <a:ea typeface="微软雅黑" panose="020B0503020204020204" pitchFamily="34" charset="-122"/>
              </a:rPr>
              <a:t>感染所致初次肺移植患者死亡患者致病病原菌分布</a:t>
            </a:r>
            <a:endParaRPr lang="en-US" altLang="zh-CN" sz="900" b="1" i="0" u="none" strike="noStrike" baseline="0" dirty="0">
              <a:latin typeface="微软雅黑" panose="020B0503020204020204" pitchFamily="34" charset="-122"/>
              <a:ea typeface="微软雅黑" panose="020B0503020204020204" pitchFamily="34" charset="-122"/>
            </a:endParaRPr>
          </a:p>
          <a:p>
            <a:pPr algn="ct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n=92</a:t>
            </a:r>
            <a:r>
              <a:rPr lang="zh-CN" altLang="en-US" sz="900" dirty="0">
                <a:latin typeface="微软雅黑" panose="020B0503020204020204" pitchFamily="34" charset="-122"/>
                <a:ea typeface="微软雅黑" panose="020B0503020204020204" pitchFamily="34" charset="-122"/>
              </a:rPr>
              <a:t>）</a:t>
            </a:r>
          </a:p>
        </p:txBody>
      </p:sp>
      <p:graphicFrame>
        <p:nvGraphicFramePr>
          <p:cNvPr id="89" name="图表 88">
            <a:extLst>
              <a:ext uri="{FF2B5EF4-FFF2-40B4-BE49-F238E27FC236}">
                <a16:creationId xmlns:a16="http://schemas.microsoft.com/office/drawing/2014/main" id="{61376216-5F3A-49A3-A6A8-25B5F233E280}"/>
              </a:ext>
            </a:extLst>
          </p:cNvPr>
          <p:cNvGraphicFramePr>
            <a:graphicFrameLocks/>
          </p:cNvGraphicFramePr>
          <p:nvPr>
            <p:extLst>
              <p:ext uri="{D42A27DB-BD31-4B8C-83A1-F6EECF244321}">
                <p14:modId xmlns:p14="http://schemas.microsoft.com/office/powerpoint/2010/main" val="4158829604"/>
              </p:ext>
            </p:extLst>
          </p:nvPr>
        </p:nvGraphicFramePr>
        <p:xfrm>
          <a:off x="7115950" y="2561612"/>
          <a:ext cx="4572000" cy="2743200"/>
        </p:xfrm>
        <a:graphic>
          <a:graphicData uri="http://schemas.openxmlformats.org/drawingml/2006/chart">
            <c:chart xmlns:c="http://schemas.openxmlformats.org/drawingml/2006/chart" xmlns:r="http://schemas.openxmlformats.org/officeDocument/2006/relationships" r:id="rId7"/>
          </a:graphicData>
        </a:graphic>
      </p:graphicFrame>
      <p:sp>
        <p:nvSpPr>
          <p:cNvPr id="19" name="文本框 18">
            <a:extLst>
              <a:ext uri="{FF2B5EF4-FFF2-40B4-BE49-F238E27FC236}">
                <a16:creationId xmlns:a16="http://schemas.microsoft.com/office/drawing/2014/main" id="{E86C04F4-DE1B-41C5-8E90-CB71D5279B0F}"/>
              </a:ext>
            </a:extLst>
          </p:cNvPr>
          <p:cNvSpPr txBox="1"/>
          <p:nvPr/>
        </p:nvSpPr>
        <p:spPr>
          <a:xfrm>
            <a:off x="979129" y="5637064"/>
            <a:ext cx="10522787" cy="617220"/>
          </a:xfrm>
          <a:prstGeom prst="rect">
            <a:avLst/>
          </a:prstGeom>
          <a:solidFill>
            <a:schemeClr val="bg1"/>
          </a:solidFill>
        </p:spPr>
        <p:txBody>
          <a:bodyPr wrap="square">
            <a:spAutoFit/>
          </a:bodyPr>
          <a:lstStyle/>
          <a:p>
            <a:pPr>
              <a:lnSpc>
                <a:spcPct val="150000"/>
              </a:lnSpc>
            </a:pPr>
            <a:r>
              <a:rPr lang="en-CA" altLang="zh-CN" sz="1200" dirty="0">
                <a:latin typeface="微软雅黑" panose="020B0503020204020204" pitchFamily="34" charset="-122"/>
                <a:ea typeface="微软雅黑" panose="020B0503020204020204" pitchFamily="34" charset="-122"/>
              </a:rPr>
              <a:t>Jo </a:t>
            </a:r>
            <a:r>
              <a:rPr lang="en-CA" altLang="zh-CN" sz="1200" dirty="0" err="1">
                <a:latin typeface="微软雅黑" panose="020B0503020204020204" pitchFamily="34" charset="-122"/>
                <a:ea typeface="微软雅黑" panose="020B0503020204020204" pitchFamily="34" charset="-122"/>
              </a:rPr>
              <a:t>Raskin</a:t>
            </a:r>
            <a:r>
              <a:rPr lang="zh-CN" altLang="en-US" sz="1200" dirty="0">
                <a:latin typeface="微软雅黑" panose="020B0503020204020204" pitchFamily="34" charset="-122"/>
                <a:ea typeface="微软雅黑" panose="020B0503020204020204" pitchFamily="34" charset="-122"/>
              </a:rPr>
              <a:t>等人</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对比利时鲁汶大学医学院收治的</a:t>
            </a:r>
            <a:r>
              <a:rPr lang="en-US" altLang="zh-CN" sz="1200" dirty="0">
                <a:latin typeface="微软雅黑" panose="020B0503020204020204" pitchFamily="34" charset="-122"/>
                <a:ea typeface="微软雅黑" panose="020B0503020204020204" pitchFamily="34" charset="-122"/>
              </a:rPr>
              <a:t>893</a:t>
            </a:r>
            <a:r>
              <a:rPr lang="zh-CN" altLang="en-US" sz="1200" dirty="0">
                <a:latin typeface="微软雅黑" panose="020B0503020204020204" pitchFamily="34" charset="-122"/>
                <a:ea typeface="微软雅黑" panose="020B0503020204020204" pitchFamily="34" charset="-122"/>
              </a:rPr>
              <a:t>例肺移植患者（包括</a:t>
            </a:r>
            <a:r>
              <a:rPr lang="en-US" altLang="zh-CN" sz="1200" dirty="0">
                <a:latin typeface="微软雅黑" panose="020B0503020204020204" pitchFamily="34" charset="-122"/>
                <a:ea typeface="微软雅黑" panose="020B0503020204020204" pitchFamily="34" charset="-122"/>
              </a:rPr>
              <a:t>683</a:t>
            </a:r>
            <a:r>
              <a:rPr lang="zh-CN" altLang="en-US" sz="1200" dirty="0">
                <a:latin typeface="微软雅黑" panose="020B0503020204020204" pitchFamily="34" charset="-122"/>
                <a:ea typeface="微软雅黑" panose="020B0503020204020204" pitchFamily="34" charset="-122"/>
              </a:rPr>
              <a:t>例双肺移植，</a:t>
            </a:r>
            <a:r>
              <a:rPr lang="en-US" altLang="zh-CN" sz="1200" dirty="0">
                <a:latin typeface="微软雅黑" panose="020B0503020204020204" pitchFamily="34" charset="-122"/>
                <a:ea typeface="微软雅黑" panose="020B0503020204020204" pitchFamily="34" charset="-122"/>
              </a:rPr>
              <a:t>151</a:t>
            </a:r>
            <a:r>
              <a:rPr lang="zh-CN" altLang="en-US" sz="1200" dirty="0">
                <a:latin typeface="微软雅黑" panose="020B0503020204020204" pitchFamily="34" charset="-122"/>
                <a:ea typeface="微软雅黑" panose="020B0503020204020204" pitchFamily="34" charset="-122"/>
              </a:rPr>
              <a:t>例单肺移植，</a:t>
            </a:r>
            <a:r>
              <a:rPr lang="en-US" altLang="zh-CN" sz="1200" dirty="0">
                <a:latin typeface="微软雅黑" panose="020B0503020204020204" pitchFamily="34" charset="-122"/>
                <a:ea typeface="微软雅黑" panose="020B0503020204020204" pitchFamily="34" charset="-122"/>
              </a:rPr>
              <a:t>47</a:t>
            </a:r>
            <a:r>
              <a:rPr lang="zh-CN" altLang="en-US" sz="1200" dirty="0">
                <a:latin typeface="微软雅黑" panose="020B0503020204020204" pitchFamily="34" charset="-122"/>
                <a:ea typeface="微软雅黑" panose="020B0503020204020204" pitchFamily="34" charset="-122"/>
              </a:rPr>
              <a:t>例心</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肺移植，</a:t>
            </a:r>
            <a:r>
              <a:rPr lang="en-US" altLang="zh-CN" sz="1200" dirty="0">
                <a:latin typeface="微软雅黑" panose="020B0503020204020204" pitchFamily="34" charset="-122"/>
                <a:ea typeface="微软雅黑" panose="020B0503020204020204" pitchFamily="34" charset="-122"/>
              </a:rPr>
              <a:t>8</a:t>
            </a:r>
            <a:r>
              <a:rPr lang="zh-CN" altLang="en-US" sz="1200" dirty="0">
                <a:latin typeface="微软雅黑" panose="020B0503020204020204" pitchFamily="34" charset="-122"/>
                <a:ea typeface="微软雅黑" panose="020B0503020204020204" pitchFamily="34" charset="-122"/>
              </a:rPr>
              <a:t>例肝</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肺移植，</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例心</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肝</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肺移植和</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例肾</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肺移植）。如图所示研究者基于不同年代对接受肺移植患者进行分层，比较了不同因素导致死亡在总死亡人数中所占比重。</a:t>
            </a:r>
            <a:endParaRPr lang="zh-CN" altLang="en-US" sz="1200" dirty="0"/>
          </a:p>
        </p:txBody>
      </p:sp>
    </p:spTree>
    <p:extLst>
      <p:ext uri="{BB962C8B-B14F-4D97-AF65-F5344CB8AC3E}">
        <p14:creationId xmlns:p14="http://schemas.microsoft.com/office/powerpoint/2010/main" val="463765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153454" y="338657"/>
            <a:ext cx="7579319"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如患者以胶囊作为起始治疗剂型，仍需接受</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天负荷剂量（</a:t>
            </a:r>
            <a:r>
              <a:rPr lang="en-US" altLang="zh-CN" b="1" dirty="0">
                <a:latin typeface="微软雅黑" panose="020B0503020204020204" pitchFamily="34" charset="-122"/>
                <a:ea typeface="微软雅黑" panose="020B0503020204020204" pitchFamily="34" charset="-122"/>
              </a:rPr>
              <a:t>200mg q8h</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C6D8BBEB-9982-4D64-B00D-BFA8C65806EE}"/>
              </a:ext>
            </a:extLst>
          </p:cNvPr>
          <p:cNvSpPr txBox="1"/>
          <p:nvPr/>
        </p:nvSpPr>
        <p:spPr>
          <a:xfrm>
            <a:off x="843052" y="6213335"/>
            <a:ext cx="5467997" cy="215444"/>
          </a:xfrm>
          <a:prstGeom prst="rect">
            <a:avLst/>
          </a:prstGeom>
          <a:noFill/>
        </p:spPr>
        <p:txBody>
          <a:bodyPr wrap="square">
            <a:spAutoFit/>
          </a:bodyPr>
          <a:lstStyle/>
          <a:p>
            <a:r>
              <a:rPr lang="en-US" altLang="zh-CN" sz="800" dirty="0"/>
              <a:t>35. </a:t>
            </a:r>
            <a:r>
              <a:rPr lang="zh-CN" altLang="en-US" sz="800" dirty="0"/>
              <a:t>硫酸艾沙康唑胶囊说明书 </a:t>
            </a:r>
            <a:r>
              <a:rPr lang="en-US" altLang="zh-CN" sz="800" dirty="0"/>
              <a:t>2021-12-31</a:t>
            </a:r>
            <a:endParaRPr lang="fr-FR" altLang="zh-CN" sz="800" dirty="0"/>
          </a:p>
        </p:txBody>
      </p:sp>
      <p:sp>
        <p:nvSpPr>
          <p:cNvPr id="89" name="矩形: 圆角 88">
            <a:extLst>
              <a:ext uri="{FF2B5EF4-FFF2-40B4-BE49-F238E27FC236}">
                <a16:creationId xmlns:a16="http://schemas.microsoft.com/office/drawing/2014/main" id="{966ABCA1-9A02-4807-8857-13D2AF726476}"/>
              </a:ext>
            </a:extLst>
          </p:cNvPr>
          <p:cNvSpPr/>
          <p:nvPr/>
        </p:nvSpPr>
        <p:spPr>
          <a:xfrm>
            <a:off x="5404318" y="2792043"/>
            <a:ext cx="4276020" cy="215444"/>
          </a:xfrm>
          <a:prstGeom prst="roundRect">
            <a:avLst>
              <a:gd name="adj" fmla="val 50000"/>
            </a:avLst>
          </a:prstGeom>
          <a:solidFill>
            <a:srgbClr val="E7C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文本框 90">
            <a:extLst>
              <a:ext uri="{FF2B5EF4-FFF2-40B4-BE49-F238E27FC236}">
                <a16:creationId xmlns:a16="http://schemas.microsoft.com/office/drawing/2014/main" id="{E9689F14-670C-4525-AE11-47B203F1EF09}"/>
              </a:ext>
            </a:extLst>
          </p:cNvPr>
          <p:cNvSpPr txBox="1"/>
          <p:nvPr/>
        </p:nvSpPr>
        <p:spPr>
          <a:xfrm>
            <a:off x="4056695" y="3384305"/>
            <a:ext cx="241737" cy="215444"/>
          </a:xfrm>
          <a:prstGeom prst="rect">
            <a:avLst/>
          </a:prstGeom>
          <a:solidFill>
            <a:schemeClr val="bg1"/>
          </a:solidFill>
        </p:spPr>
        <p:txBody>
          <a:bodyPr wrap="square" rtlCol="0">
            <a:spAutoFit/>
          </a:bodyPr>
          <a:lstStyle/>
          <a:p>
            <a:pPr algn="l"/>
            <a:endParaRPr lang="zh-CN" altLang="en-US" sz="800" dirty="0">
              <a:latin typeface="微软雅黑" panose="020B0503020204020204" pitchFamily="34" charset="-122"/>
              <a:ea typeface="微软雅黑" panose="020B0503020204020204" pitchFamily="34" charset="-122"/>
            </a:endParaRPr>
          </a:p>
        </p:txBody>
      </p:sp>
      <p:sp>
        <p:nvSpPr>
          <p:cNvPr id="92" name="椭圆 91">
            <a:extLst>
              <a:ext uri="{FF2B5EF4-FFF2-40B4-BE49-F238E27FC236}">
                <a16:creationId xmlns:a16="http://schemas.microsoft.com/office/drawing/2014/main" id="{80BC26CE-449D-4E66-821E-42A57D2867FF}"/>
              </a:ext>
            </a:extLst>
          </p:cNvPr>
          <p:cNvSpPr/>
          <p:nvPr/>
        </p:nvSpPr>
        <p:spPr>
          <a:xfrm>
            <a:off x="3755775" y="2792043"/>
            <a:ext cx="241738" cy="215444"/>
          </a:xfrm>
          <a:prstGeom prst="ellipse">
            <a:avLst/>
          </a:prstGeom>
          <a:solidFill>
            <a:srgbClr val="9E4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30DBCD77-C83C-4682-A4B6-940B680EACF6}"/>
              </a:ext>
            </a:extLst>
          </p:cNvPr>
          <p:cNvSpPr/>
          <p:nvPr/>
        </p:nvSpPr>
        <p:spPr>
          <a:xfrm>
            <a:off x="4526322" y="2792043"/>
            <a:ext cx="241738" cy="215444"/>
          </a:xfrm>
          <a:prstGeom prst="ellipse">
            <a:avLst/>
          </a:prstGeom>
          <a:solidFill>
            <a:srgbClr val="9E4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0991E253-24CB-4DD9-8035-C11A4C9787AF}"/>
              </a:ext>
            </a:extLst>
          </p:cNvPr>
          <p:cNvSpPr/>
          <p:nvPr/>
        </p:nvSpPr>
        <p:spPr>
          <a:xfrm>
            <a:off x="5404317" y="2792043"/>
            <a:ext cx="241738" cy="215444"/>
          </a:xfrm>
          <a:prstGeom prst="ellipse">
            <a:avLst/>
          </a:prstGeom>
          <a:solidFill>
            <a:srgbClr val="CF8DC9">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 name="文本框 97">
            <a:extLst>
              <a:ext uri="{FF2B5EF4-FFF2-40B4-BE49-F238E27FC236}">
                <a16:creationId xmlns:a16="http://schemas.microsoft.com/office/drawing/2014/main" id="{F312E26C-51C0-4645-A82E-690527C3103A}"/>
              </a:ext>
            </a:extLst>
          </p:cNvPr>
          <p:cNvSpPr txBox="1"/>
          <p:nvPr/>
        </p:nvSpPr>
        <p:spPr>
          <a:xfrm>
            <a:off x="3648917" y="3088174"/>
            <a:ext cx="450764"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第</a:t>
            </a:r>
            <a:r>
              <a:rPr lang="en-US" altLang="zh-CN" sz="800" dirty="0">
                <a:latin typeface="微软雅黑" panose="020B0503020204020204" pitchFamily="34" charset="-122"/>
                <a:ea typeface="微软雅黑" panose="020B0503020204020204" pitchFamily="34" charset="-122"/>
              </a:rPr>
              <a:t>1</a:t>
            </a:r>
            <a:r>
              <a:rPr lang="zh-CN" altLang="en-US" sz="800" dirty="0">
                <a:latin typeface="微软雅黑" panose="020B0503020204020204" pitchFamily="34" charset="-122"/>
                <a:ea typeface="微软雅黑" panose="020B0503020204020204" pitchFamily="34" charset="-122"/>
              </a:rPr>
              <a:t>天</a:t>
            </a:r>
            <a:endParaRPr lang="en-US" altLang="zh-CN" sz="800" dirty="0">
              <a:latin typeface="微软雅黑" panose="020B0503020204020204" pitchFamily="34" charset="-122"/>
              <a:ea typeface="微软雅黑" panose="020B0503020204020204" pitchFamily="34" charset="-122"/>
            </a:endParaRPr>
          </a:p>
        </p:txBody>
      </p:sp>
      <p:sp>
        <p:nvSpPr>
          <p:cNvPr id="99" name="文本框 98">
            <a:extLst>
              <a:ext uri="{FF2B5EF4-FFF2-40B4-BE49-F238E27FC236}">
                <a16:creationId xmlns:a16="http://schemas.microsoft.com/office/drawing/2014/main" id="{2B12E226-957B-4D67-AA68-F2F9C128890C}"/>
              </a:ext>
            </a:extLst>
          </p:cNvPr>
          <p:cNvSpPr txBox="1"/>
          <p:nvPr/>
        </p:nvSpPr>
        <p:spPr>
          <a:xfrm>
            <a:off x="4434537" y="3088174"/>
            <a:ext cx="450764"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第</a:t>
            </a:r>
            <a:r>
              <a:rPr lang="en-US" altLang="zh-CN" sz="800" dirty="0">
                <a:latin typeface="微软雅黑" panose="020B0503020204020204" pitchFamily="34" charset="-122"/>
                <a:ea typeface="微软雅黑" panose="020B0503020204020204" pitchFamily="34" charset="-122"/>
              </a:rPr>
              <a:t>2</a:t>
            </a:r>
            <a:r>
              <a:rPr lang="zh-CN" altLang="en-US" sz="800" dirty="0">
                <a:latin typeface="微软雅黑" panose="020B0503020204020204" pitchFamily="34" charset="-122"/>
                <a:ea typeface="微软雅黑" panose="020B0503020204020204" pitchFamily="34" charset="-122"/>
              </a:rPr>
              <a:t>天</a:t>
            </a:r>
            <a:endParaRPr lang="en-US" altLang="zh-CN" sz="800" dirty="0">
              <a:latin typeface="微软雅黑" panose="020B0503020204020204" pitchFamily="34" charset="-122"/>
              <a:ea typeface="微软雅黑" panose="020B0503020204020204" pitchFamily="34" charset="-122"/>
            </a:endParaRPr>
          </a:p>
        </p:txBody>
      </p:sp>
      <p:sp>
        <p:nvSpPr>
          <p:cNvPr id="100" name="文本框 99">
            <a:extLst>
              <a:ext uri="{FF2B5EF4-FFF2-40B4-BE49-F238E27FC236}">
                <a16:creationId xmlns:a16="http://schemas.microsoft.com/office/drawing/2014/main" id="{C5623580-B395-48AD-9137-CE6156A957A5}"/>
              </a:ext>
            </a:extLst>
          </p:cNvPr>
          <p:cNvSpPr txBox="1"/>
          <p:nvPr/>
        </p:nvSpPr>
        <p:spPr>
          <a:xfrm>
            <a:off x="5272118" y="3088174"/>
            <a:ext cx="553357"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第</a:t>
            </a:r>
            <a:r>
              <a:rPr lang="en-US" altLang="zh-CN" sz="800" dirty="0">
                <a:latin typeface="微软雅黑" panose="020B0503020204020204" pitchFamily="34" charset="-122"/>
                <a:ea typeface="微软雅黑" panose="020B0503020204020204" pitchFamily="34" charset="-122"/>
              </a:rPr>
              <a:t>3</a:t>
            </a:r>
            <a:r>
              <a:rPr lang="zh-CN" altLang="en-US" sz="800" dirty="0">
                <a:latin typeface="微软雅黑" panose="020B0503020204020204" pitchFamily="34" charset="-122"/>
                <a:ea typeface="微软雅黑" panose="020B0503020204020204" pitchFamily="34" charset="-122"/>
              </a:rPr>
              <a:t>天起</a:t>
            </a:r>
            <a:endParaRPr lang="en-US" altLang="zh-CN" sz="800" dirty="0">
              <a:latin typeface="微软雅黑" panose="020B0503020204020204" pitchFamily="34" charset="-122"/>
              <a:ea typeface="微软雅黑" panose="020B0503020204020204" pitchFamily="34" charset="-122"/>
            </a:endParaRPr>
          </a:p>
        </p:txBody>
      </p:sp>
      <p:grpSp>
        <p:nvGrpSpPr>
          <p:cNvPr id="101" name="组合 100">
            <a:extLst>
              <a:ext uri="{FF2B5EF4-FFF2-40B4-BE49-F238E27FC236}">
                <a16:creationId xmlns:a16="http://schemas.microsoft.com/office/drawing/2014/main" id="{4F434265-B581-4E0F-832C-D493938AE72A}"/>
              </a:ext>
            </a:extLst>
          </p:cNvPr>
          <p:cNvGrpSpPr/>
          <p:nvPr/>
        </p:nvGrpSpPr>
        <p:grpSpPr>
          <a:xfrm rot="18469306">
            <a:off x="3628279" y="3599407"/>
            <a:ext cx="332493" cy="123793"/>
            <a:chOff x="2790878" y="4823909"/>
            <a:chExt cx="946733" cy="338554"/>
          </a:xfrm>
        </p:grpSpPr>
        <p:sp>
          <p:nvSpPr>
            <p:cNvPr id="102" name="矩形: 圆角 101">
              <a:extLst>
                <a:ext uri="{FF2B5EF4-FFF2-40B4-BE49-F238E27FC236}">
                  <a16:creationId xmlns:a16="http://schemas.microsoft.com/office/drawing/2014/main" id="{B12BC6F1-709E-42EF-AF7F-4370A4FFA879}"/>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3" name="图片 102">
              <a:extLst>
                <a:ext uri="{FF2B5EF4-FFF2-40B4-BE49-F238E27FC236}">
                  <a16:creationId xmlns:a16="http://schemas.microsoft.com/office/drawing/2014/main" id="{556BE622-0E7A-4FC1-B878-57253DFB129F}"/>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nvGrpSpPr>
          <p:cNvPr id="104" name="组合 103">
            <a:extLst>
              <a:ext uri="{FF2B5EF4-FFF2-40B4-BE49-F238E27FC236}">
                <a16:creationId xmlns:a16="http://schemas.microsoft.com/office/drawing/2014/main" id="{0968FA69-7067-4F6B-94B2-09567C001EA9}"/>
              </a:ext>
            </a:extLst>
          </p:cNvPr>
          <p:cNvGrpSpPr/>
          <p:nvPr/>
        </p:nvGrpSpPr>
        <p:grpSpPr>
          <a:xfrm rot="18469306">
            <a:off x="3890449" y="3622831"/>
            <a:ext cx="332493" cy="123793"/>
            <a:chOff x="2790878" y="4823909"/>
            <a:chExt cx="946733" cy="338554"/>
          </a:xfrm>
        </p:grpSpPr>
        <p:sp>
          <p:nvSpPr>
            <p:cNvPr id="105" name="矩形: 圆角 104">
              <a:extLst>
                <a:ext uri="{FF2B5EF4-FFF2-40B4-BE49-F238E27FC236}">
                  <a16:creationId xmlns:a16="http://schemas.microsoft.com/office/drawing/2014/main" id="{0082AA15-D332-4EBB-8C1E-DD28CE736E25}"/>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6" name="图片 105">
              <a:extLst>
                <a:ext uri="{FF2B5EF4-FFF2-40B4-BE49-F238E27FC236}">
                  <a16:creationId xmlns:a16="http://schemas.microsoft.com/office/drawing/2014/main" id="{8D72B5A1-D149-4B7C-9EF8-3FAFF7B767F4}"/>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nvGrpSpPr>
          <p:cNvPr id="107" name="组合 106">
            <a:extLst>
              <a:ext uri="{FF2B5EF4-FFF2-40B4-BE49-F238E27FC236}">
                <a16:creationId xmlns:a16="http://schemas.microsoft.com/office/drawing/2014/main" id="{9B84872F-E0E4-4478-BCFB-6DC500D1070E}"/>
              </a:ext>
            </a:extLst>
          </p:cNvPr>
          <p:cNvGrpSpPr/>
          <p:nvPr/>
        </p:nvGrpSpPr>
        <p:grpSpPr>
          <a:xfrm>
            <a:off x="3673447" y="3873748"/>
            <a:ext cx="565803" cy="466669"/>
            <a:chOff x="1681258" y="3916920"/>
            <a:chExt cx="565803" cy="466669"/>
          </a:xfrm>
        </p:grpSpPr>
        <p:sp>
          <p:nvSpPr>
            <p:cNvPr id="108" name="文本框 107">
              <a:extLst>
                <a:ext uri="{FF2B5EF4-FFF2-40B4-BE49-F238E27FC236}">
                  <a16:creationId xmlns:a16="http://schemas.microsoft.com/office/drawing/2014/main" id="{EF4A5BC2-65C7-4FD5-8167-87E2FA21CA5C}"/>
                </a:ext>
              </a:extLst>
            </p:cNvPr>
            <p:cNvSpPr txBox="1"/>
            <p:nvPr/>
          </p:nvSpPr>
          <p:spPr>
            <a:xfrm>
              <a:off x="2005324" y="3916920"/>
              <a:ext cx="241737" cy="215444"/>
            </a:xfrm>
            <a:prstGeom prst="rect">
              <a:avLst/>
            </a:prstGeom>
            <a:solidFill>
              <a:schemeClr val="bg1"/>
            </a:solidFill>
          </p:spPr>
          <p:txBody>
            <a:bodyPr wrap="square" rtlCol="0">
              <a:spAutoFit/>
            </a:bodyPr>
            <a:lstStyle/>
            <a:p>
              <a:pPr algn="l"/>
              <a:endParaRPr lang="zh-CN" altLang="en-US" sz="800" dirty="0">
                <a:latin typeface="微软雅黑" panose="020B0503020204020204" pitchFamily="34" charset="-122"/>
                <a:ea typeface="微软雅黑" panose="020B0503020204020204" pitchFamily="34" charset="-122"/>
              </a:endParaRPr>
            </a:p>
          </p:txBody>
        </p:sp>
        <p:grpSp>
          <p:nvGrpSpPr>
            <p:cNvPr id="109" name="组合 108">
              <a:extLst>
                <a:ext uri="{FF2B5EF4-FFF2-40B4-BE49-F238E27FC236}">
                  <a16:creationId xmlns:a16="http://schemas.microsoft.com/office/drawing/2014/main" id="{FE14C913-5222-4F7E-96FD-F0ADBBF67075}"/>
                </a:ext>
              </a:extLst>
            </p:cNvPr>
            <p:cNvGrpSpPr/>
            <p:nvPr/>
          </p:nvGrpSpPr>
          <p:grpSpPr>
            <a:xfrm rot="18469306">
              <a:off x="1576908" y="4132022"/>
              <a:ext cx="332493" cy="123793"/>
              <a:chOff x="2790878" y="4823909"/>
              <a:chExt cx="946733" cy="338554"/>
            </a:xfrm>
          </p:grpSpPr>
          <p:sp>
            <p:nvSpPr>
              <p:cNvPr id="113" name="矩形: 圆角 112">
                <a:extLst>
                  <a:ext uri="{FF2B5EF4-FFF2-40B4-BE49-F238E27FC236}">
                    <a16:creationId xmlns:a16="http://schemas.microsoft.com/office/drawing/2014/main" id="{0F49D727-917C-45BC-9B8A-73007F9E8F83}"/>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4" name="图片 113">
                <a:extLst>
                  <a:ext uri="{FF2B5EF4-FFF2-40B4-BE49-F238E27FC236}">
                    <a16:creationId xmlns:a16="http://schemas.microsoft.com/office/drawing/2014/main" id="{77BF5879-B6AD-4F32-AB47-5F3B46E5DEAC}"/>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nvGrpSpPr>
            <p:cNvPr id="110" name="组合 109">
              <a:extLst>
                <a:ext uri="{FF2B5EF4-FFF2-40B4-BE49-F238E27FC236}">
                  <a16:creationId xmlns:a16="http://schemas.microsoft.com/office/drawing/2014/main" id="{601AE968-D06F-4A07-A4A2-5A94DC907B70}"/>
                </a:ext>
              </a:extLst>
            </p:cNvPr>
            <p:cNvGrpSpPr/>
            <p:nvPr/>
          </p:nvGrpSpPr>
          <p:grpSpPr>
            <a:xfrm rot="18469306">
              <a:off x="1839078" y="4155446"/>
              <a:ext cx="332493" cy="123793"/>
              <a:chOff x="2790878" y="4823909"/>
              <a:chExt cx="946733" cy="338554"/>
            </a:xfrm>
          </p:grpSpPr>
          <p:sp>
            <p:nvSpPr>
              <p:cNvPr id="111" name="矩形: 圆角 110">
                <a:extLst>
                  <a:ext uri="{FF2B5EF4-FFF2-40B4-BE49-F238E27FC236}">
                    <a16:creationId xmlns:a16="http://schemas.microsoft.com/office/drawing/2014/main" id="{8AB318EE-C6FE-429A-BD04-026A949109E9}"/>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2" name="图片 111">
                <a:extLst>
                  <a:ext uri="{FF2B5EF4-FFF2-40B4-BE49-F238E27FC236}">
                    <a16:creationId xmlns:a16="http://schemas.microsoft.com/office/drawing/2014/main" id="{CE5C4390-729A-4693-AF95-012C01FFAFC8}"/>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sp>
        <p:nvSpPr>
          <p:cNvPr id="115" name="文本框 114">
            <a:extLst>
              <a:ext uri="{FF2B5EF4-FFF2-40B4-BE49-F238E27FC236}">
                <a16:creationId xmlns:a16="http://schemas.microsoft.com/office/drawing/2014/main" id="{688281B0-C66D-4BA7-A706-11B3C58D2AD2}"/>
              </a:ext>
            </a:extLst>
          </p:cNvPr>
          <p:cNvSpPr txBox="1"/>
          <p:nvPr/>
        </p:nvSpPr>
        <p:spPr>
          <a:xfrm>
            <a:off x="3935617" y="4347128"/>
            <a:ext cx="241737" cy="215444"/>
          </a:xfrm>
          <a:prstGeom prst="rect">
            <a:avLst/>
          </a:prstGeom>
          <a:solidFill>
            <a:schemeClr val="bg1"/>
          </a:solidFill>
        </p:spPr>
        <p:txBody>
          <a:bodyPr wrap="square" rtlCol="0">
            <a:spAutoFit/>
          </a:bodyPr>
          <a:lstStyle/>
          <a:p>
            <a:pPr algn="l"/>
            <a:endParaRPr lang="zh-CN" altLang="en-US" sz="800" dirty="0">
              <a:latin typeface="微软雅黑" panose="020B0503020204020204" pitchFamily="34" charset="-122"/>
              <a:ea typeface="微软雅黑" panose="020B0503020204020204" pitchFamily="34" charset="-122"/>
            </a:endParaRPr>
          </a:p>
        </p:txBody>
      </p:sp>
      <p:grpSp>
        <p:nvGrpSpPr>
          <p:cNvPr id="116" name="组合 115">
            <a:extLst>
              <a:ext uri="{FF2B5EF4-FFF2-40B4-BE49-F238E27FC236}">
                <a16:creationId xmlns:a16="http://schemas.microsoft.com/office/drawing/2014/main" id="{D3BDE6B7-D36A-4565-94B1-1966B6690698}"/>
              </a:ext>
            </a:extLst>
          </p:cNvPr>
          <p:cNvGrpSpPr/>
          <p:nvPr/>
        </p:nvGrpSpPr>
        <p:grpSpPr>
          <a:xfrm>
            <a:off x="3670522" y="4489257"/>
            <a:ext cx="385963" cy="355917"/>
            <a:chOff x="1651079" y="4497371"/>
            <a:chExt cx="385963" cy="355917"/>
          </a:xfrm>
        </p:grpSpPr>
        <p:grpSp>
          <p:nvGrpSpPr>
            <p:cNvPr id="117" name="组合 116">
              <a:extLst>
                <a:ext uri="{FF2B5EF4-FFF2-40B4-BE49-F238E27FC236}">
                  <a16:creationId xmlns:a16="http://schemas.microsoft.com/office/drawing/2014/main" id="{F5F531E9-CF74-4C5D-B452-AE6194A71E21}"/>
                </a:ext>
              </a:extLst>
            </p:cNvPr>
            <p:cNvGrpSpPr/>
            <p:nvPr/>
          </p:nvGrpSpPr>
          <p:grpSpPr>
            <a:xfrm rot="18469306">
              <a:off x="1546729" y="4601721"/>
              <a:ext cx="332493" cy="123793"/>
              <a:chOff x="2790878" y="4823909"/>
              <a:chExt cx="946733" cy="338554"/>
            </a:xfrm>
          </p:grpSpPr>
          <p:sp>
            <p:nvSpPr>
              <p:cNvPr id="121" name="矩形: 圆角 120">
                <a:extLst>
                  <a:ext uri="{FF2B5EF4-FFF2-40B4-BE49-F238E27FC236}">
                    <a16:creationId xmlns:a16="http://schemas.microsoft.com/office/drawing/2014/main" id="{8D11B8CB-9AE6-4118-A92E-F0F526290D9E}"/>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2" name="图片 121">
                <a:extLst>
                  <a:ext uri="{FF2B5EF4-FFF2-40B4-BE49-F238E27FC236}">
                    <a16:creationId xmlns:a16="http://schemas.microsoft.com/office/drawing/2014/main" id="{471A2419-91BA-400B-AAE3-A1E37CF002B0}"/>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nvGrpSpPr>
            <p:cNvPr id="118" name="组合 117">
              <a:extLst>
                <a:ext uri="{FF2B5EF4-FFF2-40B4-BE49-F238E27FC236}">
                  <a16:creationId xmlns:a16="http://schemas.microsoft.com/office/drawing/2014/main" id="{AB75253A-F47F-4848-815B-8561B0943746}"/>
                </a:ext>
              </a:extLst>
            </p:cNvPr>
            <p:cNvGrpSpPr/>
            <p:nvPr/>
          </p:nvGrpSpPr>
          <p:grpSpPr>
            <a:xfrm rot="18469306">
              <a:off x="1808899" y="4625145"/>
              <a:ext cx="332493" cy="123793"/>
              <a:chOff x="2790878" y="4823909"/>
              <a:chExt cx="946733" cy="338554"/>
            </a:xfrm>
          </p:grpSpPr>
          <p:sp>
            <p:nvSpPr>
              <p:cNvPr id="119" name="矩形: 圆角 118">
                <a:extLst>
                  <a:ext uri="{FF2B5EF4-FFF2-40B4-BE49-F238E27FC236}">
                    <a16:creationId xmlns:a16="http://schemas.microsoft.com/office/drawing/2014/main" id="{00D8D3E7-130E-4A47-9F48-5748246CECD0}"/>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0" name="图片 119">
                <a:extLst>
                  <a:ext uri="{FF2B5EF4-FFF2-40B4-BE49-F238E27FC236}">
                    <a16:creationId xmlns:a16="http://schemas.microsoft.com/office/drawing/2014/main" id="{3DEB1A9F-E36E-4380-A7C2-065D898FE3E4}"/>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grpSp>
        <p:nvGrpSpPr>
          <p:cNvPr id="123" name="组合 122">
            <a:extLst>
              <a:ext uri="{FF2B5EF4-FFF2-40B4-BE49-F238E27FC236}">
                <a16:creationId xmlns:a16="http://schemas.microsoft.com/office/drawing/2014/main" id="{54DF428C-4188-4087-B0F9-8ECCFA8C2EF4}"/>
              </a:ext>
            </a:extLst>
          </p:cNvPr>
          <p:cNvGrpSpPr/>
          <p:nvPr/>
        </p:nvGrpSpPr>
        <p:grpSpPr>
          <a:xfrm rot="18469306">
            <a:off x="4334929" y="3622832"/>
            <a:ext cx="332493" cy="123793"/>
            <a:chOff x="2790878" y="4823909"/>
            <a:chExt cx="946733" cy="338554"/>
          </a:xfrm>
        </p:grpSpPr>
        <p:sp>
          <p:nvSpPr>
            <p:cNvPr id="124" name="矩形: 圆角 123">
              <a:extLst>
                <a:ext uri="{FF2B5EF4-FFF2-40B4-BE49-F238E27FC236}">
                  <a16:creationId xmlns:a16="http://schemas.microsoft.com/office/drawing/2014/main" id="{B59979DF-7DB8-442F-8C64-796F9DDF3FED}"/>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5" name="图片 124">
              <a:extLst>
                <a:ext uri="{FF2B5EF4-FFF2-40B4-BE49-F238E27FC236}">
                  <a16:creationId xmlns:a16="http://schemas.microsoft.com/office/drawing/2014/main" id="{EAF04092-4827-4957-9726-C6E117E97891}"/>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nvGrpSpPr>
          <p:cNvPr id="126" name="组合 125">
            <a:extLst>
              <a:ext uri="{FF2B5EF4-FFF2-40B4-BE49-F238E27FC236}">
                <a16:creationId xmlns:a16="http://schemas.microsoft.com/office/drawing/2014/main" id="{A64E1E20-D163-4658-8434-3CF27EDF3513}"/>
              </a:ext>
            </a:extLst>
          </p:cNvPr>
          <p:cNvGrpSpPr/>
          <p:nvPr/>
        </p:nvGrpSpPr>
        <p:grpSpPr>
          <a:xfrm rot="18469306">
            <a:off x="4597099" y="3646256"/>
            <a:ext cx="332493" cy="123793"/>
            <a:chOff x="2790878" y="4823909"/>
            <a:chExt cx="946733" cy="338554"/>
          </a:xfrm>
        </p:grpSpPr>
        <p:sp>
          <p:nvSpPr>
            <p:cNvPr id="127" name="矩形: 圆角 126">
              <a:extLst>
                <a:ext uri="{FF2B5EF4-FFF2-40B4-BE49-F238E27FC236}">
                  <a16:creationId xmlns:a16="http://schemas.microsoft.com/office/drawing/2014/main" id="{A41AF6A7-274A-49DF-B692-10F8655F426D}"/>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8" name="图片 127">
              <a:extLst>
                <a:ext uri="{FF2B5EF4-FFF2-40B4-BE49-F238E27FC236}">
                  <a16:creationId xmlns:a16="http://schemas.microsoft.com/office/drawing/2014/main" id="{6A8B18FB-5E6C-413C-832D-9037E190A90B}"/>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nvGrpSpPr>
          <p:cNvPr id="129" name="组合 128">
            <a:extLst>
              <a:ext uri="{FF2B5EF4-FFF2-40B4-BE49-F238E27FC236}">
                <a16:creationId xmlns:a16="http://schemas.microsoft.com/office/drawing/2014/main" id="{229F19FF-7E6F-44AD-BC96-0A98921EC0F7}"/>
              </a:ext>
            </a:extLst>
          </p:cNvPr>
          <p:cNvGrpSpPr/>
          <p:nvPr/>
        </p:nvGrpSpPr>
        <p:grpSpPr>
          <a:xfrm>
            <a:off x="4380097" y="3897173"/>
            <a:ext cx="565803" cy="466669"/>
            <a:chOff x="1681258" y="3916920"/>
            <a:chExt cx="565803" cy="466669"/>
          </a:xfrm>
        </p:grpSpPr>
        <p:sp>
          <p:nvSpPr>
            <p:cNvPr id="130" name="文本框 129">
              <a:extLst>
                <a:ext uri="{FF2B5EF4-FFF2-40B4-BE49-F238E27FC236}">
                  <a16:creationId xmlns:a16="http://schemas.microsoft.com/office/drawing/2014/main" id="{076BCD57-276A-45AF-8B75-C829B1D52DA8}"/>
                </a:ext>
              </a:extLst>
            </p:cNvPr>
            <p:cNvSpPr txBox="1"/>
            <p:nvPr/>
          </p:nvSpPr>
          <p:spPr>
            <a:xfrm>
              <a:off x="2005324" y="3916920"/>
              <a:ext cx="241737" cy="215444"/>
            </a:xfrm>
            <a:prstGeom prst="rect">
              <a:avLst/>
            </a:prstGeom>
            <a:solidFill>
              <a:schemeClr val="bg1"/>
            </a:solidFill>
          </p:spPr>
          <p:txBody>
            <a:bodyPr wrap="square" rtlCol="0">
              <a:spAutoFit/>
            </a:bodyPr>
            <a:lstStyle/>
            <a:p>
              <a:pPr algn="l"/>
              <a:endParaRPr lang="zh-CN" altLang="en-US" sz="800" dirty="0">
                <a:latin typeface="微软雅黑" panose="020B0503020204020204" pitchFamily="34" charset="-122"/>
                <a:ea typeface="微软雅黑" panose="020B0503020204020204" pitchFamily="34" charset="-122"/>
              </a:endParaRPr>
            </a:p>
          </p:txBody>
        </p:sp>
        <p:grpSp>
          <p:nvGrpSpPr>
            <p:cNvPr id="131" name="组合 130">
              <a:extLst>
                <a:ext uri="{FF2B5EF4-FFF2-40B4-BE49-F238E27FC236}">
                  <a16:creationId xmlns:a16="http://schemas.microsoft.com/office/drawing/2014/main" id="{1E586746-B243-416C-8710-694856C2BC92}"/>
                </a:ext>
              </a:extLst>
            </p:cNvPr>
            <p:cNvGrpSpPr/>
            <p:nvPr/>
          </p:nvGrpSpPr>
          <p:grpSpPr>
            <a:xfrm rot="18469306">
              <a:off x="1576908" y="4132022"/>
              <a:ext cx="332493" cy="123793"/>
              <a:chOff x="2790878" y="4823909"/>
              <a:chExt cx="946733" cy="338554"/>
            </a:xfrm>
          </p:grpSpPr>
          <p:sp>
            <p:nvSpPr>
              <p:cNvPr id="135" name="矩形: 圆角 134">
                <a:extLst>
                  <a:ext uri="{FF2B5EF4-FFF2-40B4-BE49-F238E27FC236}">
                    <a16:creationId xmlns:a16="http://schemas.microsoft.com/office/drawing/2014/main" id="{D9C9026F-B3CF-428D-B846-D9AB0B2D9245}"/>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6" name="图片 135">
                <a:extLst>
                  <a:ext uri="{FF2B5EF4-FFF2-40B4-BE49-F238E27FC236}">
                    <a16:creationId xmlns:a16="http://schemas.microsoft.com/office/drawing/2014/main" id="{0F88194D-AF41-4559-84BF-C87AB238156A}"/>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nvGrpSpPr>
            <p:cNvPr id="132" name="组合 131">
              <a:extLst>
                <a:ext uri="{FF2B5EF4-FFF2-40B4-BE49-F238E27FC236}">
                  <a16:creationId xmlns:a16="http://schemas.microsoft.com/office/drawing/2014/main" id="{8092140E-43C3-4FE7-90E3-1608AEB7A7A3}"/>
                </a:ext>
              </a:extLst>
            </p:cNvPr>
            <p:cNvGrpSpPr/>
            <p:nvPr/>
          </p:nvGrpSpPr>
          <p:grpSpPr>
            <a:xfrm rot="18469306">
              <a:off x="1839078" y="4155446"/>
              <a:ext cx="332493" cy="123793"/>
              <a:chOff x="2790878" y="4823909"/>
              <a:chExt cx="946733" cy="338554"/>
            </a:xfrm>
          </p:grpSpPr>
          <p:sp>
            <p:nvSpPr>
              <p:cNvPr id="133" name="矩形: 圆角 132">
                <a:extLst>
                  <a:ext uri="{FF2B5EF4-FFF2-40B4-BE49-F238E27FC236}">
                    <a16:creationId xmlns:a16="http://schemas.microsoft.com/office/drawing/2014/main" id="{49209603-2517-433C-8858-DFDF01044F28}"/>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34" name="图片 133">
                <a:extLst>
                  <a:ext uri="{FF2B5EF4-FFF2-40B4-BE49-F238E27FC236}">
                    <a16:creationId xmlns:a16="http://schemas.microsoft.com/office/drawing/2014/main" id="{A5CE6493-D4AE-41D2-B18D-A4E0966D3A09}"/>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sp>
        <p:nvSpPr>
          <p:cNvPr id="137" name="文本框 136">
            <a:extLst>
              <a:ext uri="{FF2B5EF4-FFF2-40B4-BE49-F238E27FC236}">
                <a16:creationId xmlns:a16="http://schemas.microsoft.com/office/drawing/2014/main" id="{309945E0-B00C-4BA9-A584-E36C2635B486}"/>
              </a:ext>
            </a:extLst>
          </p:cNvPr>
          <p:cNvSpPr txBox="1"/>
          <p:nvPr/>
        </p:nvSpPr>
        <p:spPr>
          <a:xfrm>
            <a:off x="4642267" y="4370553"/>
            <a:ext cx="241737" cy="215444"/>
          </a:xfrm>
          <a:prstGeom prst="rect">
            <a:avLst/>
          </a:prstGeom>
          <a:solidFill>
            <a:schemeClr val="bg1"/>
          </a:solidFill>
        </p:spPr>
        <p:txBody>
          <a:bodyPr wrap="square" rtlCol="0">
            <a:spAutoFit/>
          </a:bodyPr>
          <a:lstStyle/>
          <a:p>
            <a:pPr algn="l"/>
            <a:endParaRPr lang="zh-CN" altLang="en-US" sz="800" dirty="0">
              <a:latin typeface="微软雅黑" panose="020B0503020204020204" pitchFamily="34" charset="-122"/>
              <a:ea typeface="微软雅黑" panose="020B0503020204020204" pitchFamily="34" charset="-122"/>
            </a:endParaRPr>
          </a:p>
        </p:txBody>
      </p:sp>
      <p:grpSp>
        <p:nvGrpSpPr>
          <p:cNvPr id="138" name="组合 137">
            <a:extLst>
              <a:ext uri="{FF2B5EF4-FFF2-40B4-BE49-F238E27FC236}">
                <a16:creationId xmlns:a16="http://schemas.microsoft.com/office/drawing/2014/main" id="{46587965-454A-4D04-8E4D-1B3970626288}"/>
              </a:ext>
            </a:extLst>
          </p:cNvPr>
          <p:cNvGrpSpPr/>
          <p:nvPr/>
        </p:nvGrpSpPr>
        <p:grpSpPr>
          <a:xfrm>
            <a:off x="4377172" y="4512682"/>
            <a:ext cx="385963" cy="355917"/>
            <a:chOff x="1651079" y="4497371"/>
            <a:chExt cx="385963" cy="355917"/>
          </a:xfrm>
        </p:grpSpPr>
        <p:grpSp>
          <p:nvGrpSpPr>
            <p:cNvPr id="139" name="组合 138">
              <a:extLst>
                <a:ext uri="{FF2B5EF4-FFF2-40B4-BE49-F238E27FC236}">
                  <a16:creationId xmlns:a16="http://schemas.microsoft.com/office/drawing/2014/main" id="{D599697D-BAC5-4BDD-9EF7-012AA46C6220}"/>
                </a:ext>
              </a:extLst>
            </p:cNvPr>
            <p:cNvGrpSpPr/>
            <p:nvPr/>
          </p:nvGrpSpPr>
          <p:grpSpPr>
            <a:xfrm rot="18469306">
              <a:off x="1546729" y="4601721"/>
              <a:ext cx="332493" cy="123793"/>
              <a:chOff x="2790878" y="4823909"/>
              <a:chExt cx="946733" cy="338554"/>
            </a:xfrm>
          </p:grpSpPr>
          <p:sp>
            <p:nvSpPr>
              <p:cNvPr id="143" name="矩形: 圆角 142">
                <a:extLst>
                  <a:ext uri="{FF2B5EF4-FFF2-40B4-BE49-F238E27FC236}">
                    <a16:creationId xmlns:a16="http://schemas.microsoft.com/office/drawing/2014/main" id="{DE911633-E386-4EB7-80FD-C42FD8A5511E}"/>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4" name="图片 143">
                <a:extLst>
                  <a:ext uri="{FF2B5EF4-FFF2-40B4-BE49-F238E27FC236}">
                    <a16:creationId xmlns:a16="http://schemas.microsoft.com/office/drawing/2014/main" id="{89B4DEA2-1B00-41A4-B914-182698ECEEB3}"/>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nvGrpSpPr>
            <p:cNvPr id="140" name="组合 139">
              <a:extLst>
                <a:ext uri="{FF2B5EF4-FFF2-40B4-BE49-F238E27FC236}">
                  <a16:creationId xmlns:a16="http://schemas.microsoft.com/office/drawing/2014/main" id="{D962A136-3609-4753-9AAC-B14C56280437}"/>
                </a:ext>
              </a:extLst>
            </p:cNvPr>
            <p:cNvGrpSpPr/>
            <p:nvPr/>
          </p:nvGrpSpPr>
          <p:grpSpPr>
            <a:xfrm rot="18469306">
              <a:off x="1808899" y="4625145"/>
              <a:ext cx="332493" cy="123793"/>
              <a:chOff x="2790878" y="4823909"/>
              <a:chExt cx="946733" cy="338554"/>
            </a:xfrm>
          </p:grpSpPr>
          <p:sp>
            <p:nvSpPr>
              <p:cNvPr id="141" name="矩形: 圆角 140">
                <a:extLst>
                  <a:ext uri="{FF2B5EF4-FFF2-40B4-BE49-F238E27FC236}">
                    <a16:creationId xmlns:a16="http://schemas.microsoft.com/office/drawing/2014/main" id="{782F91D1-D1B8-43B7-8D82-984E179E3390}"/>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42" name="图片 141">
                <a:extLst>
                  <a:ext uri="{FF2B5EF4-FFF2-40B4-BE49-F238E27FC236}">
                    <a16:creationId xmlns:a16="http://schemas.microsoft.com/office/drawing/2014/main" id="{030916E8-5070-47B9-9F28-9AC8B4FB8DC8}"/>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sp>
        <p:nvSpPr>
          <p:cNvPr id="145" name="左大括号 144">
            <a:extLst>
              <a:ext uri="{FF2B5EF4-FFF2-40B4-BE49-F238E27FC236}">
                <a16:creationId xmlns:a16="http://schemas.microsoft.com/office/drawing/2014/main" id="{4931417A-E2F7-427C-8A41-DC6D2506BBEA}"/>
              </a:ext>
            </a:extLst>
          </p:cNvPr>
          <p:cNvSpPr/>
          <p:nvPr/>
        </p:nvSpPr>
        <p:spPr>
          <a:xfrm>
            <a:off x="3267716" y="3538875"/>
            <a:ext cx="168879" cy="1285906"/>
          </a:xfrm>
          <a:prstGeom prst="leftBrace">
            <a:avLst>
              <a:gd name="adj1" fmla="val 103719"/>
              <a:gd name="adj2" fmla="val 50000"/>
            </a:avLst>
          </a:prstGeom>
          <a:solidFill>
            <a:srgbClr val="E7C7E4"/>
          </a:solidFill>
          <a:ln>
            <a:solidFill>
              <a:srgbClr val="9E429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46" name="文本框 145">
            <a:extLst>
              <a:ext uri="{FF2B5EF4-FFF2-40B4-BE49-F238E27FC236}">
                <a16:creationId xmlns:a16="http://schemas.microsoft.com/office/drawing/2014/main" id="{B6946F07-EF79-4F76-8B03-DD5D6983E1D6}"/>
              </a:ext>
            </a:extLst>
          </p:cNvPr>
          <p:cNvSpPr txBox="1"/>
          <p:nvPr/>
        </p:nvSpPr>
        <p:spPr>
          <a:xfrm>
            <a:off x="1411768" y="4271124"/>
            <a:ext cx="1762411" cy="577081"/>
          </a:xfrm>
          <a:prstGeom prst="rect">
            <a:avLst/>
          </a:prstGeom>
          <a:solidFill>
            <a:schemeClr val="bg1"/>
          </a:solidFill>
        </p:spPr>
        <p:txBody>
          <a:bodyPr wrap="square">
            <a:spAutoFit/>
          </a:bodyPr>
          <a:lstStyle/>
          <a:p>
            <a:pPr algn="l"/>
            <a:r>
              <a:rPr lang="zh-CN" altLang="en-US" sz="1050" b="0" i="0" u="none" strike="noStrike" baseline="0" dirty="0">
                <a:latin typeface="微软雅黑" panose="020B0503020204020204" pitchFamily="34" charset="-122"/>
                <a:ea typeface="微软雅黑" panose="020B0503020204020204" pitchFamily="34" charset="-122"/>
              </a:rPr>
              <a:t>前</a:t>
            </a:r>
            <a:r>
              <a:rPr lang="en-US" altLang="zh-CN" sz="1050" b="0" i="0" u="none" strike="noStrike" baseline="0" dirty="0">
                <a:latin typeface="微软雅黑" panose="020B0503020204020204" pitchFamily="34" charset="-122"/>
                <a:ea typeface="微软雅黑" panose="020B0503020204020204" pitchFamily="34" charset="-122"/>
              </a:rPr>
              <a:t>48 </a:t>
            </a:r>
            <a:r>
              <a:rPr lang="zh-CN" altLang="en-US" sz="1050" b="0" i="0" u="none" strike="noStrike" baseline="0" dirty="0">
                <a:latin typeface="微软雅黑" panose="020B0503020204020204" pitchFamily="34" charset="-122"/>
                <a:ea typeface="微软雅黑" panose="020B0503020204020204" pitchFamily="34" charset="-122"/>
              </a:rPr>
              <a:t>小时内，</a:t>
            </a:r>
            <a:r>
              <a:rPr lang="zh-CN" altLang="en-US" sz="1050" b="1" i="0" u="none" strike="noStrike" baseline="0" dirty="0">
                <a:latin typeface="微软雅黑" panose="020B0503020204020204" pitchFamily="34" charset="-122"/>
                <a:ea typeface="微软雅黑" panose="020B0503020204020204" pitchFamily="34" charset="-122"/>
              </a:rPr>
              <a:t>每</a:t>
            </a:r>
            <a:r>
              <a:rPr lang="en-US" altLang="zh-CN" sz="1050" b="1" i="0" u="none" strike="noStrike" baseline="0" dirty="0">
                <a:latin typeface="微软雅黑" panose="020B0503020204020204" pitchFamily="34" charset="-122"/>
                <a:ea typeface="微软雅黑" panose="020B0503020204020204" pitchFamily="34" charset="-122"/>
              </a:rPr>
              <a:t>8 </a:t>
            </a:r>
            <a:r>
              <a:rPr lang="zh-CN" altLang="en-US" sz="1050" b="1" i="0" u="none" strike="noStrike" baseline="0" dirty="0">
                <a:latin typeface="微软雅黑" panose="020B0503020204020204" pitchFamily="34" charset="-122"/>
                <a:ea typeface="微软雅黑" panose="020B0503020204020204" pitchFamily="34" charset="-122"/>
              </a:rPr>
              <a:t>小时两粒胶囊（相当于</a:t>
            </a:r>
            <a:r>
              <a:rPr lang="en-US" altLang="zh-CN" sz="1050" b="1" i="0" u="none" strike="noStrike" baseline="0" dirty="0">
                <a:latin typeface="微软雅黑" panose="020B0503020204020204" pitchFamily="34" charset="-122"/>
                <a:ea typeface="微软雅黑" panose="020B0503020204020204" pitchFamily="34" charset="-122"/>
              </a:rPr>
              <a:t>200 mg </a:t>
            </a:r>
            <a:r>
              <a:rPr lang="zh-CN" altLang="en-US" sz="1050" b="1" i="0" u="none" strike="noStrike" baseline="0" dirty="0">
                <a:latin typeface="微软雅黑" panose="020B0503020204020204" pitchFamily="34" charset="-122"/>
                <a:ea typeface="微软雅黑" panose="020B0503020204020204" pitchFamily="34" charset="-122"/>
              </a:rPr>
              <a:t>的艾沙康唑）</a:t>
            </a:r>
            <a:r>
              <a:rPr lang="zh-CN" altLang="en-US" sz="1050" b="0" i="0" u="none" strike="noStrike" baseline="0" dirty="0">
                <a:latin typeface="微软雅黑" panose="020B0503020204020204" pitchFamily="34" charset="-122"/>
                <a:ea typeface="微软雅黑" panose="020B0503020204020204" pitchFamily="34" charset="-122"/>
              </a:rPr>
              <a:t>，共给药</a:t>
            </a:r>
            <a:r>
              <a:rPr lang="en-US" altLang="zh-CN" sz="1050" b="0" i="0" u="none" strike="noStrike" baseline="0" dirty="0">
                <a:latin typeface="微软雅黑" panose="020B0503020204020204" pitchFamily="34" charset="-122"/>
                <a:ea typeface="微软雅黑" panose="020B0503020204020204" pitchFamily="34" charset="-122"/>
              </a:rPr>
              <a:t>6</a:t>
            </a:r>
            <a:r>
              <a:rPr lang="zh-CN" altLang="en-US" sz="1050" b="0" i="0" u="none" strike="noStrike" baseline="0" dirty="0">
                <a:latin typeface="微软雅黑" panose="020B0503020204020204" pitchFamily="34" charset="-122"/>
                <a:ea typeface="微软雅黑" panose="020B0503020204020204" pitchFamily="34" charset="-122"/>
              </a:rPr>
              <a:t>次</a:t>
            </a:r>
            <a:endParaRPr lang="zh-CN" altLang="en-US" sz="1050" dirty="0">
              <a:latin typeface="微软雅黑" panose="020B0503020204020204" pitchFamily="34" charset="-122"/>
              <a:ea typeface="微软雅黑" panose="020B0503020204020204" pitchFamily="34" charset="-122"/>
            </a:endParaRPr>
          </a:p>
        </p:txBody>
      </p:sp>
      <p:graphicFrame>
        <p:nvGraphicFramePr>
          <p:cNvPr id="147" name="图表 146">
            <a:extLst>
              <a:ext uri="{FF2B5EF4-FFF2-40B4-BE49-F238E27FC236}">
                <a16:creationId xmlns:a16="http://schemas.microsoft.com/office/drawing/2014/main" id="{34D8521D-D9C1-4762-B4B8-3FF45DCDAD7D}"/>
              </a:ext>
            </a:extLst>
          </p:cNvPr>
          <p:cNvGraphicFramePr>
            <a:graphicFrameLocks/>
          </p:cNvGraphicFramePr>
          <p:nvPr>
            <p:extLst>
              <p:ext uri="{D42A27DB-BD31-4B8C-83A1-F6EECF244321}">
                <p14:modId xmlns:p14="http://schemas.microsoft.com/office/powerpoint/2010/main" val="3153883636"/>
              </p:ext>
            </p:extLst>
          </p:nvPr>
        </p:nvGraphicFramePr>
        <p:xfrm>
          <a:off x="1790106" y="3434905"/>
          <a:ext cx="1042988" cy="838200"/>
        </p:xfrm>
        <a:graphic>
          <a:graphicData uri="http://schemas.openxmlformats.org/drawingml/2006/chart">
            <c:chart xmlns:c="http://schemas.openxmlformats.org/drawingml/2006/chart" xmlns:r="http://schemas.openxmlformats.org/officeDocument/2006/relationships" r:id="rId4"/>
          </a:graphicData>
        </a:graphic>
      </p:graphicFrame>
      <p:sp>
        <p:nvSpPr>
          <p:cNvPr id="148" name="弧形 147">
            <a:extLst>
              <a:ext uri="{FF2B5EF4-FFF2-40B4-BE49-F238E27FC236}">
                <a16:creationId xmlns:a16="http://schemas.microsoft.com/office/drawing/2014/main" id="{C90C6B4F-EA08-4D2E-B2F3-36613F1C11BF}"/>
              </a:ext>
            </a:extLst>
          </p:cNvPr>
          <p:cNvSpPr/>
          <p:nvPr/>
        </p:nvSpPr>
        <p:spPr>
          <a:xfrm>
            <a:off x="1984309" y="3538875"/>
            <a:ext cx="653144" cy="630968"/>
          </a:xfrm>
          <a:prstGeom prst="arc">
            <a:avLst>
              <a:gd name="adj1" fmla="val 16200000"/>
              <a:gd name="adj2" fmla="val 8805397"/>
            </a:avLst>
          </a:prstGeom>
          <a:ln>
            <a:solidFill>
              <a:srgbClr val="9E429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49" name="组合 148">
            <a:extLst>
              <a:ext uri="{FF2B5EF4-FFF2-40B4-BE49-F238E27FC236}">
                <a16:creationId xmlns:a16="http://schemas.microsoft.com/office/drawing/2014/main" id="{7A398AF9-F5BA-4E1F-94B0-E08040196D34}"/>
              </a:ext>
            </a:extLst>
          </p:cNvPr>
          <p:cNvGrpSpPr/>
          <p:nvPr/>
        </p:nvGrpSpPr>
        <p:grpSpPr>
          <a:xfrm rot="18469306">
            <a:off x="5256708" y="3619341"/>
            <a:ext cx="332493" cy="123793"/>
            <a:chOff x="2790878" y="4823909"/>
            <a:chExt cx="946733" cy="338554"/>
          </a:xfrm>
        </p:grpSpPr>
        <p:sp>
          <p:nvSpPr>
            <p:cNvPr id="150" name="矩形: 圆角 149">
              <a:extLst>
                <a:ext uri="{FF2B5EF4-FFF2-40B4-BE49-F238E27FC236}">
                  <a16:creationId xmlns:a16="http://schemas.microsoft.com/office/drawing/2014/main" id="{8B143307-0BCB-42E1-BF1E-894026002872}"/>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1" name="图片 150">
              <a:extLst>
                <a:ext uri="{FF2B5EF4-FFF2-40B4-BE49-F238E27FC236}">
                  <a16:creationId xmlns:a16="http://schemas.microsoft.com/office/drawing/2014/main" id="{FC8A9664-256D-4B25-9150-A826DC0A108C}"/>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grpSp>
        <p:nvGrpSpPr>
          <p:cNvPr id="152" name="组合 151">
            <a:extLst>
              <a:ext uri="{FF2B5EF4-FFF2-40B4-BE49-F238E27FC236}">
                <a16:creationId xmlns:a16="http://schemas.microsoft.com/office/drawing/2014/main" id="{D0192B3A-DB97-4CCA-AC9D-D4F97F00B8E8}"/>
              </a:ext>
            </a:extLst>
          </p:cNvPr>
          <p:cNvGrpSpPr/>
          <p:nvPr/>
        </p:nvGrpSpPr>
        <p:grpSpPr>
          <a:xfrm rot="18469306">
            <a:off x="5518878" y="3642765"/>
            <a:ext cx="332493" cy="123793"/>
            <a:chOff x="2790878" y="4823909"/>
            <a:chExt cx="946733" cy="338554"/>
          </a:xfrm>
        </p:grpSpPr>
        <p:sp>
          <p:nvSpPr>
            <p:cNvPr id="153" name="矩形: 圆角 152">
              <a:extLst>
                <a:ext uri="{FF2B5EF4-FFF2-40B4-BE49-F238E27FC236}">
                  <a16:creationId xmlns:a16="http://schemas.microsoft.com/office/drawing/2014/main" id="{C8D549B0-F98D-47E1-9720-2EE964322EDE}"/>
                </a:ext>
              </a:extLst>
            </p:cNvPr>
            <p:cNvSpPr/>
            <p:nvPr/>
          </p:nvSpPr>
          <p:spPr>
            <a:xfrm>
              <a:off x="2790879" y="4823909"/>
              <a:ext cx="946732" cy="338554"/>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4" name="图片 153">
              <a:extLst>
                <a:ext uri="{FF2B5EF4-FFF2-40B4-BE49-F238E27FC236}">
                  <a16:creationId xmlns:a16="http://schemas.microsoft.com/office/drawing/2014/main" id="{1DDDB283-34B9-4483-B0F0-3D2ECB1EF518}"/>
                </a:ext>
              </a:extLst>
            </p:cNvPr>
            <p:cNvPicPr>
              <a:picLocks noChangeAspect="1"/>
            </p:cNvPicPr>
            <p:nvPr/>
          </p:nvPicPr>
          <p:blipFill rotWithShape="1">
            <a:blip r:embed="rId3"/>
            <a:srcRect r="52297" b="835"/>
            <a:stretch/>
          </p:blipFill>
          <p:spPr>
            <a:xfrm>
              <a:off x="2790878" y="4823909"/>
              <a:ext cx="450764" cy="338554"/>
            </a:xfrm>
            <a:prstGeom prst="rect">
              <a:avLst/>
            </a:prstGeom>
          </p:spPr>
        </p:pic>
      </p:grpSp>
      <p:sp>
        <p:nvSpPr>
          <p:cNvPr id="155" name="左大括号 154">
            <a:extLst>
              <a:ext uri="{FF2B5EF4-FFF2-40B4-BE49-F238E27FC236}">
                <a16:creationId xmlns:a16="http://schemas.microsoft.com/office/drawing/2014/main" id="{A21951E6-EC06-4A32-B8FB-261C54ECDB12}"/>
              </a:ext>
            </a:extLst>
          </p:cNvPr>
          <p:cNvSpPr/>
          <p:nvPr/>
        </p:nvSpPr>
        <p:spPr>
          <a:xfrm rot="10800000">
            <a:off x="6015189" y="3516826"/>
            <a:ext cx="135755" cy="426827"/>
          </a:xfrm>
          <a:prstGeom prst="leftBrace">
            <a:avLst>
              <a:gd name="adj1" fmla="val 103719"/>
              <a:gd name="adj2" fmla="val 50000"/>
            </a:avLst>
          </a:prstGeom>
          <a:solidFill>
            <a:srgbClr val="E7C7E4"/>
          </a:solidFill>
          <a:ln>
            <a:solidFill>
              <a:srgbClr val="9E429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6" name="文本框 155">
            <a:extLst>
              <a:ext uri="{FF2B5EF4-FFF2-40B4-BE49-F238E27FC236}">
                <a16:creationId xmlns:a16="http://schemas.microsoft.com/office/drawing/2014/main" id="{6BEA0708-A745-47DA-8D7B-55818565EB11}"/>
              </a:ext>
            </a:extLst>
          </p:cNvPr>
          <p:cNvSpPr txBox="1"/>
          <p:nvPr/>
        </p:nvSpPr>
        <p:spPr>
          <a:xfrm>
            <a:off x="6223592" y="4244712"/>
            <a:ext cx="2478971" cy="577081"/>
          </a:xfrm>
          <a:prstGeom prst="rect">
            <a:avLst/>
          </a:prstGeom>
          <a:solidFill>
            <a:schemeClr val="bg1"/>
          </a:solidFill>
        </p:spPr>
        <p:txBody>
          <a:bodyPr wrap="square">
            <a:spAutoFit/>
          </a:bodyPr>
          <a:lstStyle/>
          <a:p>
            <a:pPr algn="l"/>
            <a:r>
              <a:rPr lang="zh-CN" altLang="en-US" sz="1050" b="0" i="0" u="none" strike="noStrike" baseline="0" dirty="0">
                <a:latin typeface="微软雅黑" panose="020B0503020204020204" pitchFamily="34" charset="-122"/>
                <a:ea typeface="微软雅黑" panose="020B0503020204020204" pitchFamily="34" charset="-122"/>
              </a:rPr>
              <a:t>推荐的维持剂量：</a:t>
            </a:r>
            <a:r>
              <a:rPr lang="zh-CN" altLang="en-US" sz="1050" b="1" i="0" u="none" strike="noStrike" baseline="0" dirty="0">
                <a:latin typeface="微软雅黑" panose="020B0503020204020204" pitchFamily="34" charset="-122"/>
                <a:ea typeface="微软雅黑" panose="020B0503020204020204" pitchFamily="34" charset="-122"/>
              </a:rPr>
              <a:t>从末次负荷剂量给药后</a:t>
            </a:r>
            <a:r>
              <a:rPr lang="en-US" altLang="zh-CN" sz="1050" b="1" i="0" u="none" strike="noStrike" baseline="0" dirty="0">
                <a:latin typeface="微软雅黑" panose="020B0503020204020204" pitchFamily="34" charset="-122"/>
                <a:ea typeface="微软雅黑" panose="020B0503020204020204" pitchFamily="34" charset="-122"/>
              </a:rPr>
              <a:t>12 </a:t>
            </a:r>
            <a:r>
              <a:rPr lang="zh-CN" altLang="en-US" sz="1050" b="1" i="0" u="none" strike="noStrike" baseline="0" dirty="0">
                <a:latin typeface="微软雅黑" panose="020B0503020204020204" pitchFamily="34" charset="-122"/>
                <a:ea typeface="微软雅黑" panose="020B0503020204020204" pitchFamily="34" charset="-122"/>
              </a:rPr>
              <a:t>至</a:t>
            </a:r>
            <a:r>
              <a:rPr lang="en-US" altLang="zh-CN" sz="1050" b="1" i="0" u="none" strike="noStrike" baseline="0" dirty="0">
                <a:latin typeface="微软雅黑" panose="020B0503020204020204" pitchFamily="34" charset="-122"/>
                <a:ea typeface="微软雅黑" panose="020B0503020204020204" pitchFamily="34" charset="-122"/>
              </a:rPr>
              <a:t>24 </a:t>
            </a:r>
            <a:r>
              <a:rPr lang="zh-CN" altLang="en-US" sz="1050" b="1" i="0" u="none" strike="noStrike" baseline="0" dirty="0">
                <a:latin typeface="微软雅黑" panose="020B0503020204020204" pitchFamily="34" charset="-122"/>
                <a:ea typeface="微软雅黑" panose="020B0503020204020204" pitchFamily="34" charset="-122"/>
              </a:rPr>
              <a:t>小时开始每日一次</a:t>
            </a:r>
            <a:r>
              <a:rPr lang="zh-CN" altLang="en-US" sz="1050" b="0" i="0" u="none" strike="noStrike" baseline="0" dirty="0">
                <a:latin typeface="微软雅黑" panose="020B0503020204020204" pitchFamily="34" charset="-122"/>
                <a:ea typeface="微软雅黑" panose="020B0503020204020204" pitchFamily="34" charset="-122"/>
              </a:rPr>
              <a:t>，每次两粒胶囊（相当于</a:t>
            </a:r>
            <a:r>
              <a:rPr lang="en-US" altLang="zh-CN" sz="1050" b="0" i="0" u="none" strike="noStrike" baseline="0" dirty="0">
                <a:latin typeface="微软雅黑" panose="020B0503020204020204" pitchFamily="34" charset="-122"/>
                <a:ea typeface="微软雅黑" panose="020B0503020204020204" pitchFamily="34" charset="-122"/>
              </a:rPr>
              <a:t>200 mg </a:t>
            </a:r>
            <a:r>
              <a:rPr lang="zh-CN" altLang="en-US" sz="1050" b="0" i="0" u="none" strike="noStrike" baseline="0" dirty="0">
                <a:latin typeface="微软雅黑" panose="020B0503020204020204" pitchFamily="34" charset="-122"/>
                <a:ea typeface="微软雅黑" panose="020B0503020204020204" pitchFamily="34" charset="-122"/>
              </a:rPr>
              <a:t>艾沙康唑）</a:t>
            </a:r>
            <a:endParaRPr lang="zh-CN" altLang="en-US" sz="1050" dirty="0">
              <a:latin typeface="微软雅黑" panose="020B0503020204020204" pitchFamily="34" charset="-122"/>
              <a:ea typeface="微软雅黑" panose="020B0503020204020204" pitchFamily="34" charset="-122"/>
            </a:endParaRPr>
          </a:p>
        </p:txBody>
      </p:sp>
      <p:grpSp>
        <p:nvGrpSpPr>
          <p:cNvPr id="157" name="组合 156">
            <a:extLst>
              <a:ext uri="{FF2B5EF4-FFF2-40B4-BE49-F238E27FC236}">
                <a16:creationId xmlns:a16="http://schemas.microsoft.com/office/drawing/2014/main" id="{F95CDB42-FD2A-41E1-AF94-F857F7552916}"/>
              </a:ext>
            </a:extLst>
          </p:cNvPr>
          <p:cNvGrpSpPr/>
          <p:nvPr/>
        </p:nvGrpSpPr>
        <p:grpSpPr>
          <a:xfrm>
            <a:off x="6852801" y="3251619"/>
            <a:ext cx="1220552" cy="945976"/>
            <a:chOff x="6530229" y="3292612"/>
            <a:chExt cx="1042988" cy="838200"/>
          </a:xfrm>
        </p:grpSpPr>
        <p:graphicFrame>
          <p:nvGraphicFramePr>
            <p:cNvPr id="158" name="图表 157">
              <a:extLst>
                <a:ext uri="{FF2B5EF4-FFF2-40B4-BE49-F238E27FC236}">
                  <a16:creationId xmlns:a16="http://schemas.microsoft.com/office/drawing/2014/main" id="{1D79D188-8C77-4322-B8B7-E34A029216C7}"/>
                </a:ext>
              </a:extLst>
            </p:cNvPr>
            <p:cNvGraphicFramePr>
              <a:graphicFrameLocks/>
            </p:cNvGraphicFramePr>
            <p:nvPr>
              <p:extLst>
                <p:ext uri="{D42A27DB-BD31-4B8C-83A1-F6EECF244321}">
                  <p14:modId xmlns:p14="http://schemas.microsoft.com/office/powerpoint/2010/main" val="3410770740"/>
                </p:ext>
              </p:extLst>
            </p:nvPr>
          </p:nvGraphicFramePr>
          <p:xfrm>
            <a:off x="6530229" y="3292612"/>
            <a:ext cx="1042988" cy="838200"/>
          </p:xfrm>
          <a:graphic>
            <a:graphicData uri="http://schemas.openxmlformats.org/drawingml/2006/chart">
              <c:chart xmlns:c="http://schemas.openxmlformats.org/drawingml/2006/chart" xmlns:r="http://schemas.openxmlformats.org/officeDocument/2006/relationships" r:id="rId5"/>
            </a:graphicData>
          </a:graphic>
        </p:graphicFrame>
        <p:sp>
          <p:nvSpPr>
            <p:cNvPr id="159" name="弧形 158">
              <a:extLst>
                <a:ext uri="{FF2B5EF4-FFF2-40B4-BE49-F238E27FC236}">
                  <a16:creationId xmlns:a16="http://schemas.microsoft.com/office/drawing/2014/main" id="{9D19BFAE-6CD3-4073-BC3C-FECA486EEB0C}"/>
                </a:ext>
              </a:extLst>
            </p:cNvPr>
            <p:cNvSpPr/>
            <p:nvPr/>
          </p:nvSpPr>
          <p:spPr>
            <a:xfrm>
              <a:off x="6725151" y="3409551"/>
              <a:ext cx="653144" cy="630968"/>
            </a:xfrm>
            <a:prstGeom prst="arc">
              <a:avLst>
                <a:gd name="adj1" fmla="val 16200000"/>
                <a:gd name="adj2" fmla="val 15827778"/>
              </a:avLst>
            </a:prstGeom>
            <a:ln>
              <a:solidFill>
                <a:srgbClr val="9E4294"/>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0" name="椭圆 159">
              <a:extLst>
                <a:ext uri="{FF2B5EF4-FFF2-40B4-BE49-F238E27FC236}">
                  <a16:creationId xmlns:a16="http://schemas.microsoft.com/office/drawing/2014/main" id="{6478D390-2E86-498D-9015-3731A83927F4}"/>
                </a:ext>
              </a:extLst>
            </p:cNvPr>
            <p:cNvSpPr/>
            <p:nvPr/>
          </p:nvSpPr>
          <p:spPr>
            <a:xfrm>
              <a:off x="6788059" y="3468602"/>
              <a:ext cx="527328" cy="512867"/>
            </a:xfrm>
            <a:prstGeom prst="ellipse">
              <a:avLst/>
            </a:prstGeom>
            <a:noFill/>
            <a:ln w="9525">
              <a:solidFill>
                <a:srgbClr val="9E429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1" name="椭圆 160">
              <a:extLst>
                <a:ext uri="{FF2B5EF4-FFF2-40B4-BE49-F238E27FC236}">
                  <a16:creationId xmlns:a16="http://schemas.microsoft.com/office/drawing/2014/main" id="{57680774-6FB4-4DC6-8DE6-291B2B83F21B}"/>
                </a:ext>
              </a:extLst>
            </p:cNvPr>
            <p:cNvSpPr/>
            <p:nvPr/>
          </p:nvSpPr>
          <p:spPr>
            <a:xfrm>
              <a:off x="6832805" y="3511959"/>
              <a:ext cx="437836" cy="431693"/>
            </a:xfrm>
            <a:prstGeom prst="ellipse">
              <a:avLst/>
            </a:prstGeom>
            <a:solidFill>
              <a:srgbClr val="CF8DC9"/>
            </a:solidFill>
            <a:ln>
              <a:solidFill>
                <a:srgbClr val="9E42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62" name="文本框 161">
            <a:extLst>
              <a:ext uri="{FF2B5EF4-FFF2-40B4-BE49-F238E27FC236}">
                <a16:creationId xmlns:a16="http://schemas.microsoft.com/office/drawing/2014/main" id="{A055ED45-B141-4F3A-A25B-9A2658A69193}"/>
              </a:ext>
            </a:extLst>
          </p:cNvPr>
          <p:cNvSpPr txBox="1"/>
          <p:nvPr/>
        </p:nvSpPr>
        <p:spPr>
          <a:xfrm>
            <a:off x="7224870" y="3638817"/>
            <a:ext cx="476412" cy="253916"/>
          </a:xfrm>
          <a:prstGeom prst="rect">
            <a:avLst/>
          </a:prstGeom>
          <a:noFill/>
          <a:ln>
            <a:noFill/>
          </a:ln>
        </p:spPr>
        <p:txBody>
          <a:bodyPr wrap="none" rtlCol="0">
            <a:spAutoFit/>
          </a:bodyPr>
          <a:lstStyle/>
          <a:p>
            <a:pPr algn="l"/>
            <a:r>
              <a:rPr lang="en-US" altLang="zh-CN" sz="1050" dirty="0">
                <a:solidFill>
                  <a:schemeClr val="bg1"/>
                </a:solidFill>
                <a:latin typeface="Arial Black" panose="020B0A04020102020204" pitchFamily="34" charset="0"/>
                <a:ea typeface="微软雅黑" panose="020B0503020204020204" pitchFamily="34" charset="-122"/>
              </a:rPr>
              <a:t>24H</a:t>
            </a:r>
            <a:endParaRPr lang="zh-CN" altLang="en-US" sz="1050" dirty="0">
              <a:solidFill>
                <a:schemeClr val="bg1"/>
              </a:solidFill>
              <a:latin typeface="Arial Black" panose="020B0A04020102020204" pitchFamily="34" charset="0"/>
              <a:ea typeface="微软雅黑" panose="020B0503020204020204" pitchFamily="34" charset="-122"/>
            </a:endParaRPr>
          </a:p>
        </p:txBody>
      </p:sp>
      <p:sp>
        <p:nvSpPr>
          <p:cNvPr id="163" name="文本框 162">
            <a:extLst>
              <a:ext uri="{FF2B5EF4-FFF2-40B4-BE49-F238E27FC236}">
                <a16:creationId xmlns:a16="http://schemas.microsoft.com/office/drawing/2014/main" id="{B4111BE4-2CFD-4918-881B-87CE184CF95B}"/>
              </a:ext>
            </a:extLst>
          </p:cNvPr>
          <p:cNvSpPr txBox="1"/>
          <p:nvPr/>
        </p:nvSpPr>
        <p:spPr>
          <a:xfrm>
            <a:off x="2146387" y="3853869"/>
            <a:ext cx="431528" cy="253916"/>
          </a:xfrm>
          <a:prstGeom prst="rect">
            <a:avLst/>
          </a:prstGeom>
          <a:noFill/>
        </p:spPr>
        <p:txBody>
          <a:bodyPr wrap="none" rtlCol="0">
            <a:spAutoFit/>
          </a:bodyPr>
          <a:lstStyle/>
          <a:p>
            <a:pPr algn="l"/>
            <a:r>
              <a:rPr lang="en-US" altLang="zh-CN" sz="1050" dirty="0">
                <a:solidFill>
                  <a:schemeClr val="bg1"/>
                </a:solidFill>
                <a:latin typeface="Arial Black" panose="020B0A04020102020204" pitchFamily="34" charset="0"/>
                <a:ea typeface="微软雅黑" panose="020B0503020204020204" pitchFamily="34" charset="-122"/>
              </a:rPr>
              <a:t>8 H</a:t>
            </a:r>
            <a:endParaRPr lang="zh-CN" altLang="en-US" sz="1050" dirty="0">
              <a:solidFill>
                <a:schemeClr val="bg1"/>
              </a:solidFill>
              <a:latin typeface="Arial Black" panose="020B0A04020102020204" pitchFamily="34" charset="0"/>
              <a:ea typeface="微软雅黑" panose="020B0503020204020204" pitchFamily="34" charset="-122"/>
            </a:endParaRPr>
          </a:p>
        </p:txBody>
      </p:sp>
      <p:sp>
        <p:nvSpPr>
          <p:cNvPr id="164" name="文本框 163">
            <a:extLst>
              <a:ext uri="{FF2B5EF4-FFF2-40B4-BE49-F238E27FC236}">
                <a16:creationId xmlns:a16="http://schemas.microsoft.com/office/drawing/2014/main" id="{369B843D-1AF8-4D2D-9B05-04030F0EA4DB}"/>
              </a:ext>
            </a:extLst>
          </p:cNvPr>
          <p:cNvSpPr txBox="1"/>
          <p:nvPr/>
        </p:nvSpPr>
        <p:spPr>
          <a:xfrm>
            <a:off x="3393478" y="2248153"/>
            <a:ext cx="1789506" cy="400110"/>
          </a:xfrm>
          <a:prstGeom prst="rect">
            <a:avLst/>
          </a:prstGeom>
          <a:noFill/>
        </p:spPr>
        <p:txBody>
          <a:bodyPr wrap="square" rtlCol="0">
            <a:spAutoFit/>
          </a:bodyPr>
          <a:lstStyle/>
          <a:p>
            <a:pPr algn="ctr"/>
            <a:r>
              <a:rPr lang="zh-CN" altLang="en-US" sz="2000" b="1" dirty="0">
                <a:solidFill>
                  <a:srgbClr val="9E4294"/>
                </a:solidFill>
                <a:latin typeface="微软雅黑" panose="020B0503020204020204" pitchFamily="34" charset="-122"/>
                <a:ea typeface="微软雅黑" panose="020B0503020204020204" pitchFamily="34" charset="-122"/>
              </a:rPr>
              <a:t>负荷剂量</a:t>
            </a:r>
          </a:p>
        </p:txBody>
      </p:sp>
      <p:sp>
        <p:nvSpPr>
          <p:cNvPr id="165" name="文本框 164">
            <a:extLst>
              <a:ext uri="{FF2B5EF4-FFF2-40B4-BE49-F238E27FC236}">
                <a16:creationId xmlns:a16="http://schemas.microsoft.com/office/drawing/2014/main" id="{92EDCAD9-0355-4DE8-A41F-CCDEC8F3C412}"/>
              </a:ext>
            </a:extLst>
          </p:cNvPr>
          <p:cNvSpPr txBox="1"/>
          <p:nvPr/>
        </p:nvSpPr>
        <p:spPr>
          <a:xfrm>
            <a:off x="5063295" y="2245809"/>
            <a:ext cx="1789506" cy="400110"/>
          </a:xfrm>
          <a:prstGeom prst="rect">
            <a:avLst/>
          </a:prstGeom>
          <a:noFill/>
        </p:spPr>
        <p:txBody>
          <a:bodyPr wrap="square" rtlCol="0">
            <a:spAutoFit/>
          </a:bodyPr>
          <a:lstStyle/>
          <a:p>
            <a:pPr algn="ctr"/>
            <a:r>
              <a:rPr lang="zh-CN" altLang="en-US" sz="2000" b="1" dirty="0">
                <a:solidFill>
                  <a:srgbClr val="CF8DC9"/>
                </a:solidFill>
                <a:latin typeface="微软雅黑" panose="020B0503020204020204" pitchFamily="34" charset="-122"/>
                <a:ea typeface="微软雅黑" panose="020B0503020204020204" pitchFamily="34" charset="-122"/>
              </a:rPr>
              <a:t>维持剂量</a:t>
            </a:r>
          </a:p>
        </p:txBody>
      </p:sp>
      <p:sp>
        <p:nvSpPr>
          <p:cNvPr id="166" name="文本框 165">
            <a:extLst>
              <a:ext uri="{FF2B5EF4-FFF2-40B4-BE49-F238E27FC236}">
                <a16:creationId xmlns:a16="http://schemas.microsoft.com/office/drawing/2014/main" id="{8DED4D9E-7F70-4436-89C4-74EF0228C6A3}"/>
              </a:ext>
            </a:extLst>
          </p:cNvPr>
          <p:cNvSpPr txBox="1"/>
          <p:nvPr/>
        </p:nvSpPr>
        <p:spPr>
          <a:xfrm>
            <a:off x="9814237" y="2719744"/>
            <a:ext cx="1840441" cy="423193"/>
          </a:xfrm>
          <a:prstGeom prst="rect">
            <a:avLst/>
          </a:prstGeom>
          <a:solidFill>
            <a:schemeClr val="bg1"/>
          </a:solidFill>
        </p:spPr>
        <p:txBody>
          <a:bodyPr wrap="square">
            <a:spAutoFit/>
          </a:bodyPr>
          <a:lstStyle/>
          <a:p>
            <a:r>
              <a:rPr lang="zh-CN" altLang="en-US" sz="1050" dirty="0">
                <a:latin typeface="微软雅黑" panose="020B0503020204020204" pitchFamily="34" charset="-122"/>
                <a:ea typeface="微软雅黑" panose="020B0503020204020204" pitchFamily="34" charset="-122"/>
              </a:rPr>
              <a:t>对于</a:t>
            </a:r>
            <a:r>
              <a:rPr lang="en-US" altLang="zh-CN" sz="1100" b="1" dirty="0">
                <a:latin typeface="微软雅黑" panose="020B0503020204020204" pitchFamily="34" charset="-122"/>
                <a:ea typeface="微软雅黑" panose="020B0503020204020204" pitchFamily="34" charset="-122"/>
              </a:rPr>
              <a:t>6 </a:t>
            </a:r>
            <a:r>
              <a:rPr lang="zh-CN" altLang="en-US" sz="1100" b="1" dirty="0">
                <a:latin typeface="微软雅黑" panose="020B0503020204020204" pitchFamily="34" charset="-122"/>
                <a:ea typeface="微软雅黑" panose="020B0503020204020204" pitchFamily="34" charset="-122"/>
              </a:rPr>
              <a:t>个月以上</a:t>
            </a:r>
            <a:r>
              <a:rPr lang="zh-CN" altLang="en-US" sz="1050" dirty="0">
                <a:latin typeface="微软雅黑" panose="020B0503020204020204" pitchFamily="34" charset="-122"/>
                <a:ea typeface="微软雅黑" panose="020B0503020204020204" pitchFamily="34" charset="-122"/>
              </a:rPr>
              <a:t>的长期治疗，应认真考虑获益</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风险平衡</a:t>
            </a:r>
          </a:p>
        </p:txBody>
      </p:sp>
      <p:pic>
        <p:nvPicPr>
          <p:cNvPr id="167" name="图片 166" descr="徽标, 公司名称&#10;&#10;描述已自动生成">
            <a:extLst>
              <a:ext uri="{FF2B5EF4-FFF2-40B4-BE49-F238E27FC236}">
                <a16:creationId xmlns:a16="http://schemas.microsoft.com/office/drawing/2014/main" id="{CBC1AA26-B5C0-45EF-8C0E-A55D41B007E4}"/>
              </a:ext>
            </a:extLst>
          </p:cNvPr>
          <p:cNvPicPr>
            <a:picLocks noChangeAspect="1"/>
          </p:cNvPicPr>
          <p:nvPr/>
        </p:nvPicPr>
        <p:blipFill rotWithShape="1">
          <a:blip r:embed="rId6">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Tree>
    <p:extLst>
      <p:ext uri="{BB962C8B-B14F-4D97-AF65-F5344CB8AC3E}">
        <p14:creationId xmlns:p14="http://schemas.microsoft.com/office/powerpoint/2010/main" val="1330713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QR 代码&#10;&#10;描述已自动生成">
            <a:extLst>
              <a:ext uri="{FF2B5EF4-FFF2-40B4-BE49-F238E27FC236}">
                <a16:creationId xmlns:a16="http://schemas.microsoft.com/office/drawing/2014/main" id="{99A2B0FE-3AB9-42B1-A29B-DBE77E3EA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240" y="3270866"/>
            <a:ext cx="1887616" cy="1887616"/>
          </a:xfrm>
          <a:prstGeom prst="rect">
            <a:avLst/>
          </a:prstGeom>
        </p:spPr>
      </p:pic>
      <p:pic>
        <p:nvPicPr>
          <p:cNvPr id="30" name="图片 29" descr="QR 代码&#10;&#10;描述已自动生成">
            <a:extLst>
              <a:ext uri="{FF2B5EF4-FFF2-40B4-BE49-F238E27FC236}">
                <a16:creationId xmlns:a16="http://schemas.microsoft.com/office/drawing/2014/main" id="{45729BE2-8D68-4C3E-848A-6585AFF36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96" y="3270866"/>
            <a:ext cx="1860053" cy="1860053"/>
          </a:xfrm>
          <a:prstGeom prst="rect">
            <a:avLst/>
          </a:prstGeom>
        </p:spPr>
      </p:pic>
      <p:sp>
        <p:nvSpPr>
          <p:cNvPr id="31" name="文本框 30">
            <a:extLst>
              <a:ext uri="{FF2B5EF4-FFF2-40B4-BE49-F238E27FC236}">
                <a16:creationId xmlns:a16="http://schemas.microsoft.com/office/drawing/2014/main" id="{F51450ED-F7E3-4857-9C46-DD7ED2B7B4AB}"/>
              </a:ext>
            </a:extLst>
          </p:cNvPr>
          <p:cNvSpPr txBox="1"/>
          <p:nvPr/>
        </p:nvSpPr>
        <p:spPr>
          <a:xfrm>
            <a:off x="3616596" y="5216019"/>
            <a:ext cx="2021606" cy="369332"/>
          </a:xfrm>
          <a:prstGeom prst="rect">
            <a:avLst/>
          </a:prstGeom>
          <a:solidFill>
            <a:schemeClr val="bg1"/>
          </a:solidFill>
        </p:spPr>
        <p:txBody>
          <a:bodyPr wrap="square">
            <a:spAutoFit/>
          </a:bodyPr>
          <a:lstStyle/>
          <a:p>
            <a:pPr algn="l"/>
            <a:r>
              <a:rPr lang="zh-CN" altLang="en-US" sz="1800" dirty="0">
                <a:latin typeface="微软雅黑" panose="020B0503020204020204" pitchFamily="34" charset="-122"/>
                <a:ea typeface="微软雅黑" panose="020B0503020204020204" pitchFamily="34" charset="-122"/>
              </a:rPr>
              <a:t>手机端</a:t>
            </a:r>
          </a:p>
        </p:txBody>
      </p:sp>
      <p:sp>
        <p:nvSpPr>
          <p:cNvPr id="32" name="文本框 31">
            <a:extLst>
              <a:ext uri="{FF2B5EF4-FFF2-40B4-BE49-F238E27FC236}">
                <a16:creationId xmlns:a16="http://schemas.microsoft.com/office/drawing/2014/main" id="{EC47231D-4AB9-4748-BDEE-94B7723515A5}"/>
              </a:ext>
            </a:extLst>
          </p:cNvPr>
          <p:cNvSpPr txBox="1"/>
          <p:nvPr/>
        </p:nvSpPr>
        <p:spPr>
          <a:xfrm>
            <a:off x="1279324" y="5243582"/>
            <a:ext cx="2021606" cy="369332"/>
          </a:xfrm>
          <a:prstGeom prst="rect">
            <a:avLst/>
          </a:prstGeom>
          <a:solidFill>
            <a:schemeClr val="bg1"/>
          </a:solidFill>
        </p:spPr>
        <p:txBody>
          <a:bodyPr wrap="square">
            <a:spAutoFit/>
          </a:bodyPr>
          <a:lstStyle/>
          <a:p>
            <a:pPr algn="l"/>
            <a:r>
              <a:rPr lang="en-US" altLang="zh-CN" sz="1800" dirty="0">
                <a:latin typeface="微软雅黑" panose="020B0503020204020204" pitchFamily="34" charset="-122"/>
                <a:ea typeface="微软雅黑" panose="020B0503020204020204" pitchFamily="34" charset="-122"/>
              </a:rPr>
              <a:t>PC</a:t>
            </a:r>
            <a:r>
              <a:rPr lang="zh-CN" altLang="en-US" sz="1800" dirty="0">
                <a:latin typeface="微软雅黑" panose="020B0503020204020204" pitchFamily="34" charset="-122"/>
                <a:ea typeface="微软雅黑" panose="020B0503020204020204" pitchFamily="34" charset="-122"/>
              </a:rPr>
              <a:t>端</a:t>
            </a:r>
          </a:p>
        </p:txBody>
      </p:sp>
      <p:sp>
        <p:nvSpPr>
          <p:cNvPr id="9" name="文本框 8">
            <a:extLst>
              <a:ext uri="{FF2B5EF4-FFF2-40B4-BE49-F238E27FC236}">
                <a16:creationId xmlns:a16="http://schemas.microsoft.com/office/drawing/2014/main" id="{E61BE6BD-F4BB-4911-B9D4-C25A3F2B1AF8}"/>
              </a:ext>
            </a:extLst>
          </p:cNvPr>
          <p:cNvSpPr txBox="1"/>
          <p:nvPr/>
        </p:nvSpPr>
        <p:spPr>
          <a:xfrm>
            <a:off x="4744586" y="983743"/>
            <a:ext cx="3570208"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硫酸艾沙康唑产品说明书</a:t>
            </a:r>
            <a:endParaRPr lang="en-US" altLang="zh-CN" sz="24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FD013D0C-94CB-4FC9-8F54-03CF208DCD58}"/>
              </a:ext>
            </a:extLst>
          </p:cNvPr>
          <p:cNvSpPr txBox="1"/>
          <p:nvPr/>
        </p:nvSpPr>
        <p:spPr>
          <a:xfrm>
            <a:off x="4546623" y="1392365"/>
            <a:ext cx="4269913" cy="307777"/>
          </a:xfrm>
          <a:prstGeom prst="rect">
            <a:avLst/>
          </a:prstGeom>
          <a:noFill/>
        </p:spPr>
        <p:txBody>
          <a:bodyPr wrap="square" rtlCol="0">
            <a:spAutoFit/>
          </a:bodyPr>
          <a:lstStyle/>
          <a:p>
            <a:r>
              <a:rPr lang="en-US" altLang="zh-CN" sz="1400" b="1" dirty="0">
                <a:solidFill>
                  <a:schemeClr val="bg1">
                    <a:lumMod val="50000"/>
                  </a:schemeClr>
                </a:solidFill>
                <a:latin typeface="微软雅黑" panose="020B0503020204020204" pitchFamily="34" charset="-122"/>
                <a:ea typeface="微软雅黑" panose="020B0503020204020204" pitchFamily="34" charset="-122"/>
              </a:rPr>
              <a:t>Prescription information of Isavuconazole</a:t>
            </a:r>
          </a:p>
        </p:txBody>
      </p:sp>
      <p:sp>
        <p:nvSpPr>
          <p:cNvPr id="11" name="文本框 10">
            <a:extLst>
              <a:ext uri="{FF2B5EF4-FFF2-40B4-BE49-F238E27FC236}">
                <a16:creationId xmlns:a16="http://schemas.microsoft.com/office/drawing/2014/main" id="{AB095939-EA4D-4504-99D9-8C277BC8557A}"/>
              </a:ext>
            </a:extLst>
          </p:cNvPr>
          <p:cNvSpPr txBox="1"/>
          <p:nvPr/>
        </p:nvSpPr>
        <p:spPr>
          <a:xfrm>
            <a:off x="4046165" y="1005150"/>
            <a:ext cx="500458" cy="707886"/>
          </a:xfrm>
          <a:prstGeom prst="rect">
            <a:avLst/>
          </a:prstGeom>
          <a:solidFill>
            <a:srgbClr val="9E4294"/>
          </a:solidFill>
        </p:spPr>
        <p:txBody>
          <a:bodyPr wrap="none" rtlCol="0">
            <a:spAutoFit/>
          </a:bodyPr>
          <a:lstStyle/>
          <a:p>
            <a:r>
              <a:rPr lang="en-US" altLang="zh-CN" sz="4000" b="1" dirty="0">
                <a:solidFill>
                  <a:schemeClr val="bg1"/>
                </a:solidFill>
                <a:latin typeface="微软雅黑" panose="020B0503020204020204" pitchFamily="34" charset="-122"/>
                <a:ea typeface="微软雅黑" panose="020B0503020204020204" pitchFamily="34" charset="-122"/>
              </a:rPr>
              <a:t>6</a:t>
            </a:r>
          </a:p>
        </p:txBody>
      </p:sp>
      <p:sp>
        <p:nvSpPr>
          <p:cNvPr id="12" name="文本框 11">
            <a:extLst>
              <a:ext uri="{FF2B5EF4-FFF2-40B4-BE49-F238E27FC236}">
                <a16:creationId xmlns:a16="http://schemas.microsoft.com/office/drawing/2014/main" id="{D4A71793-1EF2-5D97-A7C7-524E000A1311}"/>
              </a:ext>
            </a:extLst>
          </p:cNvPr>
          <p:cNvSpPr txBox="1"/>
          <p:nvPr/>
        </p:nvSpPr>
        <p:spPr>
          <a:xfrm>
            <a:off x="1897340" y="2570465"/>
            <a:ext cx="2807179" cy="307777"/>
          </a:xfrm>
          <a:prstGeom prst="rect">
            <a:avLst/>
          </a:prstGeom>
          <a:noFill/>
        </p:spPr>
        <p:txBody>
          <a:bodyPr wrap="none" rtlCol="0">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硫酸艾沙康唑胶囊产品说明书</a:t>
            </a:r>
            <a:endParaRPr lang="en-US" altLang="zh-CN" sz="14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66A0E9B0-0DFE-078E-1A4B-7479439841C2}"/>
              </a:ext>
            </a:extLst>
          </p:cNvPr>
          <p:cNvSpPr txBox="1"/>
          <p:nvPr/>
        </p:nvSpPr>
        <p:spPr>
          <a:xfrm>
            <a:off x="8904031" y="5216019"/>
            <a:ext cx="2021606" cy="369332"/>
          </a:xfrm>
          <a:prstGeom prst="rect">
            <a:avLst/>
          </a:prstGeom>
          <a:solidFill>
            <a:schemeClr val="bg1"/>
          </a:solidFill>
        </p:spPr>
        <p:txBody>
          <a:bodyPr wrap="square">
            <a:spAutoFit/>
          </a:bodyPr>
          <a:lstStyle/>
          <a:p>
            <a:pPr algn="l"/>
            <a:r>
              <a:rPr lang="zh-CN" altLang="en-US" sz="1800" dirty="0">
                <a:latin typeface="微软雅黑" panose="020B0503020204020204" pitchFamily="34" charset="-122"/>
                <a:ea typeface="微软雅黑" panose="020B0503020204020204" pitchFamily="34" charset="-122"/>
              </a:rPr>
              <a:t>手机端</a:t>
            </a:r>
          </a:p>
        </p:txBody>
      </p:sp>
      <p:sp>
        <p:nvSpPr>
          <p:cNvPr id="16" name="文本框 15">
            <a:extLst>
              <a:ext uri="{FF2B5EF4-FFF2-40B4-BE49-F238E27FC236}">
                <a16:creationId xmlns:a16="http://schemas.microsoft.com/office/drawing/2014/main" id="{F90C6E46-DD70-54CD-7CDF-8E6700E8DF21}"/>
              </a:ext>
            </a:extLst>
          </p:cNvPr>
          <p:cNvSpPr txBox="1"/>
          <p:nvPr/>
        </p:nvSpPr>
        <p:spPr>
          <a:xfrm>
            <a:off x="6566759" y="5243582"/>
            <a:ext cx="2021606" cy="369332"/>
          </a:xfrm>
          <a:prstGeom prst="rect">
            <a:avLst/>
          </a:prstGeom>
          <a:solidFill>
            <a:schemeClr val="bg1"/>
          </a:solidFill>
        </p:spPr>
        <p:txBody>
          <a:bodyPr wrap="square">
            <a:spAutoFit/>
          </a:bodyPr>
          <a:lstStyle/>
          <a:p>
            <a:pPr algn="l"/>
            <a:r>
              <a:rPr lang="en-US" altLang="zh-CN" sz="1800" dirty="0">
                <a:latin typeface="微软雅黑" panose="020B0503020204020204" pitchFamily="34" charset="-122"/>
                <a:ea typeface="微软雅黑" panose="020B0503020204020204" pitchFamily="34" charset="-122"/>
              </a:rPr>
              <a:t>PC</a:t>
            </a:r>
            <a:r>
              <a:rPr lang="zh-CN" altLang="en-US" sz="1800" dirty="0">
                <a:latin typeface="微软雅黑" panose="020B0503020204020204" pitchFamily="34" charset="-122"/>
                <a:ea typeface="微软雅黑" panose="020B0503020204020204" pitchFamily="34" charset="-122"/>
              </a:rPr>
              <a:t>端</a:t>
            </a:r>
          </a:p>
        </p:txBody>
      </p:sp>
      <p:sp>
        <p:nvSpPr>
          <p:cNvPr id="17" name="文本框 16">
            <a:extLst>
              <a:ext uri="{FF2B5EF4-FFF2-40B4-BE49-F238E27FC236}">
                <a16:creationId xmlns:a16="http://schemas.microsoft.com/office/drawing/2014/main" id="{C55BCE1C-1482-1CB7-ABED-663EF69A26D1}"/>
              </a:ext>
            </a:extLst>
          </p:cNvPr>
          <p:cNvSpPr txBox="1"/>
          <p:nvPr/>
        </p:nvSpPr>
        <p:spPr>
          <a:xfrm>
            <a:off x="7184775" y="2570465"/>
            <a:ext cx="2986715" cy="307777"/>
          </a:xfrm>
          <a:prstGeom prst="rect">
            <a:avLst/>
          </a:prstGeom>
          <a:noFill/>
        </p:spPr>
        <p:txBody>
          <a:bodyPr wrap="none" rtlCol="0">
            <a:spAutoFit/>
          </a:bodyPr>
          <a:lstStyle/>
          <a:p>
            <a:pPr marL="285750" indent="-285750">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注射用硫酸艾沙康唑产品说明书</a:t>
            </a:r>
            <a:endParaRPr lang="en-US" altLang="zh-CN" sz="1400" b="1" dirty="0">
              <a:latin typeface="微软雅黑" panose="020B0503020204020204" pitchFamily="34" charset="-122"/>
              <a:ea typeface="微软雅黑" panose="020B0503020204020204" pitchFamily="34" charset="-122"/>
            </a:endParaRPr>
          </a:p>
        </p:txBody>
      </p:sp>
      <p:pic>
        <p:nvPicPr>
          <p:cNvPr id="18" name="图片 17" descr="QR 代码&#10;&#10;描述已自动生成">
            <a:extLst>
              <a:ext uri="{FF2B5EF4-FFF2-40B4-BE49-F238E27FC236}">
                <a16:creationId xmlns:a16="http://schemas.microsoft.com/office/drawing/2014/main" id="{1FE91FAA-EDEB-F06D-0448-13DFB6620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7178" y="3270866"/>
            <a:ext cx="1887616" cy="1887616"/>
          </a:xfrm>
          <a:prstGeom prst="rect">
            <a:avLst/>
          </a:prstGeom>
        </p:spPr>
      </p:pic>
      <p:pic>
        <p:nvPicPr>
          <p:cNvPr id="19" name="图片 18" descr="QR 代码&#10;&#10;描述已自动生成">
            <a:extLst>
              <a:ext uri="{FF2B5EF4-FFF2-40B4-BE49-F238E27FC236}">
                <a16:creationId xmlns:a16="http://schemas.microsoft.com/office/drawing/2014/main" id="{34C879E5-6468-7B45-B493-274E39DA5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7534" y="3270866"/>
            <a:ext cx="1860053" cy="1860053"/>
          </a:xfrm>
          <a:prstGeom prst="rect">
            <a:avLst/>
          </a:prstGeom>
        </p:spPr>
      </p:pic>
    </p:spTree>
    <p:extLst>
      <p:ext uri="{BB962C8B-B14F-4D97-AF65-F5344CB8AC3E}">
        <p14:creationId xmlns:p14="http://schemas.microsoft.com/office/powerpoint/2010/main" val="144187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E5B7273-5313-40FB-987E-D9CF7F666670}"/>
              </a:ext>
            </a:extLst>
          </p:cNvPr>
          <p:cNvSpPr txBox="1"/>
          <p:nvPr/>
        </p:nvSpPr>
        <p:spPr>
          <a:xfrm>
            <a:off x="5605693" y="1172212"/>
            <a:ext cx="3042821" cy="523220"/>
          </a:xfrm>
          <a:prstGeom prst="rect">
            <a:avLst/>
          </a:prstGeom>
          <a:noFill/>
        </p:spPr>
        <p:txBody>
          <a:bodyPr wrap="none" rtlCol="0">
            <a:spAutoFit/>
          </a:bodyPr>
          <a:lstStyle/>
          <a:p>
            <a:pPr algn="l"/>
            <a:r>
              <a:rPr lang="zh-CN" altLang="en-US" sz="2800" dirty="0">
                <a:solidFill>
                  <a:schemeClr val="accent2"/>
                </a:solidFill>
                <a:latin typeface="微软雅黑" panose="020B0503020204020204" pitchFamily="34" charset="-122"/>
                <a:ea typeface="微软雅黑" panose="020B0503020204020204" pitchFamily="34" charset="-122"/>
              </a:rPr>
              <a:t>威凡</a:t>
            </a:r>
            <a:r>
              <a:rPr lang="en-US" altLang="zh-CN" sz="2800" baseline="30000" dirty="0">
                <a:solidFill>
                  <a:schemeClr val="accent2"/>
                </a:solidFill>
                <a:latin typeface="微软雅黑" panose="020B0503020204020204" pitchFamily="34" charset="-122"/>
                <a:ea typeface="微软雅黑" panose="020B0503020204020204" pitchFamily="34" charset="-122"/>
              </a:rPr>
              <a:t>®</a:t>
            </a:r>
            <a:r>
              <a:rPr lang="zh-CN" altLang="en-US" sz="2800" dirty="0">
                <a:solidFill>
                  <a:schemeClr val="accent2"/>
                </a:solidFill>
                <a:latin typeface="微软雅黑" panose="020B0503020204020204" pitchFamily="34" charset="-122"/>
                <a:ea typeface="微软雅黑" panose="020B0503020204020204" pitchFamily="34" charset="-122"/>
              </a:rPr>
              <a:t>产品说明书</a:t>
            </a:r>
          </a:p>
        </p:txBody>
      </p:sp>
      <p:sp>
        <p:nvSpPr>
          <p:cNvPr id="8" name="文本框 7">
            <a:extLst>
              <a:ext uri="{FF2B5EF4-FFF2-40B4-BE49-F238E27FC236}">
                <a16:creationId xmlns:a16="http://schemas.microsoft.com/office/drawing/2014/main" id="{355608A8-04D5-44FA-B1EC-88A02A619583}"/>
              </a:ext>
            </a:extLst>
          </p:cNvPr>
          <p:cNvSpPr txBox="1"/>
          <p:nvPr/>
        </p:nvSpPr>
        <p:spPr>
          <a:xfrm>
            <a:off x="3229216" y="5534157"/>
            <a:ext cx="247619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cs typeface="+mj-cs"/>
              </a:rPr>
              <a:t>威凡说明书－PC端</a:t>
            </a:r>
          </a:p>
        </p:txBody>
      </p:sp>
      <p:sp>
        <p:nvSpPr>
          <p:cNvPr id="9" name="文本框 8">
            <a:extLst>
              <a:ext uri="{FF2B5EF4-FFF2-40B4-BE49-F238E27FC236}">
                <a16:creationId xmlns:a16="http://schemas.microsoft.com/office/drawing/2014/main" id="{B10ED5DA-401E-43C9-81F0-4DFBDBF9AA79}"/>
              </a:ext>
            </a:extLst>
          </p:cNvPr>
          <p:cNvSpPr txBox="1"/>
          <p:nvPr/>
        </p:nvSpPr>
        <p:spPr>
          <a:xfrm>
            <a:off x="6774523" y="5534157"/>
            <a:ext cx="2476189"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cs typeface="+mj-cs"/>
              </a:rPr>
              <a:t>威凡说明书－移动端</a:t>
            </a:r>
          </a:p>
        </p:txBody>
      </p:sp>
      <p:pic>
        <p:nvPicPr>
          <p:cNvPr id="10" name="图片 9">
            <a:extLst>
              <a:ext uri="{FF2B5EF4-FFF2-40B4-BE49-F238E27FC236}">
                <a16:creationId xmlns:a16="http://schemas.microsoft.com/office/drawing/2014/main" id="{F220200E-EB4C-4264-A16D-E8280FA97E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549" y="2947988"/>
            <a:ext cx="2476190" cy="2476190"/>
          </a:xfrm>
          <a:prstGeom prst="rect">
            <a:avLst/>
          </a:prstGeom>
        </p:spPr>
      </p:pic>
      <p:pic>
        <p:nvPicPr>
          <p:cNvPr id="11" name="图片 10">
            <a:extLst>
              <a:ext uri="{FF2B5EF4-FFF2-40B4-BE49-F238E27FC236}">
                <a16:creationId xmlns:a16="http://schemas.microsoft.com/office/drawing/2014/main" id="{4411E6E8-AB45-4F2D-9DEE-7A9BF07F8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771" y="2947988"/>
            <a:ext cx="2476190" cy="2476190"/>
          </a:xfrm>
          <a:prstGeom prst="rect">
            <a:avLst/>
          </a:prstGeom>
        </p:spPr>
      </p:pic>
      <p:pic>
        <p:nvPicPr>
          <p:cNvPr id="12" name="图片 11">
            <a:extLst>
              <a:ext uri="{FF2B5EF4-FFF2-40B4-BE49-F238E27FC236}">
                <a16:creationId xmlns:a16="http://schemas.microsoft.com/office/drawing/2014/main" id="{3AB8A6CD-81EF-4934-8A2F-1B9FB55CDF8C}"/>
              </a:ext>
            </a:extLst>
          </p:cNvPr>
          <p:cNvPicPr>
            <a:picLocks noChangeAspect="1"/>
          </p:cNvPicPr>
          <p:nvPr/>
        </p:nvPicPr>
        <p:blipFill>
          <a:blip r:embed="rId4"/>
          <a:stretch>
            <a:fillRect/>
          </a:stretch>
        </p:blipFill>
        <p:spPr>
          <a:xfrm>
            <a:off x="4091871" y="1172212"/>
            <a:ext cx="1513822" cy="649371"/>
          </a:xfrm>
          <a:prstGeom prst="rect">
            <a:avLst/>
          </a:prstGeom>
        </p:spPr>
      </p:pic>
    </p:spTree>
    <p:extLst>
      <p:ext uri="{BB962C8B-B14F-4D97-AF65-F5344CB8AC3E}">
        <p14:creationId xmlns:p14="http://schemas.microsoft.com/office/powerpoint/2010/main" val="3094234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hidden="1">
            <a:extLst>
              <a:ext uri="{FF2B5EF4-FFF2-40B4-BE49-F238E27FC236}">
                <a16:creationId xmlns:a16="http://schemas.microsoft.com/office/drawing/2014/main" id="{9A645B21-B3BE-4694-A39C-B5706459DCF5}"/>
              </a:ext>
            </a:extLst>
          </p:cNvPr>
          <p:cNvGraphicFramePr>
            <a:graphicFrameLocks noChangeAspect="1"/>
          </p:cNvGraphicFramePr>
          <p:nvPr>
            <p:custDataLst>
              <p:tags r:id="rId2"/>
            </p:custDataLst>
            <p:extLst>
              <p:ext uri="{D42A27DB-BD31-4B8C-83A1-F6EECF244321}">
                <p14:modId xmlns:p14="http://schemas.microsoft.com/office/powerpoint/2010/main" val="1026575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11" name="think-cell 幻灯片" r:id="rId5" imgW="499" imgH="499" progId="TCLayout.ActiveDocument.1">
                  <p:embed/>
                </p:oleObj>
              </mc:Choice>
              <mc:Fallback>
                <p:oleObj name="think-cell 幻灯片" r:id="rId5" imgW="499" imgH="499" progId="TCLayout.ActiveDocument.1">
                  <p:embed/>
                  <p:pic>
                    <p:nvPicPr>
                      <p:cNvPr id="5" name="对象 4" hidden="1">
                        <a:extLst>
                          <a:ext uri="{FF2B5EF4-FFF2-40B4-BE49-F238E27FC236}">
                            <a16:creationId xmlns:a16="http://schemas.microsoft.com/office/drawing/2014/main" id="{9A645B21-B3BE-4694-A39C-B5706459DCF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08FA8570-483C-4915-AAEA-C4546AAD0575}"/>
              </a:ext>
            </a:extLst>
          </p:cNvPr>
          <p:cNvSpPr txBox="1"/>
          <p:nvPr/>
        </p:nvSpPr>
        <p:spPr>
          <a:xfrm>
            <a:off x="1028048" y="345134"/>
            <a:ext cx="968092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霉菌是</a:t>
            </a:r>
            <a:r>
              <a:rPr lang="en-US" altLang="zh-CN" sz="2000" b="1" dirty="0">
                <a:latin typeface="微软雅黑" panose="020B0503020204020204" pitchFamily="34" charset="-122"/>
                <a:ea typeface="微软雅黑" panose="020B0503020204020204" pitchFamily="34" charset="-122"/>
              </a:rPr>
              <a:t>SOT</a:t>
            </a:r>
            <a:r>
              <a:rPr lang="zh-CN" altLang="en-US" sz="2000" b="1" dirty="0">
                <a:latin typeface="微软雅黑" panose="020B0503020204020204" pitchFamily="34" charset="-122"/>
                <a:ea typeface="微软雅黑" panose="020B0503020204020204" pitchFamily="34" charset="-122"/>
              </a:rPr>
              <a:t>患者罹患侵袭性真菌感染第</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大致病真菌，侵袭性曲霉病占总发病的</a:t>
            </a:r>
            <a:r>
              <a:rPr lang="en-US" altLang="zh-CN" sz="2000" b="1" dirty="0">
                <a:latin typeface="微软雅黑" panose="020B0503020204020204" pitchFamily="34" charset="-122"/>
                <a:ea typeface="微软雅黑" panose="020B0503020204020204" pitchFamily="34" charset="-122"/>
              </a:rPr>
              <a:t>19%</a:t>
            </a:r>
          </a:p>
        </p:txBody>
      </p:sp>
      <p:pic>
        <p:nvPicPr>
          <p:cNvPr id="52" name="图片 51" descr="徽标, 公司名称&#10;&#10;描述已自动生成">
            <a:extLst>
              <a:ext uri="{FF2B5EF4-FFF2-40B4-BE49-F238E27FC236}">
                <a16:creationId xmlns:a16="http://schemas.microsoft.com/office/drawing/2014/main" id="{F503E77A-CFFF-4DCA-8033-524C64E1A8CF}"/>
              </a:ext>
            </a:extLst>
          </p:cNvPr>
          <p:cNvPicPr>
            <a:picLocks noChangeAspect="1"/>
          </p:cNvPicPr>
          <p:nvPr/>
        </p:nvPicPr>
        <p:blipFill rotWithShape="1">
          <a:blip r:embed="rId7">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2" name="文本框 1">
            <a:extLst>
              <a:ext uri="{FF2B5EF4-FFF2-40B4-BE49-F238E27FC236}">
                <a16:creationId xmlns:a16="http://schemas.microsoft.com/office/drawing/2014/main" id="{24169959-DB62-4640-8B45-D7DB45CBE15F}"/>
              </a:ext>
            </a:extLst>
          </p:cNvPr>
          <p:cNvSpPr txBox="1"/>
          <p:nvPr/>
        </p:nvSpPr>
        <p:spPr>
          <a:xfrm>
            <a:off x="635131" y="1052810"/>
            <a:ext cx="11118253" cy="700576"/>
          </a:xfrm>
          <a:prstGeom prst="rect">
            <a:avLst/>
          </a:prstGeom>
          <a:solidFill>
            <a:schemeClr val="bg1"/>
          </a:solidFill>
        </p:spPr>
        <p:txBody>
          <a:bodyPr vert="horz"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通过对致病病原菌进行分类发现念珠菌（</a:t>
            </a:r>
            <a:r>
              <a:rPr lang="en-US" altLang="zh-CN" sz="1400" dirty="0">
                <a:latin typeface="微软雅黑" panose="020B0503020204020204" pitchFamily="34" charset="-122"/>
                <a:ea typeface="微软雅黑" panose="020B0503020204020204" pitchFamily="34" charset="-122"/>
              </a:rPr>
              <a:t>53%</a:t>
            </a:r>
            <a:r>
              <a:rPr lang="zh-CN" altLang="en-US" sz="1400" dirty="0">
                <a:latin typeface="微软雅黑" panose="020B0503020204020204" pitchFamily="34" charset="-122"/>
                <a:ea typeface="微软雅黑" panose="020B0503020204020204" pitchFamily="34" charset="-122"/>
              </a:rPr>
              <a:t>）和</a:t>
            </a:r>
            <a:r>
              <a:rPr lang="zh-CN" altLang="en-US" sz="1400" b="1" dirty="0">
                <a:latin typeface="微软雅黑" panose="020B0503020204020204" pitchFamily="34" charset="-122"/>
                <a:ea typeface="微软雅黑" panose="020B0503020204020204" pitchFamily="34" charset="-122"/>
              </a:rPr>
              <a:t>霉菌（侵袭性曲霉病</a:t>
            </a:r>
            <a:r>
              <a:rPr lang="en-US" altLang="zh-CN" sz="1400" b="1" dirty="0">
                <a:latin typeface="微软雅黑" panose="020B0503020204020204" pitchFamily="34" charset="-122"/>
                <a:ea typeface="微软雅黑" panose="020B0503020204020204" pitchFamily="34" charset="-122"/>
              </a:rPr>
              <a:t>19%</a:t>
            </a:r>
            <a:r>
              <a:rPr lang="zh-CN" altLang="en-US" sz="1400" b="1" dirty="0">
                <a:latin typeface="微软雅黑" panose="020B0503020204020204" pitchFamily="34" charset="-122"/>
                <a:ea typeface="微软雅黑" panose="020B0503020204020204" pitchFamily="34" charset="-122"/>
              </a:rPr>
              <a:t>，非曲霉霉菌</a:t>
            </a:r>
            <a:r>
              <a:rPr lang="en-US" altLang="zh-CN" sz="1400" b="1" dirty="0">
                <a:latin typeface="微软雅黑" panose="020B0503020204020204" pitchFamily="34" charset="-122"/>
                <a:ea typeface="微软雅黑" panose="020B0503020204020204" pitchFamily="34" charset="-122"/>
              </a:rPr>
              <a:t>8%</a:t>
            </a:r>
            <a:r>
              <a:rPr lang="zh-CN" altLang="en-US" sz="1400" b="1" dirty="0">
                <a:latin typeface="微软雅黑" panose="020B0503020204020204" pitchFamily="34" charset="-122"/>
                <a:ea typeface="微软雅黑" panose="020B0503020204020204" pitchFamily="34" charset="-122"/>
              </a:rPr>
              <a:t>，毛霉病</a:t>
            </a: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）是主要致病真菌，占总发病人次的</a:t>
            </a:r>
            <a:r>
              <a:rPr lang="en-US" altLang="zh-CN" sz="1400" b="1" dirty="0">
                <a:latin typeface="微软雅黑" panose="020B0503020204020204" pitchFamily="34" charset="-122"/>
                <a:ea typeface="微软雅黑" panose="020B0503020204020204" pitchFamily="34" charset="-122"/>
              </a:rPr>
              <a:t>82%</a:t>
            </a:r>
            <a:r>
              <a:rPr lang="zh-CN" altLang="en-US" sz="1400" dirty="0">
                <a:latin typeface="微软雅黑" panose="020B0503020204020204" pitchFamily="34" charset="-122"/>
                <a:ea typeface="微软雅黑" panose="020B0503020204020204" pitchFamily="34" charset="-122"/>
              </a:rPr>
              <a:t>。下图所示为不同实体器官移植类型患者的致病病原菌所致感染病例分布。</a:t>
            </a:r>
          </a:p>
        </p:txBody>
      </p:sp>
      <p:sp>
        <p:nvSpPr>
          <p:cNvPr id="6" name="文本框 5">
            <a:extLst>
              <a:ext uri="{FF2B5EF4-FFF2-40B4-BE49-F238E27FC236}">
                <a16:creationId xmlns:a16="http://schemas.microsoft.com/office/drawing/2014/main" id="{98493957-B797-4C25-8614-51138359286D}"/>
              </a:ext>
            </a:extLst>
          </p:cNvPr>
          <p:cNvSpPr txBox="1"/>
          <p:nvPr/>
        </p:nvSpPr>
        <p:spPr>
          <a:xfrm>
            <a:off x="250415" y="6581421"/>
            <a:ext cx="3282179" cy="215444"/>
          </a:xfrm>
          <a:prstGeom prst="rect">
            <a:avLst/>
          </a:prstGeom>
          <a:noFill/>
        </p:spPr>
        <p:txBody>
          <a:bodyPr wrap="square">
            <a:spAutoFit/>
          </a:bodyPr>
          <a:lstStyle/>
          <a:p>
            <a:r>
              <a:rPr lang="en-US" altLang="zh-CN" sz="800" dirty="0"/>
              <a:t>7.</a:t>
            </a:r>
            <a:r>
              <a:rPr lang="en-US" altLang="zh-CN" sz="800" dirty="0">
                <a:latin typeface="AdvP436137"/>
              </a:rPr>
              <a:t> Peter G. Pappas</a:t>
            </a:r>
            <a:r>
              <a:rPr lang="zh-CN" altLang="en-US" sz="800" dirty="0">
                <a:latin typeface="AdvP436137"/>
              </a:rPr>
              <a:t>，</a:t>
            </a:r>
            <a:r>
              <a:rPr lang="en-US" altLang="zh-CN" sz="800" dirty="0">
                <a:latin typeface="AdvP436137"/>
              </a:rPr>
              <a:t>et al. Clinical Infectious Diseases 2010; 50:1101–1111</a:t>
            </a:r>
            <a:endParaRPr lang="pt-BR" altLang="zh-CN" sz="800" dirty="0"/>
          </a:p>
        </p:txBody>
      </p:sp>
      <p:graphicFrame>
        <p:nvGraphicFramePr>
          <p:cNvPr id="13" name="图表 12">
            <a:extLst>
              <a:ext uri="{FF2B5EF4-FFF2-40B4-BE49-F238E27FC236}">
                <a16:creationId xmlns:a16="http://schemas.microsoft.com/office/drawing/2014/main" id="{0A8138B1-8613-415D-BA51-B5FCA4530251}"/>
              </a:ext>
            </a:extLst>
          </p:cNvPr>
          <p:cNvGraphicFramePr>
            <a:graphicFrameLocks/>
          </p:cNvGraphicFramePr>
          <p:nvPr>
            <p:extLst>
              <p:ext uri="{D42A27DB-BD31-4B8C-83A1-F6EECF244321}">
                <p14:modId xmlns:p14="http://schemas.microsoft.com/office/powerpoint/2010/main" val="599038278"/>
              </p:ext>
            </p:extLst>
          </p:nvPr>
        </p:nvGraphicFramePr>
        <p:xfrm>
          <a:off x="1397285" y="2337942"/>
          <a:ext cx="8753581" cy="3599949"/>
        </p:xfrm>
        <a:graphic>
          <a:graphicData uri="http://schemas.openxmlformats.org/drawingml/2006/chart">
            <c:chart xmlns:c="http://schemas.openxmlformats.org/drawingml/2006/chart" xmlns:r="http://schemas.openxmlformats.org/officeDocument/2006/relationships" r:id="rId8"/>
          </a:graphicData>
        </a:graphic>
      </p:graphicFrame>
      <p:sp>
        <p:nvSpPr>
          <p:cNvPr id="9" name="文本框 8">
            <a:extLst>
              <a:ext uri="{FF2B5EF4-FFF2-40B4-BE49-F238E27FC236}">
                <a16:creationId xmlns:a16="http://schemas.microsoft.com/office/drawing/2014/main" id="{855D2FDA-4953-4D13-B679-327B9B7DF7FA}"/>
              </a:ext>
            </a:extLst>
          </p:cNvPr>
          <p:cNvSpPr txBox="1"/>
          <p:nvPr/>
        </p:nvSpPr>
        <p:spPr>
          <a:xfrm rot="16200000">
            <a:off x="932575" y="3755231"/>
            <a:ext cx="683200" cy="246221"/>
          </a:xfrm>
          <a:prstGeom prst="rect">
            <a:avLst/>
          </a:prstGeom>
          <a:solidFill>
            <a:schemeClr val="bg1"/>
          </a:solidFill>
        </p:spPr>
        <p:txBody>
          <a:bodyPr wrap="none" rtlCol="0">
            <a:spAutoFit/>
          </a:bodyPr>
          <a:lstStyle/>
          <a:p>
            <a:pPr algn="l"/>
            <a:r>
              <a:rPr lang="zh-CN" altLang="en-US" sz="1000" dirty="0">
                <a:latin typeface="微软雅黑" panose="020B0503020204020204" pitchFamily="34" charset="-122"/>
                <a:ea typeface="微软雅黑" panose="020B0503020204020204" pitchFamily="34" charset="-122"/>
              </a:rPr>
              <a:t>百分比</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0C01D19-D538-4E1B-BAB2-D11687A9F46F}"/>
              </a:ext>
            </a:extLst>
          </p:cNvPr>
          <p:cNvSpPr txBox="1"/>
          <p:nvPr/>
        </p:nvSpPr>
        <p:spPr>
          <a:xfrm>
            <a:off x="2204859" y="5830169"/>
            <a:ext cx="710451"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n=332</a:t>
            </a:r>
            <a:r>
              <a:rPr lang="zh-CN" altLang="en-US" sz="800"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12DDF11A-AE5E-4424-B560-CB96D5A21B09}"/>
              </a:ext>
            </a:extLst>
          </p:cNvPr>
          <p:cNvSpPr txBox="1"/>
          <p:nvPr/>
        </p:nvSpPr>
        <p:spPr>
          <a:xfrm>
            <a:off x="3420981" y="5830169"/>
            <a:ext cx="710451"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n=378</a:t>
            </a:r>
            <a:r>
              <a:rPr lang="zh-CN" altLang="en-US" sz="800" dirty="0">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F3D2A7E6-1353-4334-9207-FF5D88B8AC73}"/>
              </a:ext>
            </a:extLst>
          </p:cNvPr>
          <p:cNvSpPr txBox="1"/>
          <p:nvPr/>
        </p:nvSpPr>
        <p:spPr>
          <a:xfrm>
            <a:off x="4640874" y="5830169"/>
            <a:ext cx="710451"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n=128</a:t>
            </a:r>
            <a:r>
              <a:rPr lang="zh-CN" altLang="en-US" sz="800" dirty="0">
                <a:latin typeface="微软雅黑" panose="020B0503020204020204" pitchFamily="34" charset="-122"/>
                <a:ea typeface="微软雅黑" panose="020B0503020204020204" pitchFamily="34" charset="-122"/>
              </a:rPr>
              <a:t>）</a:t>
            </a:r>
          </a:p>
        </p:txBody>
      </p:sp>
      <p:sp>
        <p:nvSpPr>
          <p:cNvPr id="18" name="文本框 17">
            <a:extLst>
              <a:ext uri="{FF2B5EF4-FFF2-40B4-BE49-F238E27FC236}">
                <a16:creationId xmlns:a16="http://schemas.microsoft.com/office/drawing/2014/main" id="{02BB9CE6-5342-43CA-8C56-4118D27595DD}"/>
              </a:ext>
            </a:extLst>
          </p:cNvPr>
          <p:cNvSpPr txBox="1"/>
          <p:nvPr/>
        </p:nvSpPr>
        <p:spPr>
          <a:xfrm>
            <a:off x="5860767" y="5830169"/>
            <a:ext cx="710451"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n=248</a:t>
            </a:r>
            <a:r>
              <a:rPr lang="zh-CN" altLang="en-US" sz="800" dirty="0">
                <a:latin typeface="微软雅黑" panose="020B0503020204020204" pitchFamily="34" charset="-122"/>
                <a:ea typeface="微软雅黑" panose="020B0503020204020204" pitchFamily="34" charset="-122"/>
              </a:rPr>
              <a:t>）</a:t>
            </a:r>
          </a:p>
        </p:txBody>
      </p:sp>
      <p:sp>
        <p:nvSpPr>
          <p:cNvPr id="19" name="文本框 18">
            <a:extLst>
              <a:ext uri="{FF2B5EF4-FFF2-40B4-BE49-F238E27FC236}">
                <a16:creationId xmlns:a16="http://schemas.microsoft.com/office/drawing/2014/main" id="{17E1CC54-54CE-42E1-B945-35E037B3F957}"/>
              </a:ext>
            </a:extLst>
          </p:cNvPr>
          <p:cNvSpPr txBox="1"/>
          <p:nvPr/>
        </p:nvSpPr>
        <p:spPr>
          <a:xfrm>
            <a:off x="7061849" y="5830169"/>
            <a:ext cx="649537"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n=99</a:t>
            </a:r>
            <a:r>
              <a:rPr lang="zh-CN" altLang="en-US" sz="800" dirty="0">
                <a:latin typeface="微软雅黑" panose="020B0503020204020204" pitchFamily="34" charset="-122"/>
                <a:ea typeface="微软雅黑" panose="020B0503020204020204" pitchFamily="34" charset="-122"/>
              </a:rPr>
              <a:t>）</a:t>
            </a:r>
          </a:p>
        </p:txBody>
      </p:sp>
      <p:sp>
        <p:nvSpPr>
          <p:cNvPr id="20" name="文本框 19">
            <a:extLst>
              <a:ext uri="{FF2B5EF4-FFF2-40B4-BE49-F238E27FC236}">
                <a16:creationId xmlns:a16="http://schemas.microsoft.com/office/drawing/2014/main" id="{F0B912DA-38EB-4361-9653-966BCAB569B8}"/>
              </a:ext>
            </a:extLst>
          </p:cNvPr>
          <p:cNvSpPr txBox="1"/>
          <p:nvPr/>
        </p:nvSpPr>
        <p:spPr>
          <a:xfrm>
            <a:off x="8262931" y="5830169"/>
            <a:ext cx="649537" cy="215444"/>
          </a:xfrm>
          <a:prstGeom prst="rect">
            <a:avLst/>
          </a:prstGeom>
          <a:solidFill>
            <a:schemeClr val="bg1"/>
          </a:solidFill>
        </p:spPr>
        <p:txBody>
          <a:bodyPr wrap="none" rtlCol="0">
            <a:spAutoFit/>
          </a:bodyPr>
          <a:lstStyle/>
          <a:p>
            <a:pPr algn="l"/>
            <a:r>
              <a:rPr lang="zh-CN" altLang="en-US" sz="800" dirty="0">
                <a:latin typeface="微软雅黑" panose="020B0503020204020204" pitchFamily="34" charset="-122"/>
                <a:ea typeface="微软雅黑" panose="020B0503020204020204" pitchFamily="34" charset="-122"/>
              </a:rPr>
              <a:t>（</a:t>
            </a:r>
            <a:r>
              <a:rPr lang="en-US" altLang="zh-CN" sz="800" dirty="0">
                <a:latin typeface="微软雅黑" panose="020B0503020204020204" pitchFamily="34" charset="-122"/>
                <a:ea typeface="微软雅黑" panose="020B0503020204020204" pitchFamily="34" charset="-122"/>
              </a:rPr>
              <a:t>n=22</a:t>
            </a:r>
            <a:r>
              <a:rPr lang="zh-CN" altLang="en-US" sz="800" dirty="0">
                <a:latin typeface="微软雅黑" panose="020B0503020204020204" pitchFamily="34" charset="-122"/>
                <a:ea typeface="微软雅黑" panose="020B0503020204020204" pitchFamily="34" charset="-122"/>
              </a:rPr>
              <a:t>）</a:t>
            </a:r>
          </a:p>
        </p:txBody>
      </p:sp>
      <p:sp>
        <p:nvSpPr>
          <p:cNvPr id="21" name="文本框 20">
            <a:extLst>
              <a:ext uri="{FF2B5EF4-FFF2-40B4-BE49-F238E27FC236}">
                <a16:creationId xmlns:a16="http://schemas.microsoft.com/office/drawing/2014/main" id="{F5B082B1-FFA0-4B43-8726-A3EC5136AB7C}"/>
              </a:ext>
            </a:extLst>
          </p:cNvPr>
          <p:cNvSpPr txBox="1"/>
          <p:nvPr/>
        </p:nvSpPr>
        <p:spPr>
          <a:xfrm>
            <a:off x="1337576" y="6150534"/>
            <a:ext cx="9516847" cy="430887"/>
          </a:xfrm>
          <a:prstGeom prst="rect">
            <a:avLst/>
          </a:prstGeom>
          <a:solidFill>
            <a:schemeClr val="bg1"/>
          </a:solidFill>
        </p:spPr>
        <p:txBody>
          <a:bodyPr wrap="square">
            <a:spAutoFit/>
          </a:bodyPr>
          <a:lstStyle/>
          <a:p>
            <a:r>
              <a:rPr lang="en-CA" altLang="zh-CN" sz="1100" dirty="0">
                <a:latin typeface="微软雅黑" panose="020B0503020204020204" pitchFamily="34" charset="-122"/>
                <a:ea typeface="微软雅黑" panose="020B0503020204020204" pitchFamily="34" charset="-122"/>
              </a:rPr>
              <a:t>Peter G. Pappas</a:t>
            </a:r>
            <a:r>
              <a:rPr lang="zh-CN" altLang="en-US" sz="1100" dirty="0">
                <a:latin typeface="微软雅黑" panose="020B0503020204020204" pitchFamily="34" charset="-122"/>
                <a:ea typeface="微软雅黑" panose="020B0503020204020204" pitchFamily="34" charset="-122"/>
              </a:rPr>
              <a:t>等人</a:t>
            </a:r>
            <a:r>
              <a:rPr lang="en-US" altLang="zh-CN" sz="1100" baseline="30000" dirty="0">
                <a:latin typeface="微软雅黑" panose="020B0503020204020204" pitchFamily="34" charset="-122"/>
                <a:ea typeface="微软雅黑" panose="020B0503020204020204" pitchFamily="34" charset="-122"/>
              </a:rPr>
              <a:t>7</a:t>
            </a:r>
            <a:r>
              <a:rPr lang="zh-CN" altLang="en-US" sz="1100" dirty="0">
                <a:latin typeface="微软雅黑" panose="020B0503020204020204" pitchFamily="34" charset="-122"/>
                <a:ea typeface="微软雅黑" panose="020B0503020204020204" pitchFamily="34" charset="-122"/>
              </a:rPr>
              <a:t>的研究中对参与</a:t>
            </a:r>
            <a:r>
              <a:rPr lang="en-US" altLang="zh-CN" sz="1100" dirty="0">
                <a:latin typeface="微软雅黑" panose="020B0503020204020204" pitchFamily="34" charset="-122"/>
                <a:ea typeface="微软雅黑" panose="020B0503020204020204" pitchFamily="34" charset="-122"/>
              </a:rPr>
              <a:t>TRANSENT </a:t>
            </a:r>
            <a:r>
              <a:rPr lang="zh-CN" altLang="en-US" sz="1100" dirty="0">
                <a:latin typeface="微软雅黑" panose="020B0503020204020204" pitchFamily="34" charset="-122"/>
                <a:ea typeface="微软雅黑" panose="020B0503020204020204" pitchFamily="34" charset="-122"/>
              </a:rPr>
              <a:t>研究的</a:t>
            </a:r>
            <a:r>
              <a:rPr lang="en-US" altLang="zh-CN" sz="1100" dirty="0">
                <a:latin typeface="微软雅黑" panose="020B0503020204020204" pitchFamily="34" charset="-122"/>
                <a:ea typeface="微软雅黑" panose="020B0503020204020204" pitchFamily="34" charset="-122"/>
              </a:rPr>
              <a:t>15</a:t>
            </a:r>
            <a:r>
              <a:rPr lang="zh-CN" altLang="en-US" sz="1100" dirty="0">
                <a:latin typeface="微软雅黑" panose="020B0503020204020204" pitchFamily="34" charset="-122"/>
                <a:ea typeface="微软雅黑" panose="020B0503020204020204" pitchFamily="34" charset="-122"/>
              </a:rPr>
              <a:t>个移植中心</a:t>
            </a:r>
            <a:r>
              <a:rPr lang="en-US" altLang="zh-CN" sz="1100" dirty="0">
                <a:latin typeface="微软雅黑" panose="020B0503020204020204" pitchFamily="34" charset="-122"/>
                <a:ea typeface="微软雅黑" panose="020B0503020204020204" pitchFamily="34" charset="-122"/>
              </a:rPr>
              <a:t>2001</a:t>
            </a:r>
            <a:r>
              <a:rPr lang="zh-CN" altLang="en-US" sz="1100" dirty="0">
                <a:latin typeface="微软雅黑" panose="020B0503020204020204" pitchFamily="34" charset="-122"/>
                <a:ea typeface="微软雅黑" panose="020B0503020204020204" pitchFamily="34" charset="-122"/>
              </a:rPr>
              <a:t>年</a:t>
            </a:r>
            <a:r>
              <a:rPr lang="en-US" altLang="zh-CN" sz="1100" dirty="0">
                <a:latin typeface="微软雅黑" panose="020B0503020204020204" pitchFamily="34" charset="-122"/>
                <a:ea typeface="微软雅黑" panose="020B0503020204020204" pitchFamily="34" charset="-122"/>
              </a:rPr>
              <a:t>-2006</a:t>
            </a:r>
            <a:r>
              <a:rPr lang="zh-CN" altLang="en-US" sz="1100" dirty="0">
                <a:latin typeface="微软雅黑" panose="020B0503020204020204" pitchFamily="34" charset="-122"/>
                <a:ea typeface="微软雅黑" panose="020B0503020204020204" pitchFamily="34" charset="-122"/>
              </a:rPr>
              <a:t>年间出现的</a:t>
            </a:r>
            <a:r>
              <a:rPr lang="en-US" altLang="zh-CN" sz="1100" dirty="0">
                <a:latin typeface="微软雅黑" panose="020B0503020204020204" pitchFamily="34" charset="-122"/>
                <a:ea typeface="微软雅黑" panose="020B0503020204020204" pitchFamily="34" charset="-122"/>
              </a:rPr>
              <a:t>SOT</a:t>
            </a:r>
            <a:r>
              <a:rPr lang="zh-CN" altLang="en-US" sz="1100" dirty="0">
                <a:latin typeface="微软雅黑" panose="020B0503020204020204" pitchFamily="34" charset="-122"/>
                <a:ea typeface="微软雅黑" panose="020B0503020204020204" pitchFamily="34" charset="-122"/>
              </a:rPr>
              <a:t>患者侵袭性真菌感染进行前瞻性的观察，共纳入了</a:t>
            </a:r>
            <a:r>
              <a:rPr lang="en-US" altLang="zh-CN" sz="1100" dirty="0">
                <a:latin typeface="微软雅黑" panose="020B0503020204020204" pitchFamily="34" charset="-122"/>
                <a:ea typeface="微软雅黑" panose="020B0503020204020204" pitchFamily="34" charset="-122"/>
              </a:rPr>
              <a:t>1063</a:t>
            </a:r>
            <a:r>
              <a:rPr lang="zh-CN" altLang="en-US" sz="1100" dirty="0">
                <a:latin typeface="微软雅黑" panose="020B0503020204020204" pitchFamily="34" charset="-122"/>
                <a:ea typeface="微软雅黑" panose="020B0503020204020204" pitchFamily="34" charset="-122"/>
              </a:rPr>
              <a:t>位患者中出现的</a:t>
            </a:r>
            <a:r>
              <a:rPr lang="en-US" altLang="zh-CN" sz="1100" dirty="0">
                <a:latin typeface="微软雅黑" panose="020B0503020204020204" pitchFamily="34" charset="-122"/>
                <a:ea typeface="微软雅黑" panose="020B0503020204020204" pitchFamily="34" charset="-122"/>
              </a:rPr>
              <a:t>1208</a:t>
            </a:r>
            <a:r>
              <a:rPr lang="zh-CN" altLang="en-US" sz="1100" dirty="0">
                <a:latin typeface="微软雅黑" panose="020B0503020204020204" pitchFamily="34" charset="-122"/>
                <a:ea typeface="微软雅黑" panose="020B0503020204020204" pitchFamily="34" charset="-122"/>
              </a:rPr>
              <a:t>人次侵袭性真菌感染。</a:t>
            </a:r>
            <a:endParaRPr lang="zh-CN" altLang="en-US" sz="1100" dirty="0"/>
          </a:p>
        </p:txBody>
      </p:sp>
      <p:sp>
        <p:nvSpPr>
          <p:cNvPr id="3" name="文本框 2">
            <a:extLst>
              <a:ext uri="{FF2B5EF4-FFF2-40B4-BE49-F238E27FC236}">
                <a16:creationId xmlns:a16="http://schemas.microsoft.com/office/drawing/2014/main" id="{D64D62D1-97BA-4E93-8E55-8BC7185C2FE9}"/>
              </a:ext>
            </a:extLst>
          </p:cNvPr>
          <p:cNvSpPr txBox="1"/>
          <p:nvPr/>
        </p:nvSpPr>
        <p:spPr>
          <a:xfrm>
            <a:off x="9522374" y="4603531"/>
            <a:ext cx="596962" cy="215444"/>
          </a:xfrm>
          <a:prstGeom prst="rect">
            <a:avLst/>
          </a:prstGeom>
          <a:solidFill>
            <a:schemeClr val="bg1"/>
          </a:solidFill>
        </p:spPr>
        <p:txBody>
          <a:bodyPr wrap="square" rtlCol="0">
            <a:spAutoFit/>
          </a:bodyPr>
          <a:lstStyle/>
          <a:p>
            <a:r>
              <a:rPr lang="zh-CN" altLang="en-US" sz="800" dirty="0">
                <a:latin typeface="微软雅黑" panose="020B0503020204020204" pitchFamily="34" charset="-122"/>
                <a:ea typeface="微软雅黑" panose="020B0503020204020204" pitchFamily="34" charset="-122"/>
              </a:rPr>
              <a:t>毛霉病</a:t>
            </a:r>
          </a:p>
        </p:txBody>
      </p:sp>
    </p:spTree>
    <p:extLst>
      <p:ext uri="{BB962C8B-B14F-4D97-AF65-F5344CB8AC3E}">
        <p14:creationId xmlns:p14="http://schemas.microsoft.com/office/powerpoint/2010/main" val="931813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80401" y="334507"/>
            <a:ext cx="6340197"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实体器官移植患者在移植后不同阶段对应不同感染来源</a:t>
            </a:r>
            <a:endParaRPr lang="en-US" altLang="zh-CN" sz="2000" b="1"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72F2C4DC-C8FE-4106-8C72-C1FDCFB1F847}"/>
              </a:ext>
            </a:extLst>
          </p:cNvPr>
          <p:cNvSpPr txBox="1"/>
          <p:nvPr/>
        </p:nvSpPr>
        <p:spPr>
          <a:xfrm>
            <a:off x="449529" y="6523493"/>
            <a:ext cx="3282179" cy="215444"/>
          </a:xfrm>
          <a:prstGeom prst="rect">
            <a:avLst/>
          </a:prstGeom>
          <a:noFill/>
        </p:spPr>
        <p:txBody>
          <a:bodyPr wrap="square">
            <a:spAutoFit/>
          </a:bodyPr>
          <a:lstStyle/>
          <a:p>
            <a:r>
              <a:rPr lang="pt-BR" altLang="zh-CN" sz="800" dirty="0"/>
              <a:t>8. J A Fishman. Am J Transplant. 2017 Apr;17(4)856-879</a:t>
            </a:r>
          </a:p>
        </p:txBody>
      </p:sp>
      <p:pic>
        <p:nvPicPr>
          <p:cNvPr id="52" name="图片 51" descr="徽标, 公司名称&#10;&#10;描述已自动生成">
            <a:extLst>
              <a:ext uri="{FF2B5EF4-FFF2-40B4-BE49-F238E27FC236}">
                <a16:creationId xmlns:a16="http://schemas.microsoft.com/office/drawing/2014/main" id="{F503E77A-CFFF-4DCA-8033-524C64E1A8CF}"/>
              </a:ext>
            </a:extLst>
          </p:cNvPr>
          <p:cNvPicPr>
            <a:picLocks noChangeAspect="1"/>
          </p:cNvPicPr>
          <p:nvPr/>
        </p:nvPicPr>
        <p:blipFill rotWithShape="1">
          <a:blip r:embed="rId4">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2" name="文本框 1">
            <a:extLst>
              <a:ext uri="{FF2B5EF4-FFF2-40B4-BE49-F238E27FC236}">
                <a16:creationId xmlns:a16="http://schemas.microsoft.com/office/drawing/2014/main" id="{24169959-DB62-4640-8B45-D7DB45CBE15F}"/>
              </a:ext>
            </a:extLst>
          </p:cNvPr>
          <p:cNvSpPr txBox="1"/>
          <p:nvPr/>
        </p:nvSpPr>
        <p:spPr>
          <a:xfrm>
            <a:off x="735532" y="936914"/>
            <a:ext cx="11118253" cy="1346907"/>
          </a:xfrm>
          <a:prstGeom prst="rect">
            <a:avLst/>
          </a:prstGeom>
          <a:solidFill>
            <a:schemeClr val="bg1"/>
          </a:solidFill>
        </p:spPr>
        <p:txBody>
          <a:bodyPr wrap="square" rtlCol="0">
            <a:spAutoFit/>
          </a:bodyPr>
          <a:lstStyle/>
          <a:p>
            <a:pPr marL="171450" indent="-171450" algn="l">
              <a:lnSpc>
                <a:spcPct val="150000"/>
              </a:lnSpc>
              <a:buFont typeface="Arial" panose="020B0604020202020204" pitchFamily="34" charset="0"/>
              <a:buChar char="•"/>
            </a:pPr>
            <a:r>
              <a:rPr lang="en-CA" altLang="zh-CN" sz="1400" dirty="0">
                <a:latin typeface="微软雅黑" panose="020B0503020204020204" pitchFamily="34" charset="-122"/>
                <a:ea typeface="微软雅黑" panose="020B0503020204020204" pitchFamily="34" charset="-122"/>
              </a:rPr>
              <a:t>2017</a:t>
            </a:r>
            <a:r>
              <a:rPr lang="zh-CN" altLang="en-US" sz="1400" dirty="0">
                <a:latin typeface="微软雅黑" panose="020B0503020204020204" pitchFamily="34" charset="-122"/>
                <a:ea typeface="微软雅黑" panose="020B0503020204020204" pitchFamily="34" charset="-122"/>
              </a:rPr>
              <a:t>年哈佛麻省总医院（</a:t>
            </a:r>
            <a:r>
              <a:rPr lang="en-US" altLang="zh-CN" sz="1400" dirty="0">
                <a:latin typeface="微软雅黑" panose="020B0503020204020204" pitchFamily="34" charset="-122"/>
                <a:ea typeface="微软雅黑" panose="020B0503020204020204" pitchFamily="34" charset="-122"/>
              </a:rPr>
              <a:t>MGH</a:t>
            </a:r>
            <a:r>
              <a:rPr lang="zh-CN" altLang="en-US" sz="1400" dirty="0">
                <a:latin typeface="微软雅黑" panose="020B0503020204020204" pitchFamily="34" charset="-122"/>
                <a:ea typeface="微软雅黑" panose="020B0503020204020204" pitchFamily="34" charset="-122"/>
              </a:rPr>
              <a:t>）的</a:t>
            </a:r>
            <a:r>
              <a:rPr lang="en-CA" altLang="zh-CN" sz="1400" dirty="0">
                <a:latin typeface="微软雅黑" panose="020B0503020204020204" pitchFamily="34" charset="-122"/>
                <a:ea typeface="微软雅黑" panose="020B0503020204020204" pitchFamily="34" charset="-122"/>
              </a:rPr>
              <a:t>J A Fishman</a:t>
            </a:r>
            <a:r>
              <a:rPr lang="zh-CN" altLang="en-US" sz="1400" dirty="0">
                <a:latin typeface="微软雅黑" panose="020B0503020204020204" pitchFamily="34" charset="-122"/>
                <a:ea typeface="微软雅黑" panose="020B0503020204020204" pitchFamily="34" charset="-122"/>
              </a:rPr>
              <a:t>教授</a:t>
            </a:r>
            <a:r>
              <a:rPr lang="en-US" altLang="zh-CN" sz="1400" baseline="30000" dirty="0">
                <a:latin typeface="微软雅黑" panose="020B0503020204020204" pitchFamily="34" charset="-122"/>
                <a:ea typeface="微软雅黑" panose="020B0503020204020204" pitchFamily="34" charset="-122"/>
              </a:rPr>
              <a:t>8</a:t>
            </a:r>
            <a:r>
              <a:rPr lang="zh-CN" altLang="en-US" sz="1400" dirty="0">
                <a:latin typeface="微软雅黑" panose="020B0503020204020204" pitchFamily="34" charset="-122"/>
                <a:ea typeface="微软雅黑" panose="020B0503020204020204" pitchFamily="34" charset="-122"/>
              </a:rPr>
              <a:t>在</a:t>
            </a:r>
            <a:r>
              <a:rPr lang="en-US" altLang="zh-CN" sz="1400" dirty="0">
                <a:latin typeface="微软雅黑" panose="020B0503020204020204" pitchFamily="34" charset="-122"/>
                <a:ea typeface="微软雅黑" panose="020B0503020204020204" pitchFamily="34" charset="-122"/>
              </a:rPr>
              <a:t>AJT</a:t>
            </a:r>
            <a:r>
              <a:rPr lang="zh-CN" altLang="en-US" sz="1400" dirty="0">
                <a:latin typeface="微软雅黑" panose="020B0503020204020204" pitchFamily="34" charset="-122"/>
                <a:ea typeface="微软雅黑" panose="020B0503020204020204" pitchFamily="34" charset="-122"/>
              </a:rPr>
              <a:t>上发表了对实体器官移植后感染综述，对移植后不同真菌病原菌感染时间线，来源以及移植后不同时间阶段患者感染风险相关性进行了描述（如下图）。</a:t>
            </a:r>
            <a:endParaRPr lang="en-US" altLang="zh-CN" sz="1400" dirty="0">
              <a:latin typeface="微软雅黑" panose="020B0503020204020204" pitchFamily="34" charset="-122"/>
              <a:ea typeface="微软雅黑" panose="020B0503020204020204" pitchFamily="34" charset="-122"/>
            </a:endParaRPr>
          </a:p>
          <a:p>
            <a:pPr marL="171450" indent="-171450" algn="l">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定植，出现中性粒细胞缺乏，高强度免疫抑制，</a:t>
            </a:r>
            <a:r>
              <a:rPr lang="en-US" altLang="zh-CN" sz="1400" dirty="0">
                <a:latin typeface="微软雅黑" panose="020B0503020204020204" pitchFamily="34" charset="-122"/>
                <a:ea typeface="微软雅黑" panose="020B0503020204020204" pitchFamily="34" charset="-122"/>
              </a:rPr>
              <a:t>T</a:t>
            </a:r>
            <a:r>
              <a:rPr lang="zh-CN" altLang="en-US" sz="1400" dirty="0">
                <a:latin typeface="微软雅黑" panose="020B0503020204020204" pitchFamily="34" charset="-122"/>
                <a:ea typeface="微软雅黑" panose="020B0503020204020204" pitchFamily="34" charset="-122"/>
              </a:rPr>
              <a:t>细胞消耗，病毒合并感染，糖尿病，广谱抗生素的应用，肾功能和肝功能不全，白细胞减少和重症疾病是</a:t>
            </a:r>
            <a:r>
              <a:rPr lang="en-US" altLang="zh-CN" sz="1400" dirty="0">
                <a:latin typeface="微软雅黑" panose="020B0503020204020204" pitchFamily="34" charset="-122"/>
                <a:ea typeface="微软雅黑" panose="020B0503020204020204" pitchFamily="34" charset="-122"/>
              </a:rPr>
              <a:t>SOT</a:t>
            </a:r>
            <a:r>
              <a:rPr lang="zh-CN" altLang="en-US" sz="1400" dirty="0">
                <a:latin typeface="微软雅黑" panose="020B0503020204020204" pitchFamily="34" charset="-122"/>
                <a:ea typeface="微软雅黑" panose="020B0503020204020204" pitchFamily="34" charset="-122"/>
              </a:rPr>
              <a:t>患者罹患</a:t>
            </a:r>
            <a:r>
              <a:rPr lang="en-US" altLang="zh-CN" sz="1400" dirty="0">
                <a:latin typeface="微软雅黑" panose="020B0503020204020204" pitchFamily="34" charset="-122"/>
                <a:ea typeface="微软雅黑" panose="020B0503020204020204" pitchFamily="34" charset="-122"/>
              </a:rPr>
              <a:t>IFI</a:t>
            </a:r>
            <a:r>
              <a:rPr lang="zh-CN" altLang="en-US" sz="1400" dirty="0">
                <a:latin typeface="微软雅黑" panose="020B0503020204020204" pitchFamily="34" charset="-122"/>
                <a:ea typeface="微软雅黑" panose="020B0503020204020204" pitchFamily="34" charset="-122"/>
              </a:rPr>
              <a:t>的常见危险因素。</a:t>
            </a:r>
          </a:p>
        </p:txBody>
      </p:sp>
      <p:pic>
        <p:nvPicPr>
          <p:cNvPr id="7" name="图片 6">
            <a:extLst>
              <a:ext uri="{FF2B5EF4-FFF2-40B4-BE49-F238E27FC236}">
                <a16:creationId xmlns:a16="http://schemas.microsoft.com/office/drawing/2014/main" id="{9C90A3A1-3D60-4807-A1CD-374625B13010}"/>
              </a:ext>
            </a:extLst>
          </p:cNvPr>
          <p:cNvPicPr>
            <a:picLocks noChangeAspect="1"/>
          </p:cNvPicPr>
          <p:nvPr/>
        </p:nvPicPr>
        <p:blipFill rotWithShape="1">
          <a:blip r:embed="rId5"/>
          <a:srcRect l="14669" t="39608" r="27802" b="42353"/>
          <a:stretch/>
        </p:blipFill>
        <p:spPr>
          <a:xfrm>
            <a:off x="893880" y="3789510"/>
            <a:ext cx="10404239" cy="1835112"/>
          </a:xfrm>
          <a:prstGeom prst="rect">
            <a:avLst/>
          </a:prstGeom>
        </p:spPr>
      </p:pic>
      <p:sp>
        <p:nvSpPr>
          <p:cNvPr id="8" name="文本框 7">
            <a:extLst>
              <a:ext uri="{FF2B5EF4-FFF2-40B4-BE49-F238E27FC236}">
                <a16:creationId xmlns:a16="http://schemas.microsoft.com/office/drawing/2014/main" id="{70BD3F2D-4BF1-420B-89D3-0258C68C2A99}"/>
              </a:ext>
            </a:extLst>
          </p:cNvPr>
          <p:cNvSpPr txBox="1"/>
          <p:nvPr/>
        </p:nvSpPr>
        <p:spPr>
          <a:xfrm flipH="1">
            <a:off x="5096429" y="3773723"/>
            <a:ext cx="670562" cy="261610"/>
          </a:xfrm>
          <a:prstGeom prst="rect">
            <a:avLst/>
          </a:prstGeom>
          <a:noFill/>
        </p:spPr>
        <p:txBody>
          <a:bodyPr wrap="square" rtlCol="0">
            <a:spAutoFit/>
          </a:bodyPr>
          <a:lstStyle/>
          <a:p>
            <a:pPr algn="l"/>
            <a:r>
              <a:rPr lang="zh-CN" altLang="en-US" sz="1100" b="1" dirty="0">
                <a:solidFill>
                  <a:srgbClr val="9E4294"/>
                </a:solidFill>
                <a:latin typeface="微软雅黑" panose="020B0503020204020204" pitchFamily="34" charset="-122"/>
                <a:ea typeface="微软雅黑" panose="020B0503020204020204" pitchFamily="34" charset="-122"/>
              </a:rPr>
              <a:t>曲霉菌</a:t>
            </a:r>
          </a:p>
        </p:txBody>
      </p:sp>
      <p:sp>
        <p:nvSpPr>
          <p:cNvPr id="11" name="文本框 10">
            <a:extLst>
              <a:ext uri="{FF2B5EF4-FFF2-40B4-BE49-F238E27FC236}">
                <a16:creationId xmlns:a16="http://schemas.microsoft.com/office/drawing/2014/main" id="{A9EA84AE-1D45-4A49-B6E8-D9B340615C8F}"/>
              </a:ext>
            </a:extLst>
          </p:cNvPr>
          <p:cNvSpPr txBox="1"/>
          <p:nvPr/>
        </p:nvSpPr>
        <p:spPr>
          <a:xfrm flipH="1">
            <a:off x="10220659" y="3774900"/>
            <a:ext cx="670562" cy="261610"/>
          </a:xfrm>
          <a:prstGeom prst="rect">
            <a:avLst/>
          </a:prstGeom>
          <a:noFill/>
        </p:spPr>
        <p:txBody>
          <a:bodyPr wrap="square" rtlCol="0">
            <a:spAutoFit/>
          </a:bodyPr>
          <a:lstStyle/>
          <a:p>
            <a:pPr algn="l"/>
            <a:r>
              <a:rPr lang="zh-CN" altLang="en-US" sz="1100" b="1" dirty="0">
                <a:solidFill>
                  <a:srgbClr val="9E4294"/>
                </a:solidFill>
                <a:latin typeface="微软雅黑" panose="020B0503020204020204" pitchFamily="34" charset="-122"/>
                <a:ea typeface="微软雅黑" panose="020B0503020204020204" pitchFamily="34" charset="-122"/>
              </a:rPr>
              <a:t>曲霉菌</a:t>
            </a:r>
          </a:p>
        </p:txBody>
      </p:sp>
      <p:sp>
        <p:nvSpPr>
          <p:cNvPr id="12" name="文本框 11">
            <a:extLst>
              <a:ext uri="{FF2B5EF4-FFF2-40B4-BE49-F238E27FC236}">
                <a16:creationId xmlns:a16="http://schemas.microsoft.com/office/drawing/2014/main" id="{77E8FF34-2232-4AD2-AF46-F29FACA5892A}"/>
              </a:ext>
            </a:extLst>
          </p:cNvPr>
          <p:cNvSpPr txBox="1"/>
          <p:nvPr/>
        </p:nvSpPr>
        <p:spPr>
          <a:xfrm flipH="1">
            <a:off x="4449720" y="4111743"/>
            <a:ext cx="1844939" cy="261610"/>
          </a:xfrm>
          <a:prstGeom prst="rect">
            <a:avLst/>
          </a:prstGeom>
          <a:noFill/>
        </p:spPr>
        <p:txBody>
          <a:bodyPr wrap="square" rtlCol="0">
            <a:spAutoFit/>
          </a:bodyPr>
          <a:lstStyle/>
          <a:p>
            <a:pPr algn="l"/>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念珠菌属（非白色念珠菌）</a:t>
            </a:r>
          </a:p>
        </p:txBody>
      </p:sp>
      <p:sp>
        <p:nvSpPr>
          <p:cNvPr id="13" name="文本框 12">
            <a:extLst>
              <a:ext uri="{FF2B5EF4-FFF2-40B4-BE49-F238E27FC236}">
                <a16:creationId xmlns:a16="http://schemas.microsoft.com/office/drawing/2014/main" id="{7197104B-5371-47FA-9048-938A1B07AF89}"/>
              </a:ext>
            </a:extLst>
          </p:cNvPr>
          <p:cNvSpPr txBox="1"/>
          <p:nvPr/>
        </p:nvSpPr>
        <p:spPr>
          <a:xfrm flipH="1">
            <a:off x="6380714" y="4703635"/>
            <a:ext cx="1844939" cy="261610"/>
          </a:xfrm>
          <a:prstGeom prst="rect">
            <a:avLst/>
          </a:prstGeom>
          <a:noFill/>
        </p:spPr>
        <p:txBody>
          <a:bodyPr wrap="square" rtlCol="0">
            <a:spAutoFit/>
          </a:bodyPr>
          <a:lstStyle/>
          <a:p>
            <a:pPr algn="l"/>
            <a:r>
              <a:rPr lang="zh-CN" altLang="en-US" sz="1100" b="1" dirty="0">
                <a:solidFill>
                  <a:schemeClr val="bg1">
                    <a:lumMod val="50000"/>
                  </a:schemeClr>
                </a:solidFill>
                <a:latin typeface="微软雅黑" panose="020B0503020204020204" pitchFamily="34" charset="-122"/>
                <a:ea typeface="微软雅黑" panose="020B0503020204020204" pitchFamily="34" charset="-122"/>
              </a:rPr>
              <a:t>地方性真菌</a:t>
            </a:r>
          </a:p>
        </p:txBody>
      </p:sp>
      <p:sp>
        <p:nvSpPr>
          <p:cNvPr id="14" name="文本框 13">
            <a:extLst>
              <a:ext uri="{FF2B5EF4-FFF2-40B4-BE49-F238E27FC236}">
                <a16:creationId xmlns:a16="http://schemas.microsoft.com/office/drawing/2014/main" id="{6859ED09-50BA-4DAB-9C2F-BDEEA21A0A87}"/>
              </a:ext>
            </a:extLst>
          </p:cNvPr>
          <p:cNvSpPr txBox="1"/>
          <p:nvPr/>
        </p:nvSpPr>
        <p:spPr>
          <a:xfrm flipH="1">
            <a:off x="9715050" y="4223730"/>
            <a:ext cx="1844939" cy="261610"/>
          </a:xfrm>
          <a:prstGeom prst="rect">
            <a:avLst/>
          </a:prstGeom>
          <a:noFill/>
        </p:spPr>
        <p:txBody>
          <a:bodyPr wrap="square" rtlCol="0">
            <a:spAutoFit/>
          </a:bodyPr>
          <a:lstStyle/>
          <a:p>
            <a:pPr algn="l"/>
            <a:r>
              <a:rPr lang="zh-CN" altLang="en-US" sz="1100" b="1" dirty="0">
                <a:solidFill>
                  <a:schemeClr val="bg1">
                    <a:lumMod val="50000"/>
                  </a:schemeClr>
                </a:solidFill>
                <a:latin typeface="微软雅黑" panose="020B0503020204020204" pitchFamily="34" charset="-122"/>
                <a:ea typeface="微软雅黑" panose="020B0503020204020204" pitchFamily="34" charset="-122"/>
              </a:rPr>
              <a:t>新生隐球菌</a:t>
            </a:r>
          </a:p>
        </p:txBody>
      </p:sp>
      <p:sp>
        <p:nvSpPr>
          <p:cNvPr id="15" name="文本框 14">
            <a:extLst>
              <a:ext uri="{FF2B5EF4-FFF2-40B4-BE49-F238E27FC236}">
                <a16:creationId xmlns:a16="http://schemas.microsoft.com/office/drawing/2014/main" id="{33616FFB-EFBD-451F-ADFC-C84B3132209E}"/>
              </a:ext>
            </a:extLst>
          </p:cNvPr>
          <p:cNvSpPr txBox="1"/>
          <p:nvPr/>
        </p:nvSpPr>
        <p:spPr>
          <a:xfrm flipH="1">
            <a:off x="9715050" y="4766350"/>
            <a:ext cx="1844939" cy="261610"/>
          </a:xfrm>
          <a:prstGeom prst="rect">
            <a:avLst/>
          </a:prstGeom>
          <a:noFill/>
        </p:spPr>
        <p:txBody>
          <a:bodyPr wrap="square" rtlCol="0">
            <a:spAutoFit/>
          </a:bodyPr>
          <a:lstStyle/>
          <a:p>
            <a:pPr algn="l"/>
            <a:r>
              <a:rPr lang="zh-CN" altLang="en-US" sz="1100" b="1" dirty="0">
                <a:solidFill>
                  <a:srgbClr val="9E4294"/>
                </a:solidFill>
                <a:latin typeface="微软雅黑" panose="020B0503020204020204" pitchFamily="34" charset="-122"/>
                <a:ea typeface="微软雅黑" panose="020B0503020204020204" pitchFamily="34" charset="-122"/>
              </a:rPr>
              <a:t>毛霉菌</a:t>
            </a:r>
            <a:r>
              <a:rPr lang="zh-CN" altLang="en-US" sz="1100" b="1" dirty="0">
                <a:solidFill>
                  <a:schemeClr val="bg1">
                    <a:lumMod val="50000"/>
                  </a:schemeClr>
                </a:solidFill>
                <a:latin typeface="微软雅黑" panose="020B0503020204020204" pitchFamily="34" charset="-122"/>
                <a:ea typeface="微软雅黑" panose="020B0503020204020204" pitchFamily="34" charset="-122"/>
              </a:rPr>
              <a:t>，足放线病菌属</a:t>
            </a:r>
          </a:p>
        </p:txBody>
      </p:sp>
      <p:sp>
        <p:nvSpPr>
          <p:cNvPr id="16" name="文本框 15">
            <a:extLst>
              <a:ext uri="{FF2B5EF4-FFF2-40B4-BE49-F238E27FC236}">
                <a16:creationId xmlns:a16="http://schemas.microsoft.com/office/drawing/2014/main" id="{86A0FAE2-61FD-451C-A838-FAD08D3C90CC}"/>
              </a:ext>
            </a:extLst>
          </p:cNvPr>
          <p:cNvSpPr txBox="1"/>
          <p:nvPr/>
        </p:nvSpPr>
        <p:spPr>
          <a:xfrm flipH="1">
            <a:off x="5726649" y="5005145"/>
            <a:ext cx="1844939" cy="261610"/>
          </a:xfrm>
          <a:prstGeom prst="rect">
            <a:avLst/>
          </a:prstGeom>
          <a:noFill/>
        </p:spPr>
        <p:txBody>
          <a:bodyPr wrap="square" rtlCol="0">
            <a:spAutoFit/>
          </a:bodyPr>
          <a:lstStyle/>
          <a:p>
            <a:pPr algn="l"/>
            <a:r>
              <a:rPr lang="zh-CN" altLang="en-US" sz="1100" b="1" dirty="0">
                <a:solidFill>
                  <a:srgbClr val="9E4294"/>
                </a:solidFill>
                <a:latin typeface="微软雅黑" panose="020B0503020204020204" pitchFamily="34" charset="-122"/>
                <a:ea typeface="微软雅黑" panose="020B0503020204020204" pitchFamily="34" charset="-122"/>
              </a:rPr>
              <a:t>毛霉菌</a:t>
            </a:r>
            <a:r>
              <a:rPr lang="zh-CN" altLang="en-US" sz="1100" b="1" dirty="0">
                <a:solidFill>
                  <a:schemeClr val="bg1">
                    <a:lumMod val="50000"/>
                  </a:schemeClr>
                </a:solidFill>
                <a:latin typeface="微软雅黑" panose="020B0503020204020204" pitchFamily="34" charset="-122"/>
                <a:ea typeface="微软雅黑" panose="020B0503020204020204" pitchFamily="34" charset="-122"/>
              </a:rPr>
              <a:t>，足放线病菌属</a:t>
            </a:r>
          </a:p>
        </p:txBody>
      </p:sp>
      <p:sp>
        <p:nvSpPr>
          <p:cNvPr id="17" name="文本框 16">
            <a:extLst>
              <a:ext uri="{FF2B5EF4-FFF2-40B4-BE49-F238E27FC236}">
                <a16:creationId xmlns:a16="http://schemas.microsoft.com/office/drawing/2014/main" id="{7E7B1C14-7D75-456B-A202-518129CB7D38}"/>
              </a:ext>
            </a:extLst>
          </p:cNvPr>
          <p:cNvSpPr txBox="1"/>
          <p:nvPr/>
        </p:nvSpPr>
        <p:spPr>
          <a:xfrm flipH="1">
            <a:off x="7870111" y="5297052"/>
            <a:ext cx="1844939" cy="261610"/>
          </a:xfrm>
          <a:prstGeom prst="rect">
            <a:avLst/>
          </a:prstGeom>
          <a:noFill/>
        </p:spPr>
        <p:txBody>
          <a:bodyPr wrap="square" rtlCol="0">
            <a:spAutoFit/>
          </a:bodyPr>
          <a:lstStyle/>
          <a:p>
            <a:pPr algn="l"/>
            <a:r>
              <a:rPr lang="zh-CN" altLang="en-US" sz="1100" b="1" dirty="0">
                <a:solidFill>
                  <a:schemeClr val="bg1">
                    <a:lumMod val="50000"/>
                  </a:schemeClr>
                </a:solidFill>
                <a:latin typeface="微软雅黑" panose="020B0503020204020204" pitchFamily="34" charset="-122"/>
                <a:ea typeface="微软雅黑" panose="020B0503020204020204" pitchFamily="34" charset="-122"/>
              </a:rPr>
              <a:t>杰士肺孢子虫</a:t>
            </a:r>
          </a:p>
        </p:txBody>
      </p:sp>
      <p:graphicFrame>
        <p:nvGraphicFramePr>
          <p:cNvPr id="9" name="对象 8">
            <a:extLst>
              <a:ext uri="{FF2B5EF4-FFF2-40B4-BE49-F238E27FC236}">
                <a16:creationId xmlns:a16="http://schemas.microsoft.com/office/drawing/2014/main" id="{AA7C9F7C-2B28-4E1D-9B02-1CFC39C8A689}"/>
              </a:ext>
            </a:extLst>
          </p:cNvPr>
          <p:cNvGraphicFramePr>
            <a:graphicFrameLocks noChangeAspect="1"/>
          </p:cNvGraphicFramePr>
          <p:nvPr>
            <p:extLst>
              <p:ext uri="{D42A27DB-BD31-4B8C-83A1-F6EECF244321}">
                <p14:modId xmlns:p14="http://schemas.microsoft.com/office/powerpoint/2010/main" val="144130293"/>
              </p:ext>
            </p:extLst>
          </p:nvPr>
        </p:nvGraphicFramePr>
        <p:xfrm>
          <a:off x="893880" y="5767897"/>
          <a:ext cx="1000125" cy="161925"/>
        </p:xfrm>
        <a:graphic>
          <a:graphicData uri="http://schemas.openxmlformats.org/presentationml/2006/ole">
            <mc:AlternateContent xmlns:mc="http://schemas.openxmlformats.org/markup-compatibility/2006">
              <mc:Choice xmlns:v="urn:schemas-microsoft-com:vml" Requires="v">
                <p:oleObj spid="_x0000_s5135" name="BMP 图像" r:id="rId6" imgW="1000080" imgH="162000" progId="Paint.Picture">
                  <p:embed/>
                </p:oleObj>
              </mc:Choice>
              <mc:Fallback>
                <p:oleObj name="BMP 图像" r:id="rId6" imgW="1000080" imgH="162000" progId="Paint.Picture">
                  <p:embed/>
                  <p:pic>
                    <p:nvPicPr>
                      <p:cNvPr id="9" name="对象 8">
                        <a:extLst>
                          <a:ext uri="{FF2B5EF4-FFF2-40B4-BE49-F238E27FC236}">
                            <a16:creationId xmlns:a16="http://schemas.microsoft.com/office/drawing/2014/main" id="{AA7C9F7C-2B28-4E1D-9B02-1CFC39C8A689}"/>
                          </a:ext>
                        </a:extLst>
                      </p:cNvPr>
                      <p:cNvPicPr/>
                      <p:nvPr/>
                    </p:nvPicPr>
                    <p:blipFill>
                      <a:blip r:embed="rId7"/>
                      <a:stretch>
                        <a:fillRect/>
                      </a:stretch>
                    </p:blipFill>
                    <p:spPr>
                      <a:xfrm>
                        <a:off x="893880" y="5767897"/>
                        <a:ext cx="1000125" cy="161925"/>
                      </a:xfrm>
                      <a:prstGeom prst="rect">
                        <a:avLst/>
                      </a:prstGeom>
                    </p:spPr>
                  </p:pic>
                </p:oleObj>
              </mc:Fallback>
            </mc:AlternateContent>
          </a:graphicData>
        </a:graphic>
      </p:graphicFrame>
      <p:sp>
        <p:nvSpPr>
          <p:cNvPr id="10" name="文本框 9">
            <a:extLst>
              <a:ext uri="{FF2B5EF4-FFF2-40B4-BE49-F238E27FC236}">
                <a16:creationId xmlns:a16="http://schemas.microsoft.com/office/drawing/2014/main" id="{FC5F2546-B5BF-4B0D-B234-2E1B9301B5E5}"/>
              </a:ext>
            </a:extLst>
          </p:cNvPr>
          <p:cNvSpPr txBox="1"/>
          <p:nvPr/>
        </p:nvSpPr>
        <p:spPr>
          <a:xfrm>
            <a:off x="893880" y="5943148"/>
            <a:ext cx="1257649" cy="338554"/>
          </a:xfrm>
          <a:prstGeom prst="rect">
            <a:avLst/>
          </a:prstGeom>
          <a:solidFill>
            <a:schemeClr val="bg1"/>
          </a:solidFill>
        </p:spPr>
        <p:txBody>
          <a:bodyPr wrap="square" rtlCol="0">
            <a:spAutoFit/>
          </a:bodyPr>
          <a:lstStyle/>
          <a:p>
            <a:pPr algn="l"/>
            <a:r>
              <a:rPr lang="zh-CN" altLang="en-US" sz="800" dirty="0">
                <a:latin typeface="微软雅黑" panose="020B0503020204020204" pitchFamily="34" charset="-122"/>
                <a:ea typeface="微软雅黑" panose="020B0503020204020204" pitchFamily="34" charset="-122"/>
              </a:rPr>
              <a:t>线的宽度提示不同时间段该病原菌感染的风险</a:t>
            </a:r>
          </a:p>
        </p:txBody>
      </p:sp>
      <p:sp>
        <p:nvSpPr>
          <p:cNvPr id="20" name="文本框 19">
            <a:extLst>
              <a:ext uri="{FF2B5EF4-FFF2-40B4-BE49-F238E27FC236}">
                <a16:creationId xmlns:a16="http://schemas.microsoft.com/office/drawing/2014/main" id="{3F0437D1-EFDD-41AA-BA27-0998F3CC389F}"/>
              </a:ext>
            </a:extLst>
          </p:cNvPr>
          <p:cNvSpPr txBox="1"/>
          <p:nvPr/>
        </p:nvSpPr>
        <p:spPr>
          <a:xfrm>
            <a:off x="2563504" y="5927361"/>
            <a:ext cx="3043919" cy="338554"/>
          </a:xfrm>
          <a:prstGeom prst="rect">
            <a:avLst/>
          </a:prstGeom>
          <a:solidFill>
            <a:schemeClr val="bg1"/>
          </a:solidFill>
        </p:spPr>
        <p:txBody>
          <a:bodyPr wrap="square" rtlCol="0">
            <a:spAutoFit/>
          </a:bodyPr>
          <a:lstStyle/>
          <a:p>
            <a:pPr algn="l"/>
            <a:r>
              <a:rPr lang="zh-CN" altLang="en-US" sz="800" dirty="0">
                <a:latin typeface="微软雅黑" panose="020B0503020204020204" pitchFamily="34" charset="-122"/>
                <a:ea typeface="微软雅黑" panose="020B0503020204020204" pitchFamily="34" charset="-122"/>
              </a:rPr>
              <a:t>线提示：加粗字体（曲霉菌，念珠菌，</a:t>
            </a:r>
            <a:r>
              <a:rPr lang="en-US" altLang="zh-CN" sz="800" dirty="0">
                <a:latin typeface="微软雅黑" panose="020B0503020204020204" pitchFamily="34" charset="-122"/>
                <a:ea typeface="微软雅黑" panose="020B0503020204020204" pitchFamily="34" charset="-122"/>
              </a:rPr>
              <a:t>PCP</a:t>
            </a:r>
            <a:r>
              <a:rPr lang="zh-CN" altLang="en-US" sz="800" dirty="0">
                <a:latin typeface="微软雅黑" panose="020B0503020204020204" pitchFamily="34" charset="-122"/>
                <a:ea typeface="微软雅黑" panose="020B0503020204020204" pitchFamily="34" charset="-122"/>
              </a:rPr>
              <a:t>）提示该病原菌可以通过药物进行预防。相应的发病时间可能延后至预防治疗停止</a:t>
            </a:r>
          </a:p>
        </p:txBody>
      </p:sp>
      <p:sp>
        <p:nvSpPr>
          <p:cNvPr id="22" name="文本框 21">
            <a:extLst>
              <a:ext uri="{FF2B5EF4-FFF2-40B4-BE49-F238E27FC236}">
                <a16:creationId xmlns:a16="http://schemas.microsoft.com/office/drawing/2014/main" id="{B6FCA68A-067E-40A9-8223-5DF47E0D28D7}"/>
              </a:ext>
            </a:extLst>
          </p:cNvPr>
          <p:cNvSpPr txBox="1"/>
          <p:nvPr/>
        </p:nvSpPr>
        <p:spPr>
          <a:xfrm>
            <a:off x="4085463" y="2525611"/>
            <a:ext cx="6098240" cy="276999"/>
          </a:xfrm>
          <a:prstGeom prst="rect">
            <a:avLst/>
          </a:prstGeom>
          <a:solidFill>
            <a:schemeClr val="bg1"/>
          </a:solidFill>
        </p:spPr>
        <p:txBody>
          <a:bodyPr wrap="square">
            <a:spAutoFit/>
          </a:bodyPr>
          <a:lstStyle/>
          <a:p>
            <a:pPr algn="l"/>
            <a:r>
              <a:rPr lang="zh-CN" altLang="en-US" sz="1200" dirty="0">
                <a:latin typeface="微软雅黑" panose="020B0503020204020204" pitchFamily="34" charset="-122"/>
                <a:ea typeface="微软雅黑" panose="020B0503020204020204" pitchFamily="34" charset="-122"/>
              </a:rPr>
              <a:t>图：不同真菌实体器官移植术后感染时间线和风险相关性</a:t>
            </a:r>
          </a:p>
        </p:txBody>
      </p:sp>
      <p:sp>
        <p:nvSpPr>
          <p:cNvPr id="19" name="箭头: 右 18">
            <a:extLst>
              <a:ext uri="{FF2B5EF4-FFF2-40B4-BE49-F238E27FC236}">
                <a16:creationId xmlns:a16="http://schemas.microsoft.com/office/drawing/2014/main" id="{5766AD1A-9ACD-46BD-8617-E07E707482E1}"/>
              </a:ext>
            </a:extLst>
          </p:cNvPr>
          <p:cNvSpPr/>
          <p:nvPr/>
        </p:nvSpPr>
        <p:spPr>
          <a:xfrm>
            <a:off x="1028048" y="2847359"/>
            <a:ext cx="10270071" cy="505290"/>
          </a:xfrm>
          <a:prstGeom prst="rightArrow">
            <a:avLst/>
          </a:prstGeom>
          <a:solidFill>
            <a:srgbClr val="9E429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cxnSp>
        <p:nvCxnSpPr>
          <p:cNvPr id="23" name="直接连接符 22">
            <a:extLst>
              <a:ext uri="{FF2B5EF4-FFF2-40B4-BE49-F238E27FC236}">
                <a16:creationId xmlns:a16="http://schemas.microsoft.com/office/drawing/2014/main" id="{38748910-3B5D-404B-9BA6-4778289DF9FB}"/>
              </a:ext>
            </a:extLst>
          </p:cNvPr>
          <p:cNvCxnSpPr/>
          <p:nvPr/>
        </p:nvCxnSpPr>
        <p:spPr>
          <a:xfrm flipV="1">
            <a:off x="4304848" y="3275171"/>
            <a:ext cx="0" cy="2349451"/>
          </a:xfrm>
          <a:prstGeom prst="line">
            <a:avLst/>
          </a:prstGeom>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A97031CB-5473-4D96-B069-07AE779B0280}"/>
              </a:ext>
            </a:extLst>
          </p:cNvPr>
          <p:cNvCxnSpPr/>
          <p:nvPr/>
        </p:nvCxnSpPr>
        <p:spPr>
          <a:xfrm flipV="1">
            <a:off x="7899695" y="3275171"/>
            <a:ext cx="0" cy="2349451"/>
          </a:xfrm>
          <a:prstGeom prst="line">
            <a:avLst/>
          </a:prstGeom>
        </p:spPr>
        <p:style>
          <a:lnRef idx="1">
            <a:schemeClr val="dk1"/>
          </a:lnRef>
          <a:fillRef idx="0">
            <a:schemeClr val="dk1"/>
          </a:fillRef>
          <a:effectRef idx="0">
            <a:schemeClr val="dk1"/>
          </a:effectRef>
          <a:fontRef idx="minor">
            <a:schemeClr val="tx1"/>
          </a:fontRef>
        </p:style>
      </p:cxnSp>
      <p:cxnSp>
        <p:nvCxnSpPr>
          <p:cNvPr id="27" name="直接连接符 26">
            <a:extLst>
              <a:ext uri="{FF2B5EF4-FFF2-40B4-BE49-F238E27FC236}">
                <a16:creationId xmlns:a16="http://schemas.microsoft.com/office/drawing/2014/main" id="{B57B9738-F6DA-4D32-99D3-4D051566FF0B}"/>
              </a:ext>
            </a:extLst>
          </p:cNvPr>
          <p:cNvCxnSpPr>
            <a:cxnSpLocks/>
          </p:cNvCxnSpPr>
          <p:nvPr/>
        </p:nvCxnSpPr>
        <p:spPr>
          <a:xfrm flipV="1">
            <a:off x="4304848" y="2962133"/>
            <a:ext cx="0" cy="31303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30" name="直接连接符 29">
            <a:extLst>
              <a:ext uri="{FF2B5EF4-FFF2-40B4-BE49-F238E27FC236}">
                <a16:creationId xmlns:a16="http://schemas.microsoft.com/office/drawing/2014/main" id="{6F098455-CBFE-403B-86CE-100CA2419CB5}"/>
              </a:ext>
            </a:extLst>
          </p:cNvPr>
          <p:cNvCxnSpPr>
            <a:cxnSpLocks/>
          </p:cNvCxnSpPr>
          <p:nvPr/>
        </p:nvCxnSpPr>
        <p:spPr>
          <a:xfrm flipV="1">
            <a:off x="7892519" y="2962133"/>
            <a:ext cx="0" cy="313038"/>
          </a:xfrm>
          <a:prstGeom prst="line">
            <a:avLst/>
          </a:prstGeom>
          <a:ln w="19050">
            <a:solidFill>
              <a:schemeClr val="bg1"/>
            </a:solidFill>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47B94DFF-4576-4F99-9567-C96A22FC26E9}"/>
              </a:ext>
            </a:extLst>
          </p:cNvPr>
          <p:cNvSpPr txBox="1"/>
          <p:nvPr/>
        </p:nvSpPr>
        <p:spPr>
          <a:xfrm>
            <a:off x="1018040" y="2964003"/>
            <a:ext cx="521297" cy="276999"/>
          </a:xfrm>
          <a:prstGeom prst="rect">
            <a:avLst/>
          </a:prstGeom>
          <a:noFill/>
        </p:spPr>
        <p:txBody>
          <a:bodyPr wrap="square">
            <a:spAutoFit/>
          </a:bodyPr>
          <a:lstStyle/>
          <a:p>
            <a:pPr algn="l"/>
            <a:r>
              <a:rPr lang="zh-CN" altLang="en-US" sz="1200" dirty="0">
                <a:solidFill>
                  <a:schemeClr val="bg1"/>
                </a:solidFill>
                <a:latin typeface="微软雅黑" panose="020B0503020204020204" pitchFamily="34" charset="-122"/>
                <a:ea typeface="微软雅黑" panose="020B0503020204020204" pitchFamily="34" charset="-122"/>
              </a:rPr>
              <a:t>时间</a:t>
            </a:r>
          </a:p>
        </p:txBody>
      </p:sp>
      <p:sp>
        <p:nvSpPr>
          <p:cNvPr id="32" name="文本框 31">
            <a:extLst>
              <a:ext uri="{FF2B5EF4-FFF2-40B4-BE49-F238E27FC236}">
                <a16:creationId xmlns:a16="http://schemas.microsoft.com/office/drawing/2014/main" id="{76A7ACD5-B8D7-47A4-BF5F-3C0EA56CC64F}"/>
              </a:ext>
            </a:extLst>
          </p:cNvPr>
          <p:cNvSpPr txBox="1"/>
          <p:nvPr/>
        </p:nvSpPr>
        <p:spPr>
          <a:xfrm>
            <a:off x="1019033" y="3386139"/>
            <a:ext cx="521297" cy="276999"/>
          </a:xfrm>
          <a:prstGeom prst="rect">
            <a:avLst/>
          </a:prstGeom>
          <a:noFill/>
        </p:spPr>
        <p:txBody>
          <a:bodyPr wrap="square">
            <a:spAutoFit/>
          </a:bodyPr>
          <a:lstStyle/>
          <a:p>
            <a:pPr algn="l"/>
            <a:r>
              <a:rPr lang="zh-CN" altLang="en-US" sz="1200" dirty="0">
                <a:latin typeface="微软雅黑" panose="020B0503020204020204" pitchFamily="34" charset="-122"/>
                <a:ea typeface="微软雅黑" panose="020B0503020204020204" pitchFamily="34" charset="-122"/>
              </a:rPr>
              <a:t>来源</a:t>
            </a:r>
          </a:p>
        </p:txBody>
      </p:sp>
      <p:sp>
        <p:nvSpPr>
          <p:cNvPr id="33" name="文本框 32">
            <a:extLst>
              <a:ext uri="{FF2B5EF4-FFF2-40B4-BE49-F238E27FC236}">
                <a16:creationId xmlns:a16="http://schemas.microsoft.com/office/drawing/2014/main" id="{7D547CF4-A84D-44F0-8A26-A71DBDC855A0}"/>
              </a:ext>
            </a:extLst>
          </p:cNvPr>
          <p:cNvSpPr txBox="1"/>
          <p:nvPr/>
        </p:nvSpPr>
        <p:spPr>
          <a:xfrm>
            <a:off x="2809382" y="2980152"/>
            <a:ext cx="719126" cy="276999"/>
          </a:xfrm>
          <a:prstGeom prst="rect">
            <a:avLst/>
          </a:prstGeom>
          <a:noFill/>
        </p:spPr>
        <p:txBody>
          <a:bodyPr wrap="square">
            <a:spAutoFit/>
          </a:bodyPr>
          <a:lstStyle/>
          <a:p>
            <a:pPr algn="l"/>
            <a:r>
              <a:rPr lang="en-US" altLang="zh-CN" sz="1200" dirty="0">
                <a:solidFill>
                  <a:schemeClr val="bg1"/>
                </a:solidFill>
                <a:latin typeface="微软雅黑" panose="020B0503020204020204" pitchFamily="34" charset="-122"/>
                <a:ea typeface="微软雅黑" panose="020B0503020204020204" pitchFamily="34" charset="-122"/>
              </a:rPr>
              <a:t>&lt;4</a:t>
            </a:r>
            <a:r>
              <a:rPr lang="zh-CN" altLang="en-US" sz="1200" dirty="0">
                <a:solidFill>
                  <a:schemeClr val="bg1"/>
                </a:solidFill>
                <a:latin typeface="微软雅黑" panose="020B0503020204020204" pitchFamily="34" charset="-122"/>
                <a:ea typeface="微软雅黑" panose="020B0503020204020204" pitchFamily="34" charset="-122"/>
              </a:rPr>
              <a:t>周</a:t>
            </a:r>
          </a:p>
        </p:txBody>
      </p:sp>
      <p:sp>
        <p:nvSpPr>
          <p:cNvPr id="34" name="文本框 33">
            <a:extLst>
              <a:ext uri="{FF2B5EF4-FFF2-40B4-BE49-F238E27FC236}">
                <a16:creationId xmlns:a16="http://schemas.microsoft.com/office/drawing/2014/main" id="{7435F84F-53FA-47A4-9B8D-111A3A1AE44D}"/>
              </a:ext>
            </a:extLst>
          </p:cNvPr>
          <p:cNvSpPr txBox="1"/>
          <p:nvPr/>
        </p:nvSpPr>
        <p:spPr>
          <a:xfrm>
            <a:off x="5648084" y="2961504"/>
            <a:ext cx="1157221" cy="276999"/>
          </a:xfrm>
          <a:prstGeom prst="rect">
            <a:avLst/>
          </a:prstGeom>
          <a:noFill/>
        </p:spPr>
        <p:txBody>
          <a:bodyPr wrap="square">
            <a:spAutoFit/>
          </a:bodyPr>
          <a:lstStyle/>
          <a:p>
            <a:pPr algn="l"/>
            <a:r>
              <a:rPr lang="en-US" altLang="zh-CN" sz="1200" dirty="0">
                <a:solidFill>
                  <a:schemeClr val="bg1"/>
                </a:solidFill>
                <a:latin typeface="微软雅黑" panose="020B0503020204020204" pitchFamily="34" charset="-122"/>
                <a:ea typeface="微软雅黑" panose="020B0503020204020204" pitchFamily="34" charset="-122"/>
              </a:rPr>
              <a:t>1-12</a:t>
            </a:r>
            <a:r>
              <a:rPr lang="zh-CN" altLang="en-US" sz="1200" dirty="0">
                <a:solidFill>
                  <a:schemeClr val="bg1"/>
                </a:solidFill>
                <a:latin typeface="微软雅黑" panose="020B0503020204020204" pitchFamily="34" charset="-122"/>
                <a:ea typeface="微软雅黑" panose="020B0503020204020204" pitchFamily="34" charset="-122"/>
              </a:rPr>
              <a:t>个月</a:t>
            </a:r>
          </a:p>
        </p:txBody>
      </p:sp>
      <p:sp>
        <p:nvSpPr>
          <p:cNvPr id="35" name="文本框 34">
            <a:extLst>
              <a:ext uri="{FF2B5EF4-FFF2-40B4-BE49-F238E27FC236}">
                <a16:creationId xmlns:a16="http://schemas.microsoft.com/office/drawing/2014/main" id="{56BAAD13-B6B1-4962-8F08-C22E07AB7001}"/>
              </a:ext>
            </a:extLst>
          </p:cNvPr>
          <p:cNvSpPr txBox="1"/>
          <p:nvPr/>
        </p:nvSpPr>
        <p:spPr>
          <a:xfrm>
            <a:off x="9235754" y="2964195"/>
            <a:ext cx="1157221" cy="276999"/>
          </a:xfrm>
          <a:prstGeom prst="rect">
            <a:avLst/>
          </a:prstGeom>
          <a:noFill/>
        </p:spPr>
        <p:txBody>
          <a:bodyPr wrap="square">
            <a:spAutoFit/>
          </a:bodyPr>
          <a:lstStyle/>
          <a:p>
            <a:pPr algn="l"/>
            <a:r>
              <a:rPr lang="en-US" altLang="zh-CN" sz="1200" dirty="0">
                <a:solidFill>
                  <a:schemeClr val="bg1"/>
                </a:solidFill>
                <a:latin typeface="微软雅黑" panose="020B0503020204020204" pitchFamily="34" charset="-122"/>
                <a:ea typeface="微软雅黑" panose="020B0503020204020204" pitchFamily="34" charset="-122"/>
              </a:rPr>
              <a:t>&gt;12</a:t>
            </a:r>
            <a:r>
              <a:rPr lang="zh-CN" altLang="en-US" sz="1200" dirty="0">
                <a:solidFill>
                  <a:schemeClr val="bg1"/>
                </a:solidFill>
                <a:latin typeface="微软雅黑" panose="020B0503020204020204" pitchFamily="34" charset="-122"/>
                <a:ea typeface="微软雅黑" panose="020B0503020204020204" pitchFamily="34" charset="-122"/>
              </a:rPr>
              <a:t>个月</a:t>
            </a:r>
          </a:p>
        </p:txBody>
      </p:sp>
      <p:sp>
        <p:nvSpPr>
          <p:cNvPr id="36" name="文本框 35">
            <a:extLst>
              <a:ext uri="{FF2B5EF4-FFF2-40B4-BE49-F238E27FC236}">
                <a16:creationId xmlns:a16="http://schemas.microsoft.com/office/drawing/2014/main" id="{6FB969B2-83CF-4AF0-9B10-C776217059B6}"/>
              </a:ext>
            </a:extLst>
          </p:cNvPr>
          <p:cNvSpPr txBox="1"/>
          <p:nvPr/>
        </p:nvSpPr>
        <p:spPr>
          <a:xfrm>
            <a:off x="2068695" y="3295903"/>
            <a:ext cx="1951438" cy="430887"/>
          </a:xfrm>
          <a:prstGeom prst="rect">
            <a:avLst/>
          </a:prstGeom>
          <a:noFill/>
        </p:spPr>
        <p:txBody>
          <a:bodyPr wrap="square">
            <a:spAutoFit/>
          </a:bodyPr>
          <a:lstStyle/>
          <a:p>
            <a:pPr algn="l"/>
            <a:r>
              <a:rPr lang="zh-CN" altLang="en-US" sz="1050" dirty="0">
                <a:latin typeface="微软雅黑" panose="020B0503020204020204" pitchFamily="34" charset="-122"/>
                <a:ea typeface="微软雅黑" panose="020B0503020204020204" pitchFamily="34" charset="-122"/>
              </a:rPr>
              <a:t>院内感染，医疗相关，供体</a:t>
            </a:r>
            <a:r>
              <a:rPr lang="en-US" altLang="zh-CN" sz="1050" dirty="0">
                <a:latin typeface="微软雅黑" panose="020B0503020204020204" pitchFamily="34" charset="-122"/>
                <a:ea typeface="微软雅黑" panose="020B0503020204020204" pitchFamily="34" charset="-122"/>
              </a:rPr>
              <a:t>/</a:t>
            </a:r>
            <a:r>
              <a:rPr lang="zh-CN" altLang="en-US" sz="1050" dirty="0">
                <a:latin typeface="微软雅黑" panose="020B0503020204020204" pitchFamily="34" charset="-122"/>
                <a:ea typeface="微软雅黑" panose="020B0503020204020204" pitchFamily="34" charset="-122"/>
              </a:rPr>
              <a:t>受体相关来源</a:t>
            </a:r>
          </a:p>
        </p:txBody>
      </p:sp>
      <p:sp>
        <p:nvSpPr>
          <p:cNvPr id="37" name="文本框 36">
            <a:extLst>
              <a:ext uri="{FF2B5EF4-FFF2-40B4-BE49-F238E27FC236}">
                <a16:creationId xmlns:a16="http://schemas.microsoft.com/office/drawing/2014/main" id="{F9253F4E-0AB2-4488-A148-2511922BEE2B}"/>
              </a:ext>
            </a:extLst>
          </p:cNvPr>
          <p:cNvSpPr txBox="1"/>
          <p:nvPr/>
        </p:nvSpPr>
        <p:spPr>
          <a:xfrm>
            <a:off x="5065213" y="3275171"/>
            <a:ext cx="1951438" cy="415498"/>
          </a:xfrm>
          <a:prstGeom prst="rect">
            <a:avLst/>
          </a:prstGeom>
          <a:noFill/>
        </p:spPr>
        <p:txBody>
          <a:bodyPr wrap="square">
            <a:spAutoFit/>
          </a:bodyPr>
          <a:lstStyle/>
          <a:p>
            <a:pPr algn="l"/>
            <a:r>
              <a:rPr lang="zh-CN" altLang="en-US" sz="1050" dirty="0">
                <a:latin typeface="微软雅黑" panose="020B0503020204020204" pitchFamily="34" charset="-122"/>
                <a:ea typeface="微软雅黑" panose="020B0503020204020204" pitchFamily="34" charset="-122"/>
              </a:rPr>
              <a:t>潜伏感染的激活，感染复发，残留感染或条件致病感染</a:t>
            </a:r>
          </a:p>
        </p:txBody>
      </p:sp>
      <p:sp>
        <p:nvSpPr>
          <p:cNvPr id="38" name="文本框 37">
            <a:extLst>
              <a:ext uri="{FF2B5EF4-FFF2-40B4-BE49-F238E27FC236}">
                <a16:creationId xmlns:a16="http://schemas.microsoft.com/office/drawing/2014/main" id="{5BBE3D88-79F0-4D57-AC23-9785159F29F2}"/>
              </a:ext>
            </a:extLst>
          </p:cNvPr>
          <p:cNvSpPr txBox="1"/>
          <p:nvPr/>
        </p:nvSpPr>
        <p:spPr>
          <a:xfrm>
            <a:off x="9200014" y="3295903"/>
            <a:ext cx="1951438" cy="253916"/>
          </a:xfrm>
          <a:prstGeom prst="rect">
            <a:avLst/>
          </a:prstGeom>
          <a:noFill/>
        </p:spPr>
        <p:txBody>
          <a:bodyPr wrap="square">
            <a:spAutoFit/>
          </a:bodyPr>
          <a:lstStyle/>
          <a:p>
            <a:pPr algn="l"/>
            <a:r>
              <a:rPr lang="zh-CN" altLang="en-US" sz="1050" dirty="0">
                <a:latin typeface="微软雅黑" panose="020B0503020204020204" pitchFamily="34" charset="-122"/>
                <a:ea typeface="微软雅黑" panose="020B0503020204020204" pitchFamily="34" charset="-122"/>
              </a:rPr>
              <a:t>社区获得性感染</a:t>
            </a:r>
          </a:p>
        </p:txBody>
      </p:sp>
    </p:spTree>
    <p:extLst>
      <p:ext uri="{BB962C8B-B14F-4D97-AF65-F5344CB8AC3E}">
        <p14:creationId xmlns:p14="http://schemas.microsoft.com/office/powerpoint/2010/main" val="257427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28048" y="345134"/>
            <a:ext cx="8392106"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侵袭性真菌感染显著增加</a:t>
            </a:r>
            <a:r>
              <a:rPr lang="en-US" altLang="zh-CN" sz="2000" b="1" dirty="0">
                <a:latin typeface="微软雅黑" panose="020B0503020204020204" pitchFamily="34" charset="-122"/>
                <a:ea typeface="微软雅黑" panose="020B0503020204020204" pitchFamily="34" charset="-122"/>
              </a:rPr>
              <a:t>SOT</a:t>
            </a:r>
            <a:r>
              <a:rPr lang="zh-CN" altLang="en-US" sz="2000" b="1" dirty="0">
                <a:latin typeface="微软雅黑" panose="020B0503020204020204" pitchFamily="34" charset="-122"/>
                <a:ea typeface="微软雅黑" panose="020B0503020204020204" pitchFamily="34" charset="-122"/>
              </a:rPr>
              <a:t>患者死亡风险，罹患霉菌感染伴随高死亡率</a:t>
            </a:r>
            <a:endParaRPr lang="en-US" altLang="zh-CN" sz="2000" b="1"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72F2C4DC-C8FE-4106-8C72-C1FDCFB1F847}"/>
              </a:ext>
            </a:extLst>
          </p:cNvPr>
          <p:cNvSpPr txBox="1"/>
          <p:nvPr/>
        </p:nvSpPr>
        <p:spPr>
          <a:xfrm>
            <a:off x="500896" y="6305678"/>
            <a:ext cx="5693361" cy="461665"/>
          </a:xfrm>
          <a:prstGeom prst="rect">
            <a:avLst/>
          </a:prstGeom>
          <a:noFill/>
        </p:spPr>
        <p:txBody>
          <a:bodyPr wrap="square">
            <a:spAutoFit/>
          </a:bodyPr>
          <a:lstStyle/>
          <a:p>
            <a:r>
              <a:rPr lang="en-US" altLang="zh-CN" sz="800" dirty="0"/>
              <a:t>9. </a:t>
            </a:r>
            <a:r>
              <a:rPr lang="en-US" altLang="zh-CN" sz="800" dirty="0" err="1"/>
              <a:t>Seyed</a:t>
            </a:r>
            <a:r>
              <a:rPr lang="en-US" altLang="zh-CN" sz="800" dirty="0"/>
              <a:t> M Hosseini-Moghaddam et al. </a:t>
            </a:r>
            <a:r>
              <a:rPr lang="en-US" altLang="zh-CN" sz="800" dirty="0" err="1"/>
              <a:t>Transpl</a:t>
            </a:r>
            <a:r>
              <a:rPr lang="en-US" altLang="zh-CN" sz="800" dirty="0"/>
              <a:t> Infect Dis. 2020 Apr;22(2):e13250</a:t>
            </a:r>
          </a:p>
          <a:p>
            <a:r>
              <a:rPr lang="en-US" altLang="zh-CN" sz="800" dirty="0"/>
              <a:t>7.</a:t>
            </a:r>
            <a:r>
              <a:rPr lang="en-US" altLang="zh-CN" sz="800" dirty="0">
                <a:latin typeface="AdvP436137"/>
              </a:rPr>
              <a:t> Peter G. Pappas</a:t>
            </a:r>
            <a:r>
              <a:rPr lang="zh-CN" altLang="en-US" sz="800" dirty="0">
                <a:latin typeface="AdvP436137"/>
              </a:rPr>
              <a:t>，</a:t>
            </a:r>
            <a:r>
              <a:rPr lang="en-US" altLang="zh-CN" sz="800" dirty="0">
                <a:latin typeface="AdvP436137"/>
              </a:rPr>
              <a:t>et al. Clinical Infectious Diseases 2010; 50:1101–1111</a:t>
            </a:r>
          </a:p>
          <a:p>
            <a:r>
              <a:rPr lang="en-US" altLang="zh-CN" sz="800" dirty="0">
                <a:latin typeface="AdvP436137"/>
              </a:rPr>
              <a:t>1D. </a:t>
            </a:r>
            <a:r>
              <a:rPr lang="en-US" altLang="zh-CN" sz="800" dirty="0" err="1">
                <a:latin typeface="AdvP436137"/>
              </a:rPr>
              <a:t>Neofytos</a:t>
            </a:r>
            <a:r>
              <a:rPr lang="zh-CN" altLang="en-US" sz="800" dirty="0">
                <a:latin typeface="AdvP436137"/>
              </a:rPr>
              <a:t>，</a:t>
            </a:r>
            <a:r>
              <a:rPr lang="en-US" altLang="zh-CN" sz="800" dirty="0">
                <a:latin typeface="AdvP436137"/>
              </a:rPr>
              <a:t>et al.  </a:t>
            </a:r>
            <a:r>
              <a:rPr lang="fr-FR" altLang="zh-CN" sz="800" dirty="0">
                <a:latin typeface="AdvP436137"/>
              </a:rPr>
              <a:t>Transpl Infect Dis 2010: 12: 220–229</a:t>
            </a:r>
            <a:r>
              <a:rPr lang="en-US" altLang="zh-CN" sz="800" dirty="0"/>
              <a:t>.</a:t>
            </a:r>
            <a:endParaRPr lang="pt-BR" altLang="zh-CN" sz="800" dirty="0"/>
          </a:p>
        </p:txBody>
      </p:sp>
      <p:pic>
        <p:nvPicPr>
          <p:cNvPr id="52" name="图片 51" descr="徽标, 公司名称&#10;&#10;描述已自动生成">
            <a:extLst>
              <a:ext uri="{FF2B5EF4-FFF2-40B4-BE49-F238E27FC236}">
                <a16:creationId xmlns:a16="http://schemas.microsoft.com/office/drawing/2014/main" id="{F503E77A-CFFF-4DCA-8033-524C64E1A8CF}"/>
              </a:ext>
            </a:extLst>
          </p:cNvPr>
          <p:cNvPicPr>
            <a:picLocks noChangeAspect="1"/>
          </p:cNvPicPr>
          <p:nvPr/>
        </p:nvPicPr>
        <p:blipFill rotWithShape="1">
          <a:blip r:embed="rId4">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2" name="文本框 1">
            <a:extLst>
              <a:ext uri="{FF2B5EF4-FFF2-40B4-BE49-F238E27FC236}">
                <a16:creationId xmlns:a16="http://schemas.microsoft.com/office/drawing/2014/main" id="{24169959-DB62-4640-8B45-D7DB45CBE15F}"/>
              </a:ext>
            </a:extLst>
          </p:cNvPr>
          <p:cNvSpPr txBox="1"/>
          <p:nvPr/>
        </p:nvSpPr>
        <p:spPr>
          <a:xfrm>
            <a:off x="635130" y="917011"/>
            <a:ext cx="11118253" cy="936860"/>
          </a:xfrm>
          <a:prstGeom prst="rect">
            <a:avLst/>
          </a:prstGeom>
          <a:solidFill>
            <a:schemeClr val="bg1"/>
          </a:solidFill>
        </p:spPr>
        <p:txBody>
          <a:bodyPr wrap="square" rtlCol="0">
            <a:spAutoFit/>
          </a:bodyPr>
          <a:lstStyle/>
          <a:p>
            <a:pPr marL="171450" indent="-171450" algn="l">
              <a:lnSpc>
                <a:spcPct val="150000"/>
              </a:lnSpc>
              <a:buFont typeface="Arial" panose="020B0604020202020204" pitchFamily="34" charset="0"/>
              <a:buChar char="•"/>
            </a:pPr>
            <a:r>
              <a:rPr lang="en-CA" altLang="zh-CN" sz="1200" dirty="0" err="1">
                <a:latin typeface="微软雅黑" panose="020B0503020204020204" pitchFamily="34" charset="-122"/>
                <a:ea typeface="微软雅黑" panose="020B0503020204020204" pitchFamily="34" charset="-122"/>
              </a:rPr>
              <a:t>Seyed</a:t>
            </a:r>
            <a:r>
              <a:rPr lang="en-CA" altLang="zh-CN" sz="1200" dirty="0">
                <a:latin typeface="微软雅黑" panose="020B0503020204020204" pitchFamily="34" charset="-122"/>
                <a:ea typeface="微软雅黑" panose="020B0503020204020204" pitchFamily="34" charset="-122"/>
              </a:rPr>
              <a:t> M Hosseini-Moghaddam</a:t>
            </a:r>
            <a:r>
              <a:rPr lang="zh-CN" altLang="en-US" sz="1200" dirty="0">
                <a:latin typeface="微软雅黑" panose="020B0503020204020204" pitchFamily="34" charset="-122"/>
                <a:ea typeface="微软雅黑" panose="020B0503020204020204" pitchFamily="34" charset="-122"/>
              </a:rPr>
              <a:t>等人</a:t>
            </a:r>
            <a:r>
              <a:rPr lang="en-US" altLang="zh-CN" sz="1200" baseline="30000" dirty="0">
                <a:latin typeface="微软雅黑" panose="020B0503020204020204" pitchFamily="34" charset="-122"/>
                <a:ea typeface="微软雅黑" panose="020B0503020204020204" pitchFamily="34" charset="-122"/>
              </a:rPr>
              <a:t>9</a:t>
            </a:r>
            <a:r>
              <a:rPr lang="zh-CN" altLang="en-US" sz="1200" dirty="0">
                <a:latin typeface="微软雅黑" panose="020B0503020204020204" pitchFamily="34" charset="-122"/>
                <a:ea typeface="微软雅黑" panose="020B0503020204020204" pitchFamily="34" charset="-122"/>
              </a:rPr>
              <a:t>开展了一项基于人群的队列研究，用于研究</a:t>
            </a:r>
            <a:r>
              <a:rPr lang="en-US" altLang="zh-CN" sz="1200" dirty="0">
                <a:latin typeface="微软雅黑" panose="020B0503020204020204" pitchFamily="34" charset="-122"/>
                <a:ea typeface="微软雅黑" panose="020B0503020204020204" pitchFamily="34" charset="-122"/>
              </a:rPr>
              <a:t>SOT</a:t>
            </a:r>
            <a:r>
              <a:rPr lang="zh-CN" altLang="en-US" sz="1200" dirty="0">
                <a:latin typeface="微软雅黑" panose="020B0503020204020204" pitchFamily="34" charset="-122"/>
                <a:ea typeface="微软雅黑" panose="020B0503020204020204" pitchFamily="34" charset="-122"/>
              </a:rPr>
              <a:t>人群的</a:t>
            </a:r>
            <a:r>
              <a:rPr lang="en-US" altLang="zh-CN" sz="1200" dirty="0">
                <a:latin typeface="微软雅黑" panose="020B0503020204020204" pitchFamily="34" charset="-122"/>
                <a:ea typeface="微软雅黑" panose="020B0503020204020204" pitchFamily="34" charset="-122"/>
              </a:rPr>
              <a:t>IFI</a:t>
            </a:r>
            <a:r>
              <a:rPr lang="zh-CN" altLang="en-US" sz="1200" dirty="0">
                <a:latin typeface="微软雅黑" panose="020B0503020204020204" pitchFamily="34" charset="-122"/>
                <a:ea typeface="微软雅黑" panose="020B0503020204020204" pitchFamily="34" charset="-122"/>
              </a:rPr>
              <a:t>发病和临床预后。研究共纳入了</a:t>
            </a:r>
            <a:r>
              <a:rPr lang="en-US" altLang="zh-CN" sz="1200" dirty="0">
                <a:latin typeface="微软雅黑" panose="020B0503020204020204" pitchFamily="34" charset="-122"/>
                <a:ea typeface="微软雅黑" panose="020B0503020204020204" pitchFamily="34" charset="-122"/>
              </a:rPr>
              <a:t>9326</a:t>
            </a:r>
            <a:r>
              <a:rPr lang="zh-CN" altLang="en-US" sz="1200" dirty="0">
                <a:latin typeface="微软雅黑" panose="020B0503020204020204" pitchFamily="34" charset="-122"/>
                <a:ea typeface="微软雅黑" panose="020B0503020204020204" pitchFamily="34" charset="-122"/>
              </a:rPr>
              <a:t>位</a:t>
            </a:r>
            <a:r>
              <a:rPr lang="en-US" altLang="zh-CN" sz="1200" dirty="0">
                <a:latin typeface="微软雅黑" panose="020B0503020204020204" pitchFamily="34" charset="-122"/>
                <a:ea typeface="微软雅黑" panose="020B0503020204020204" pitchFamily="34" charset="-122"/>
              </a:rPr>
              <a:t>SOT</a:t>
            </a:r>
            <a:r>
              <a:rPr lang="zh-CN" altLang="en-US" sz="1200" dirty="0">
                <a:latin typeface="微软雅黑" panose="020B0503020204020204" pitchFamily="34" charset="-122"/>
                <a:ea typeface="微软雅黑" panose="020B0503020204020204" pitchFamily="34" charset="-122"/>
              </a:rPr>
              <a:t>患者，</a:t>
            </a:r>
            <a:r>
              <a:rPr lang="en-US" altLang="zh-CN" sz="1200" dirty="0">
                <a:latin typeface="微软雅黑" panose="020B0503020204020204" pitchFamily="34" charset="-122"/>
                <a:ea typeface="微软雅黑" panose="020B0503020204020204" pitchFamily="34" charset="-122"/>
              </a:rPr>
              <a:t>IFI</a:t>
            </a:r>
            <a:r>
              <a:rPr lang="zh-CN" altLang="en-US" sz="1200" dirty="0">
                <a:latin typeface="微软雅黑" panose="020B0503020204020204" pitchFamily="34" charset="-122"/>
                <a:ea typeface="微软雅黑" panose="020B0503020204020204" pitchFamily="34" charset="-122"/>
              </a:rPr>
              <a:t>总体发病率为</a:t>
            </a:r>
            <a:r>
              <a:rPr lang="en-US" altLang="zh-CN" sz="1200" dirty="0">
                <a:latin typeface="微软雅黑" panose="020B0503020204020204" pitchFamily="34" charset="-122"/>
                <a:ea typeface="微软雅黑" panose="020B0503020204020204" pitchFamily="34" charset="-122"/>
              </a:rPr>
              <a:t>8.3</a:t>
            </a:r>
            <a:r>
              <a:rPr lang="zh-CN" altLang="en-US" sz="1200" dirty="0">
                <a:latin typeface="微软雅黑" panose="020B0503020204020204" pitchFamily="34" charset="-122"/>
                <a:ea typeface="微软雅黑" panose="020B0503020204020204" pitchFamily="34" charset="-122"/>
              </a:rPr>
              <a:t>人次</a:t>
            </a:r>
            <a:r>
              <a:rPr lang="en-US" altLang="zh-CN" sz="1200" dirty="0">
                <a:latin typeface="微软雅黑" panose="020B0503020204020204" pitchFamily="34" charset="-122"/>
                <a:ea typeface="微软雅黑" panose="020B0503020204020204" pitchFamily="34" charset="-122"/>
              </a:rPr>
              <a:t>/1000</a:t>
            </a:r>
            <a:r>
              <a:rPr lang="zh-CN" altLang="en-US" sz="1200" dirty="0">
                <a:latin typeface="微软雅黑" panose="020B0503020204020204" pitchFamily="34" charset="-122"/>
                <a:ea typeface="微软雅黑" panose="020B0503020204020204" pitchFamily="34" charset="-122"/>
              </a:rPr>
              <a:t>患者</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年。</a:t>
            </a:r>
            <a:r>
              <a:rPr lang="en-US" altLang="zh-CN" sz="1400" b="1" dirty="0">
                <a:latin typeface="微软雅黑" panose="020B0503020204020204" pitchFamily="34" charset="-122"/>
                <a:ea typeface="微软雅黑" panose="020B0503020204020204" pitchFamily="34" charset="-122"/>
              </a:rPr>
              <a:t>SOT</a:t>
            </a:r>
            <a:r>
              <a:rPr lang="zh-CN" altLang="en-US" sz="1400" b="1" dirty="0">
                <a:latin typeface="微软雅黑" panose="020B0503020204020204" pitchFamily="34" charset="-122"/>
                <a:ea typeface="微软雅黑" panose="020B0503020204020204" pitchFamily="34" charset="-122"/>
              </a:rPr>
              <a:t>患者罹患</a:t>
            </a:r>
            <a:r>
              <a:rPr lang="en-US" altLang="zh-CN" sz="1400" b="1" dirty="0">
                <a:latin typeface="微软雅黑" panose="020B0503020204020204" pitchFamily="34" charset="-122"/>
                <a:ea typeface="微软雅黑" panose="020B0503020204020204" pitchFamily="34" charset="-122"/>
              </a:rPr>
              <a:t>IFI</a:t>
            </a:r>
            <a:r>
              <a:rPr lang="zh-CN" altLang="en-US" sz="1400" b="1" dirty="0">
                <a:latin typeface="微软雅黑" panose="020B0503020204020204" pitchFamily="34" charset="-122"/>
                <a:ea typeface="微软雅黑" panose="020B0503020204020204" pitchFamily="34" charset="-122"/>
              </a:rPr>
              <a:t>后</a:t>
            </a:r>
            <a:r>
              <a:rPr lang="en-US" altLang="zh-CN" sz="1400" b="1" dirty="0">
                <a:latin typeface="微软雅黑" panose="020B0503020204020204" pitchFamily="34" charset="-122"/>
                <a:ea typeface="微软雅黑" panose="020B0503020204020204" pitchFamily="34" charset="-122"/>
              </a:rPr>
              <a:t>1</a:t>
            </a:r>
            <a:r>
              <a:rPr lang="zh-CN" altLang="en-US" sz="1400" b="1" dirty="0">
                <a:latin typeface="微软雅黑" panose="020B0503020204020204" pitchFamily="34" charset="-122"/>
                <a:ea typeface="微软雅黑" panose="020B0503020204020204" pitchFamily="34" charset="-122"/>
              </a:rPr>
              <a:t>年累积死亡全因死亡率高达</a:t>
            </a:r>
            <a:r>
              <a:rPr lang="en-US" altLang="zh-CN" sz="1400" b="1" dirty="0">
                <a:latin typeface="微软雅黑" panose="020B0503020204020204" pitchFamily="34" charset="-122"/>
                <a:ea typeface="微软雅黑" panose="020B0503020204020204" pitchFamily="34" charset="-122"/>
              </a:rPr>
              <a:t>34.3%</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IFI</a:t>
            </a:r>
            <a:r>
              <a:rPr lang="zh-CN" altLang="en-US" sz="1400" b="1" dirty="0">
                <a:latin typeface="微软雅黑" panose="020B0503020204020204" pitchFamily="34" charset="-122"/>
                <a:ea typeface="微软雅黑" panose="020B0503020204020204" pitchFamily="34" charset="-122"/>
              </a:rPr>
              <a:t>显著增加</a:t>
            </a:r>
            <a:r>
              <a:rPr lang="en-US" altLang="zh-CN" sz="1400" b="1" dirty="0">
                <a:latin typeface="微软雅黑" panose="020B0503020204020204" pitchFamily="34" charset="-122"/>
                <a:ea typeface="微软雅黑" panose="020B0503020204020204" pitchFamily="34" charset="-122"/>
              </a:rPr>
              <a:t>SOT</a:t>
            </a:r>
            <a:r>
              <a:rPr lang="zh-CN" altLang="en-US" sz="1400" b="1" dirty="0">
                <a:latin typeface="微软雅黑" panose="020B0503020204020204" pitchFamily="34" charset="-122"/>
                <a:ea typeface="微软雅黑" panose="020B0503020204020204" pitchFamily="34" charset="-122"/>
              </a:rPr>
              <a:t>患者死亡风险</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HR: 6.50, 95% CI: 5.69-7.42</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对于移植后不同时间段患者罹患</a:t>
            </a:r>
            <a:r>
              <a:rPr lang="en-US" altLang="zh-CN" sz="1200" dirty="0">
                <a:latin typeface="微软雅黑" panose="020B0503020204020204" pitchFamily="34" charset="-122"/>
                <a:ea typeface="微软雅黑" panose="020B0503020204020204" pitchFamily="34" charset="-122"/>
              </a:rPr>
              <a:t>IFI</a:t>
            </a:r>
            <a:r>
              <a:rPr lang="zh-CN" altLang="en-US" sz="1200" dirty="0">
                <a:latin typeface="微软雅黑" panose="020B0503020204020204" pitchFamily="34" charset="-122"/>
                <a:ea typeface="微软雅黑" panose="020B0503020204020204" pitchFamily="34" charset="-122"/>
              </a:rPr>
              <a:t>年累积死亡率如下图。来自于</a:t>
            </a:r>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项</a:t>
            </a:r>
            <a:r>
              <a:rPr lang="en-US" altLang="zh-CN" sz="1200" dirty="0">
                <a:latin typeface="微软雅黑" panose="020B0503020204020204" pitchFamily="34" charset="-122"/>
                <a:ea typeface="微软雅黑" panose="020B0503020204020204" pitchFamily="34" charset="-122"/>
              </a:rPr>
              <a:t>SOT</a:t>
            </a:r>
            <a:r>
              <a:rPr lang="zh-CN" altLang="en-US" sz="1200" dirty="0">
                <a:latin typeface="微软雅黑" panose="020B0503020204020204" pitchFamily="34" charset="-122"/>
                <a:ea typeface="微软雅黑" panose="020B0503020204020204" pitchFamily="34" charset="-122"/>
              </a:rPr>
              <a:t>患者</a:t>
            </a:r>
            <a:r>
              <a:rPr lang="en-US" altLang="zh-CN" sz="1200" dirty="0">
                <a:latin typeface="微软雅黑" panose="020B0503020204020204" pitchFamily="34" charset="-122"/>
                <a:ea typeface="微软雅黑" panose="020B0503020204020204" pitchFamily="34" charset="-122"/>
              </a:rPr>
              <a:t>IFI</a:t>
            </a:r>
            <a:r>
              <a:rPr lang="zh-CN" altLang="en-US" sz="1200" dirty="0">
                <a:latin typeface="微软雅黑" panose="020B0503020204020204" pitchFamily="34" charset="-122"/>
                <a:ea typeface="微软雅黑" panose="020B0503020204020204" pitchFamily="34" charset="-122"/>
              </a:rPr>
              <a:t>流行病学研究显示患者伴随高死亡率</a:t>
            </a:r>
            <a:r>
              <a:rPr lang="en-US" altLang="zh-CN" sz="1200" baseline="30000" dirty="0">
                <a:latin typeface="微软雅黑" panose="020B0503020204020204" pitchFamily="34" charset="-122"/>
                <a:ea typeface="微软雅黑" panose="020B0503020204020204" pitchFamily="34" charset="-122"/>
              </a:rPr>
              <a:t>7</a:t>
            </a:r>
            <a:r>
              <a:rPr lang="zh-CN" altLang="en-US" sz="1200" baseline="30000" dirty="0">
                <a:latin typeface="微软雅黑" panose="020B0503020204020204" pitchFamily="34" charset="-122"/>
                <a:ea typeface="微软雅黑" panose="020B0503020204020204" pitchFamily="34" charset="-122"/>
              </a:rPr>
              <a:t>，</a:t>
            </a:r>
            <a:r>
              <a:rPr lang="en-US" altLang="zh-CN" sz="1200" baseline="30000" dirty="0">
                <a:latin typeface="微软雅黑" panose="020B0503020204020204" pitchFamily="34" charset="-122"/>
                <a:ea typeface="微软雅黑" panose="020B0503020204020204" pitchFamily="34" charset="-122"/>
              </a:rPr>
              <a:t>10</a:t>
            </a:r>
            <a:r>
              <a:rPr lang="zh-CN" altLang="en-US" sz="1200" dirty="0">
                <a:latin typeface="微软雅黑" panose="020B0503020204020204" pitchFamily="34" charset="-122"/>
                <a:ea typeface="微软雅黑" panose="020B0503020204020204" pitchFamily="34" charset="-122"/>
              </a:rPr>
              <a:t>：</a:t>
            </a:r>
          </a:p>
        </p:txBody>
      </p:sp>
      <p:grpSp>
        <p:nvGrpSpPr>
          <p:cNvPr id="17" name="组合 16">
            <a:extLst>
              <a:ext uri="{FF2B5EF4-FFF2-40B4-BE49-F238E27FC236}">
                <a16:creationId xmlns:a16="http://schemas.microsoft.com/office/drawing/2014/main" id="{82DE5921-9EB2-451F-9542-7A572C2E196B}"/>
              </a:ext>
            </a:extLst>
          </p:cNvPr>
          <p:cNvGrpSpPr/>
          <p:nvPr/>
        </p:nvGrpSpPr>
        <p:grpSpPr>
          <a:xfrm>
            <a:off x="781383" y="2058771"/>
            <a:ext cx="5412874" cy="3746419"/>
            <a:chOff x="507956" y="2155859"/>
            <a:chExt cx="5412874" cy="3896685"/>
          </a:xfrm>
        </p:grpSpPr>
        <p:graphicFrame>
          <p:nvGraphicFramePr>
            <p:cNvPr id="3" name="对象 2">
              <a:extLst>
                <a:ext uri="{FF2B5EF4-FFF2-40B4-BE49-F238E27FC236}">
                  <a16:creationId xmlns:a16="http://schemas.microsoft.com/office/drawing/2014/main" id="{E70B6455-B840-4AD8-BCD8-D28986EAF990}"/>
                </a:ext>
              </a:extLst>
            </p:cNvPr>
            <p:cNvGraphicFramePr>
              <a:graphicFrameLocks noChangeAspect="1"/>
            </p:cNvGraphicFramePr>
            <p:nvPr>
              <p:extLst>
                <p:ext uri="{D42A27DB-BD31-4B8C-83A1-F6EECF244321}">
                  <p14:modId xmlns:p14="http://schemas.microsoft.com/office/powerpoint/2010/main" val="696172949"/>
                </p:ext>
              </p:extLst>
            </p:nvPr>
          </p:nvGraphicFramePr>
          <p:xfrm>
            <a:off x="738788" y="2155859"/>
            <a:ext cx="4951209" cy="3629011"/>
          </p:xfrm>
          <a:graphic>
            <a:graphicData uri="http://schemas.openxmlformats.org/presentationml/2006/ole">
              <mc:AlternateContent xmlns:mc="http://schemas.openxmlformats.org/markup-compatibility/2006">
                <mc:Choice xmlns:v="urn:schemas-microsoft-com:vml" Requires="v">
                  <p:oleObj spid="_x0000_s6159" name="BMP 图像" r:id="rId5" imgW="6705720" imgH="4915080" progId="Paint.Picture">
                    <p:embed/>
                  </p:oleObj>
                </mc:Choice>
                <mc:Fallback>
                  <p:oleObj name="BMP 图像" r:id="rId5" imgW="6705720" imgH="4915080" progId="Paint.Picture">
                    <p:embed/>
                    <p:pic>
                      <p:nvPicPr>
                        <p:cNvPr id="3" name="对象 2">
                          <a:extLst>
                            <a:ext uri="{FF2B5EF4-FFF2-40B4-BE49-F238E27FC236}">
                              <a16:creationId xmlns:a16="http://schemas.microsoft.com/office/drawing/2014/main" id="{E70B6455-B840-4AD8-BCD8-D28986EAF990}"/>
                            </a:ext>
                          </a:extLst>
                        </p:cNvPr>
                        <p:cNvPicPr/>
                        <p:nvPr/>
                      </p:nvPicPr>
                      <p:blipFill>
                        <a:blip r:embed="rId6"/>
                        <a:stretch>
                          <a:fillRect/>
                        </a:stretch>
                      </p:blipFill>
                      <p:spPr>
                        <a:xfrm>
                          <a:off x="738788" y="2155859"/>
                          <a:ext cx="4951209" cy="3629011"/>
                        </a:xfrm>
                        <a:prstGeom prst="rect">
                          <a:avLst/>
                        </a:prstGeom>
                      </p:spPr>
                    </p:pic>
                  </p:oleObj>
                </mc:Fallback>
              </mc:AlternateContent>
            </a:graphicData>
          </a:graphic>
        </p:graphicFrame>
        <p:sp>
          <p:nvSpPr>
            <p:cNvPr id="9" name="TextBox 29">
              <a:extLst>
                <a:ext uri="{FF2B5EF4-FFF2-40B4-BE49-F238E27FC236}">
                  <a16:creationId xmlns:a16="http://schemas.microsoft.com/office/drawing/2014/main" id="{F1A17D4C-EBE9-487B-8ABC-A2948490FFDF}"/>
                </a:ext>
              </a:extLst>
            </p:cNvPr>
            <p:cNvSpPr txBox="1"/>
            <p:nvPr/>
          </p:nvSpPr>
          <p:spPr>
            <a:xfrm>
              <a:off x="2920000" y="5821712"/>
              <a:ext cx="1826005" cy="230832"/>
            </a:xfrm>
            <a:prstGeom prst="rect">
              <a:avLst/>
            </a:prstGeom>
            <a:noFill/>
          </p:spPr>
          <p:txBody>
            <a:bodyPr wrap="square" rtlCol="0">
              <a:spAutoFit/>
            </a:bodyPr>
            <a:lstStyle/>
            <a:p>
              <a:r>
                <a:rPr lang="zh-CN" altLang="en-US" sz="900" dirty="0">
                  <a:latin typeface="微软雅黑" panose="020B0503020204020204" pitchFamily="34" charset="-122"/>
                  <a:ea typeface="微软雅黑" panose="020B0503020204020204" pitchFamily="34" charset="-122"/>
                </a:rPr>
                <a:t>移植后时间</a:t>
              </a:r>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月</a:t>
              </a:r>
              <a:endParaRPr lang="en-US" altLang="zh-CN" sz="900" dirty="0">
                <a:latin typeface="微软雅黑" panose="020B0503020204020204" pitchFamily="34" charset="-122"/>
                <a:ea typeface="微软雅黑" panose="020B0503020204020204" pitchFamily="34" charset="-122"/>
              </a:endParaRPr>
            </a:p>
          </p:txBody>
        </p:sp>
        <p:sp>
          <p:nvSpPr>
            <p:cNvPr id="10" name="TextBox 29">
              <a:extLst>
                <a:ext uri="{FF2B5EF4-FFF2-40B4-BE49-F238E27FC236}">
                  <a16:creationId xmlns:a16="http://schemas.microsoft.com/office/drawing/2014/main" id="{284B9B38-534F-482B-877B-74CFA465C778}"/>
                </a:ext>
              </a:extLst>
            </p:cNvPr>
            <p:cNvSpPr txBox="1"/>
            <p:nvPr/>
          </p:nvSpPr>
          <p:spPr>
            <a:xfrm rot="16200000">
              <a:off x="-289631" y="3721608"/>
              <a:ext cx="1826005" cy="230832"/>
            </a:xfrm>
            <a:prstGeom prst="rect">
              <a:avLst/>
            </a:prstGeom>
            <a:noFill/>
          </p:spPr>
          <p:txBody>
            <a:bodyPr wrap="square" rtlCol="0">
              <a:spAutoFit/>
            </a:bodyPr>
            <a:lstStyle/>
            <a:p>
              <a:pPr algn="ctr"/>
              <a:r>
                <a:rPr lang="zh-CN" altLang="en-US" sz="900" dirty="0">
                  <a:latin typeface="微软雅黑" panose="020B0503020204020204" pitchFamily="34" charset="-122"/>
                  <a:ea typeface="微软雅黑" panose="020B0503020204020204" pitchFamily="34" charset="-122"/>
                </a:rPr>
                <a:t>累积死亡率</a:t>
              </a:r>
              <a:r>
                <a:rPr lang="en-US" altLang="zh-CN" sz="900" dirty="0">
                  <a:latin typeface="微软雅黑" panose="020B0503020204020204" pitchFamily="34" charset="-122"/>
                  <a:ea typeface="微软雅黑" panose="020B0503020204020204" pitchFamily="34" charset="-122"/>
                </a:rPr>
                <a:t>%</a:t>
              </a:r>
            </a:p>
          </p:txBody>
        </p:sp>
        <p:cxnSp>
          <p:nvCxnSpPr>
            <p:cNvPr id="7" name="直接连接符 6">
              <a:extLst>
                <a:ext uri="{FF2B5EF4-FFF2-40B4-BE49-F238E27FC236}">
                  <a16:creationId xmlns:a16="http://schemas.microsoft.com/office/drawing/2014/main" id="{7067E0CC-23CA-4E7A-A601-F009BC8CCA9F}"/>
                </a:ext>
              </a:extLst>
            </p:cNvPr>
            <p:cNvCxnSpPr>
              <a:cxnSpLocks/>
            </p:cNvCxnSpPr>
            <p:nvPr/>
          </p:nvCxnSpPr>
          <p:spPr>
            <a:xfrm>
              <a:off x="1028048" y="3751385"/>
              <a:ext cx="4661949" cy="0"/>
            </a:xfrm>
            <a:prstGeom prst="line">
              <a:avLst/>
            </a:prstGeom>
            <a:ln>
              <a:prstDash val="dash"/>
            </a:ln>
          </p:spPr>
          <p:style>
            <a:lnRef idx="1">
              <a:schemeClr val="accent2"/>
            </a:lnRef>
            <a:fillRef idx="0">
              <a:schemeClr val="accent2"/>
            </a:fillRef>
            <a:effectRef idx="0">
              <a:schemeClr val="accent2"/>
            </a:effectRef>
            <a:fontRef idx="minor">
              <a:schemeClr val="tx1"/>
            </a:fontRef>
          </p:style>
        </p:cxnSp>
        <p:sp>
          <p:nvSpPr>
            <p:cNvPr id="13" name="椭圆 12">
              <a:extLst>
                <a:ext uri="{FF2B5EF4-FFF2-40B4-BE49-F238E27FC236}">
                  <a16:creationId xmlns:a16="http://schemas.microsoft.com/office/drawing/2014/main" id="{758597CE-B5EC-462A-9BA7-5EB37D1352DE}"/>
                </a:ext>
              </a:extLst>
            </p:cNvPr>
            <p:cNvSpPr/>
            <p:nvPr/>
          </p:nvSpPr>
          <p:spPr>
            <a:xfrm>
              <a:off x="5216952" y="3408041"/>
              <a:ext cx="691662" cy="686687"/>
            </a:xfrm>
            <a:prstGeom prst="ellipse">
              <a:avLst/>
            </a:prstGeom>
            <a:solidFill>
              <a:srgbClr val="FF00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C8C4D5E5-70DF-429F-8B16-E78895F332C2}"/>
                </a:ext>
              </a:extLst>
            </p:cNvPr>
            <p:cNvSpPr txBox="1"/>
            <p:nvPr/>
          </p:nvSpPr>
          <p:spPr>
            <a:xfrm>
              <a:off x="5266484" y="3612884"/>
              <a:ext cx="654346" cy="276999"/>
            </a:xfrm>
            <a:prstGeom prst="rect">
              <a:avLst/>
            </a:prstGeom>
            <a:noFill/>
          </p:spPr>
          <p:txBody>
            <a:bodyPr wrap="none" rtlCol="0">
              <a:spAutoFit/>
            </a:bodyPr>
            <a:lstStyle/>
            <a:p>
              <a:pPr algn="l"/>
              <a:r>
                <a:rPr lang="en-US" altLang="zh-CN" sz="1200" b="1" dirty="0">
                  <a:solidFill>
                    <a:schemeClr val="bg1"/>
                  </a:solidFill>
                  <a:latin typeface="微软雅黑" panose="020B0503020204020204" pitchFamily="34" charset="-122"/>
                  <a:ea typeface="微软雅黑" panose="020B0503020204020204" pitchFamily="34" charset="-122"/>
                </a:rPr>
                <a:t>34.3%</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21" name="文本框 20">
            <a:extLst>
              <a:ext uri="{FF2B5EF4-FFF2-40B4-BE49-F238E27FC236}">
                <a16:creationId xmlns:a16="http://schemas.microsoft.com/office/drawing/2014/main" id="{E7781EDC-ED12-46BE-A7A1-B496206E8927}"/>
              </a:ext>
            </a:extLst>
          </p:cNvPr>
          <p:cNvSpPr txBox="1"/>
          <p:nvPr/>
        </p:nvSpPr>
        <p:spPr>
          <a:xfrm>
            <a:off x="449529" y="5883054"/>
            <a:ext cx="5772866" cy="253916"/>
          </a:xfrm>
          <a:prstGeom prst="rect">
            <a:avLst/>
          </a:prstGeom>
          <a:solidFill>
            <a:schemeClr val="bg1"/>
          </a:solidFill>
        </p:spPr>
        <p:txBody>
          <a:bodyPr wrap="square">
            <a:spAutoFit/>
          </a:bodyPr>
          <a:lstStyle/>
          <a:p>
            <a:pPr algn="l"/>
            <a:r>
              <a:rPr lang="zh-CN" altLang="en-US" sz="1050" b="1" dirty="0">
                <a:latin typeface="微软雅黑" panose="020B0503020204020204" pitchFamily="34" charset="-122"/>
                <a:ea typeface="微软雅黑" panose="020B0503020204020204" pitchFamily="34" charset="-122"/>
              </a:rPr>
              <a:t>图</a:t>
            </a:r>
            <a:r>
              <a:rPr lang="en-US" altLang="zh-CN" sz="1050" b="1" dirty="0">
                <a:latin typeface="微软雅黑" panose="020B0503020204020204" pitchFamily="34" charset="-122"/>
                <a:ea typeface="微软雅黑" panose="020B0503020204020204" pitchFamily="34" charset="-122"/>
              </a:rPr>
              <a:t>A</a:t>
            </a:r>
            <a:r>
              <a:rPr lang="zh-CN" altLang="en-US" sz="1050" b="1" dirty="0">
                <a:latin typeface="微软雅黑" panose="020B0503020204020204" pitchFamily="34" charset="-122"/>
                <a:ea typeface="微软雅黑" panose="020B0503020204020204" pitchFamily="34" charset="-122"/>
              </a:rPr>
              <a:t>：移植后</a:t>
            </a:r>
            <a:r>
              <a:rPr lang="en-US" altLang="zh-CN" sz="1050" b="1" dirty="0">
                <a:latin typeface="微软雅黑" panose="020B0503020204020204" pitchFamily="34" charset="-122"/>
                <a:ea typeface="微软雅黑" panose="020B0503020204020204" pitchFamily="34" charset="-122"/>
              </a:rPr>
              <a:t>1</a:t>
            </a:r>
            <a:r>
              <a:rPr lang="zh-CN" altLang="en-US" sz="1050" b="1" dirty="0">
                <a:latin typeface="微软雅黑" panose="020B0503020204020204" pitchFamily="34" charset="-122"/>
                <a:ea typeface="微软雅黑" panose="020B0503020204020204" pitchFamily="34" charset="-122"/>
              </a:rPr>
              <a:t>年，</a:t>
            </a:r>
            <a:r>
              <a:rPr lang="en-US" altLang="zh-CN" sz="1050" b="1" dirty="0">
                <a:latin typeface="微软雅黑" panose="020B0503020204020204" pitchFamily="34" charset="-122"/>
                <a:ea typeface="微软雅黑" panose="020B0503020204020204" pitchFamily="34" charset="-122"/>
              </a:rPr>
              <a:t>1-5</a:t>
            </a:r>
            <a:r>
              <a:rPr lang="zh-CN" altLang="en-US" sz="1050" b="1" dirty="0">
                <a:latin typeface="微软雅黑" panose="020B0503020204020204" pitchFamily="34" charset="-122"/>
                <a:ea typeface="微软雅黑" panose="020B0503020204020204" pitchFamily="34" charset="-122"/>
              </a:rPr>
              <a:t>年和</a:t>
            </a:r>
            <a:r>
              <a:rPr lang="en-US" altLang="zh-CN" sz="1050" b="1" dirty="0">
                <a:latin typeface="微软雅黑" panose="020B0503020204020204" pitchFamily="34" charset="-122"/>
                <a:ea typeface="微软雅黑" panose="020B0503020204020204" pitchFamily="34" charset="-122"/>
              </a:rPr>
              <a:t>&gt;5</a:t>
            </a:r>
            <a:r>
              <a:rPr lang="zh-CN" altLang="en-US" sz="1050" b="1" dirty="0">
                <a:latin typeface="微软雅黑" panose="020B0503020204020204" pitchFamily="34" charset="-122"/>
                <a:ea typeface="微软雅黑" panose="020B0503020204020204" pitchFamily="34" charset="-122"/>
              </a:rPr>
              <a:t>年患者罹患</a:t>
            </a:r>
            <a:r>
              <a:rPr lang="en-US" altLang="zh-CN" sz="1050" b="1" dirty="0">
                <a:latin typeface="微软雅黑" panose="020B0503020204020204" pitchFamily="34" charset="-122"/>
                <a:ea typeface="微软雅黑" panose="020B0503020204020204" pitchFamily="34" charset="-122"/>
              </a:rPr>
              <a:t>IFI 1-</a:t>
            </a:r>
            <a:r>
              <a:rPr lang="zh-CN" altLang="en-US" sz="1050" b="1" dirty="0">
                <a:latin typeface="微软雅黑" panose="020B0503020204020204" pitchFamily="34" charset="-122"/>
                <a:ea typeface="微软雅黑" panose="020B0503020204020204" pitchFamily="34" charset="-122"/>
              </a:rPr>
              <a:t>年累积死亡率分别为 </a:t>
            </a:r>
            <a:r>
              <a:rPr lang="en-US" altLang="zh-CN" sz="1050" b="1" i="0" u="none" strike="noStrike" baseline="0" dirty="0">
                <a:latin typeface="微软雅黑" panose="020B0503020204020204" pitchFamily="34" charset="-122"/>
                <a:ea typeface="微软雅黑" panose="020B0503020204020204" pitchFamily="34" charset="-122"/>
              </a:rPr>
              <a:t>31.0%, 35.0% </a:t>
            </a:r>
            <a:r>
              <a:rPr lang="zh-CN" altLang="en-US" sz="1050" b="1" i="0" u="none" strike="noStrike" baseline="0" dirty="0">
                <a:latin typeface="微软雅黑" panose="020B0503020204020204" pitchFamily="34" charset="-122"/>
                <a:ea typeface="微软雅黑" panose="020B0503020204020204" pitchFamily="34" charset="-122"/>
              </a:rPr>
              <a:t>和 </a:t>
            </a:r>
            <a:r>
              <a:rPr lang="en-US" altLang="zh-CN" sz="1050" b="1" i="0" u="none" strike="noStrike" baseline="0" dirty="0">
                <a:latin typeface="微软雅黑" panose="020B0503020204020204" pitchFamily="34" charset="-122"/>
                <a:ea typeface="微软雅黑" panose="020B0503020204020204" pitchFamily="34" charset="-122"/>
              </a:rPr>
              <a:t>36.0%</a:t>
            </a:r>
            <a:r>
              <a:rPr lang="zh-CN" altLang="en-US" sz="1050" b="0" i="0" u="none" strike="noStrike" baseline="0" dirty="0">
                <a:latin typeface="微软雅黑" panose="020B0503020204020204" pitchFamily="34" charset="-122"/>
                <a:ea typeface="微软雅黑" panose="020B0503020204020204" pitchFamily="34" charset="-122"/>
              </a:rPr>
              <a:t>。</a:t>
            </a:r>
            <a:endParaRPr lang="zh-CN" altLang="en-US" sz="1050"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E2EA358E-CCA5-431F-95F3-BA8DE7B12782}"/>
              </a:ext>
            </a:extLst>
          </p:cNvPr>
          <p:cNvSpPr txBox="1"/>
          <p:nvPr/>
        </p:nvSpPr>
        <p:spPr>
          <a:xfrm>
            <a:off x="6803466" y="4887078"/>
            <a:ext cx="902811" cy="369332"/>
          </a:xfrm>
          <a:prstGeom prst="rect">
            <a:avLst/>
          </a:prstGeom>
          <a:solidFill>
            <a:schemeClr val="bg1"/>
          </a:solidFill>
        </p:spPr>
        <p:txBody>
          <a:bodyPr wrap="none" rtlCol="0">
            <a:spAutoFit/>
          </a:bodyPr>
          <a:lstStyle/>
          <a:p>
            <a:pPr algn="ctr"/>
            <a:r>
              <a:rPr lang="zh-CN" altLang="en-US" sz="1000" dirty="0">
                <a:latin typeface="微软雅黑" panose="020B0503020204020204" pitchFamily="34" charset="-122"/>
                <a:ea typeface="微软雅黑" panose="020B0503020204020204" pitchFamily="34" charset="-122"/>
              </a:rPr>
              <a:t>毛霉病</a:t>
            </a:r>
            <a:r>
              <a:rPr lang="en-US" altLang="zh-CN" sz="1000" dirty="0">
                <a:latin typeface="微软雅黑" panose="020B0503020204020204" pitchFamily="34" charset="-122"/>
                <a:ea typeface="微软雅黑" panose="020B0503020204020204" pitchFamily="34" charset="-122"/>
              </a:rPr>
              <a:t>#</a:t>
            </a:r>
          </a:p>
          <a:p>
            <a:pPr algn="ctr"/>
            <a:r>
              <a:rPr lang="zh-CN" altLang="en-US" sz="800" dirty="0">
                <a:latin typeface="微软雅黑" panose="020B0503020204020204" pitchFamily="34" charset="-122"/>
                <a:ea typeface="微软雅黑" panose="020B0503020204020204" pitchFamily="34" charset="-122"/>
              </a:rPr>
              <a:t>（以根霉为主）</a:t>
            </a:r>
          </a:p>
        </p:txBody>
      </p:sp>
      <p:sp>
        <p:nvSpPr>
          <p:cNvPr id="31" name="文本框 30">
            <a:extLst>
              <a:ext uri="{FF2B5EF4-FFF2-40B4-BE49-F238E27FC236}">
                <a16:creationId xmlns:a16="http://schemas.microsoft.com/office/drawing/2014/main" id="{E69068A0-688F-4EAD-B514-82880BE8C240}"/>
              </a:ext>
            </a:extLst>
          </p:cNvPr>
          <p:cNvSpPr txBox="1"/>
          <p:nvPr/>
        </p:nvSpPr>
        <p:spPr>
          <a:xfrm>
            <a:off x="8580448" y="4886461"/>
            <a:ext cx="651140" cy="400110"/>
          </a:xfrm>
          <a:prstGeom prst="rect">
            <a:avLst/>
          </a:prstGeom>
          <a:solidFill>
            <a:schemeClr val="bg1"/>
          </a:solidFill>
        </p:spPr>
        <p:txBody>
          <a:bodyPr wrap="none" rtlCol="0">
            <a:spAutoFit/>
          </a:bodyPr>
          <a:lstStyle/>
          <a:p>
            <a:pPr algn="l"/>
            <a:r>
              <a:rPr lang="zh-CN" altLang="en-US" sz="1000" dirty="0">
                <a:latin typeface="微软雅黑" panose="020B0503020204020204" pitchFamily="34" charset="-122"/>
                <a:ea typeface="微软雅黑" panose="020B0503020204020204" pitchFamily="34" charset="-122"/>
              </a:rPr>
              <a:t>侵袭性</a:t>
            </a:r>
            <a:endParaRPr lang="en-US" altLang="zh-CN" sz="1000" dirty="0">
              <a:latin typeface="微软雅黑" panose="020B0503020204020204" pitchFamily="34" charset="-122"/>
              <a:ea typeface="微软雅黑" panose="020B0503020204020204" pitchFamily="34" charset="-122"/>
            </a:endParaRPr>
          </a:p>
          <a:p>
            <a:pPr algn="l"/>
            <a:r>
              <a:rPr lang="zh-CN" altLang="en-US" sz="1000" dirty="0">
                <a:latin typeface="微软雅黑" panose="020B0503020204020204" pitchFamily="34" charset="-122"/>
                <a:ea typeface="微软雅黑" panose="020B0503020204020204" pitchFamily="34" charset="-122"/>
              </a:rPr>
              <a:t>曲霉病</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361CE1EA-4287-4FB3-88B1-99B5850F8762}"/>
              </a:ext>
            </a:extLst>
          </p:cNvPr>
          <p:cNvSpPr txBox="1"/>
          <p:nvPr/>
        </p:nvSpPr>
        <p:spPr>
          <a:xfrm>
            <a:off x="9295709" y="4886461"/>
            <a:ext cx="755335" cy="400110"/>
          </a:xfrm>
          <a:prstGeom prst="rect">
            <a:avLst/>
          </a:prstGeom>
          <a:solidFill>
            <a:schemeClr val="bg1"/>
          </a:solidFill>
        </p:spPr>
        <p:txBody>
          <a:bodyPr wrap="none" rtlCol="0">
            <a:spAutoFit/>
          </a:bodyPr>
          <a:lstStyle/>
          <a:p>
            <a:pPr algn="l"/>
            <a:r>
              <a:rPr lang="zh-CN" altLang="en-US" sz="1000" dirty="0">
                <a:latin typeface="微软雅黑" panose="020B0503020204020204" pitchFamily="34" charset="-122"/>
                <a:ea typeface="微软雅黑" panose="020B0503020204020204" pitchFamily="34" charset="-122"/>
              </a:rPr>
              <a:t>非曲霉</a:t>
            </a:r>
            <a:endParaRPr lang="en-US" altLang="zh-CN" sz="1000" dirty="0">
              <a:latin typeface="微软雅黑" panose="020B0503020204020204" pitchFamily="34" charset="-122"/>
              <a:ea typeface="微软雅黑" panose="020B0503020204020204" pitchFamily="34" charset="-122"/>
            </a:endParaRPr>
          </a:p>
          <a:p>
            <a:pPr algn="l"/>
            <a:r>
              <a:rPr lang="zh-CN" altLang="en-US" sz="1000" dirty="0">
                <a:latin typeface="微软雅黑" panose="020B0503020204020204" pitchFamily="34" charset="-122"/>
                <a:ea typeface="微软雅黑" panose="020B0503020204020204" pitchFamily="34" charset="-122"/>
              </a:rPr>
              <a:t>霉菌感染</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8DE82783-9E0A-4670-897D-0ECB87BF96D0}"/>
              </a:ext>
            </a:extLst>
          </p:cNvPr>
          <p:cNvSpPr txBox="1"/>
          <p:nvPr/>
        </p:nvSpPr>
        <p:spPr>
          <a:xfrm>
            <a:off x="10075090" y="4886461"/>
            <a:ext cx="755335" cy="400110"/>
          </a:xfrm>
          <a:prstGeom prst="rect">
            <a:avLst/>
          </a:prstGeom>
          <a:solidFill>
            <a:schemeClr val="bg1"/>
          </a:solidFill>
        </p:spPr>
        <p:txBody>
          <a:bodyPr wrap="none" rtlCol="0">
            <a:spAutoFit/>
          </a:bodyPr>
          <a:lstStyle/>
          <a:p>
            <a:pPr algn="l"/>
            <a:r>
              <a:rPr lang="zh-CN" altLang="en-US" sz="1000" dirty="0">
                <a:latin typeface="微软雅黑" panose="020B0503020204020204" pitchFamily="34" charset="-122"/>
                <a:ea typeface="微软雅黑" panose="020B0503020204020204" pitchFamily="34" charset="-122"/>
              </a:rPr>
              <a:t>侵袭性</a:t>
            </a:r>
            <a:endParaRPr lang="en-US" altLang="zh-CN" sz="1000" dirty="0">
              <a:latin typeface="微软雅黑" panose="020B0503020204020204" pitchFamily="34" charset="-122"/>
              <a:ea typeface="微软雅黑" panose="020B0503020204020204" pitchFamily="34" charset="-122"/>
            </a:endParaRPr>
          </a:p>
          <a:p>
            <a:pPr algn="l"/>
            <a:r>
              <a:rPr lang="zh-CN" altLang="en-US" sz="1000" dirty="0">
                <a:latin typeface="微软雅黑" panose="020B0503020204020204" pitchFamily="34" charset="-122"/>
                <a:ea typeface="微软雅黑" panose="020B0503020204020204" pitchFamily="34" charset="-122"/>
              </a:rPr>
              <a:t>念珠菌病</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6732BD8-8616-4557-8F27-0099375D27E3}"/>
              </a:ext>
            </a:extLst>
          </p:cNvPr>
          <p:cNvSpPr txBox="1"/>
          <p:nvPr/>
        </p:nvSpPr>
        <p:spPr>
          <a:xfrm>
            <a:off x="10854471" y="4886461"/>
            <a:ext cx="755335" cy="246221"/>
          </a:xfrm>
          <a:prstGeom prst="rect">
            <a:avLst/>
          </a:prstGeom>
          <a:solidFill>
            <a:schemeClr val="bg1"/>
          </a:solidFill>
        </p:spPr>
        <p:txBody>
          <a:bodyPr wrap="none" rtlCol="0">
            <a:spAutoFit/>
          </a:bodyPr>
          <a:lstStyle/>
          <a:p>
            <a:pPr algn="l"/>
            <a:r>
              <a:rPr lang="zh-CN" altLang="en-US" sz="1000" dirty="0">
                <a:latin typeface="微软雅黑" panose="020B0503020204020204" pitchFamily="34" charset="-122"/>
                <a:ea typeface="微软雅黑" panose="020B0503020204020204" pitchFamily="34" charset="-122"/>
              </a:rPr>
              <a:t>隐球菌病</a:t>
            </a:r>
            <a:r>
              <a:rPr lang="en-US" altLang="zh-CN" sz="1000" dirty="0">
                <a:latin typeface="微软雅黑" panose="020B0503020204020204" pitchFamily="34" charset="-122"/>
                <a:ea typeface="微软雅黑" panose="020B0503020204020204" pitchFamily="34" charset="-122"/>
              </a:rPr>
              <a:t>*</a:t>
            </a:r>
            <a:endParaRPr lang="zh-CN" altLang="en-US" sz="1000" dirty="0">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EBDC3180-0C97-4A20-BF95-2B76E7936DB6}"/>
              </a:ext>
            </a:extLst>
          </p:cNvPr>
          <p:cNvSpPr txBox="1"/>
          <p:nvPr/>
        </p:nvSpPr>
        <p:spPr>
          <a:xfrm>
            <a:off x="6623564" y="5805190"/>
            <a:ext cx="5433355" cy="984885"/>
          </a:xfrm>
          <a:prstGeom prst="rect">
            <a:avLst/>
          </a:prstGeom>
          <a:solidFill>
            <a:schemeClr val="bg1"/>
          </a:solidFill>
        </p:spPr>
        <p:txBody>
          <a:bodyPr wrap="square">
            <a:spAutoFit/>
          </a:bodyPr>
          <a:lstStyle/>
          <a:p>
            <a:pPr algn="l"/>
            <a:r>
              <a:rPr lang="zh-CN" altLang="en-US" sz="1100" b="1" dirty="0">
                <a:latin typeface="微软雅黑" panose="020B0503020204020204" pitchFamily="34" charset="-122"/>
                <a:ea typeface="微软雅黑" panose="020B0503020204020204" pitchFamily="34" charset="-122"/>
              </a:rPr>
              <a:t>图</a:t>
            </a:r>
            <a:r>
              <a:rPr lang="en-US" altLang="zh-CN" sz="1100" b="1" dirty="0">
                <a:latin typeface="微软雅黑" panose="020B0503020204020204" pitchFamily="34" charset="-122"/>
                <a:ea typeface="微软雅黑" panose="020B0503020204020204" pitchFamily="34" charset="-122"/>
              </a:rPr>
              <a:t>B</a:t>
            </a:r>
            <a:r>
              <a:rPr lang="zh-CN" altLang="en-US" sz="1100" b="1" dirty="0">
                <a:latin typeface="微软雅黑" panose="020B0503020204020204" pitchFamily="34" charset="-122"/>
                <a:ea typeface="微软雅黑" panose="020B0503020204020204" pitchFamily="34" charset="-122"/>
              </a:rPr>
              <a:t>：实体器官移植罹患不同类型侵袭性真菌感染死亡率</a:t>
            </a:r>
            <a:r>
              <a:rPr lang="zh-CN" altLang="en-US" sz="1100" dirty="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endParaRPr>
          </a:p>
          <a:p>
            <a:pPr algn="l"/>
            <a:endParaRPr lang="en-US" altLang="zh-CN" sz="1100" dirty="0">
              <a:latin typeface="微软雅黑" panose="020B0503020204020204" pitchFamily="34" charset="-122"/>
              <a:ea typeface="微软雅黑" panose="020B0503020204020204" pitchFamily="34" charset="-122"/>
            </a:endParaRPr>
          </a:p>
          <a:p>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一项北美前瞻性多中心研究（</a:t>
            </a:r>
            <a:r>
              <a:rPr lang="en-US" altLang="zh-CN" sz="900" dirty="0">
                <a:latin typeface="微软雅黑" panose="020B0503020204020204" pitchFamily="34" charset="-122"/>
                <a:ea typeface="微软雅黑" panose="020B0503020204020204" pitchFamily="34" charset="-122"/>
              </a:rPr>
              <a:t>PATH</a:t>
            </a:r>
            <a:r>
              <a:rPr lang="zh-CN" altLang="en-US" sz="900" dirty="0">
                <a:latin typeface="微软雅黑" panose="020B0503020204020204" pitchFamily="34" charset="-122"/>
                <a:ea typeface="微软雅黑" panose="020B0503020204020204" pitchFamily="34" charset="-122"/>
              </a:rPr>
              <a:t>研究），来自</a:t>
            </a:r>
            <a:r>
              <a:rPr lang="en-US" altLang="zh-CN" sz="900" dirty="0">
                <a:latin typeface="微软雅黑" panose="020B0503020204020204" pitchFamily="34" charset="-122"/>
                <a:ea typeface="微软雅黑" panose="020B0503020204020204" pitchFamily="34" charset="-122"/>
              </a:rPr>
              <a:t>17</a:t>
            </a:r>
            <a:r>
              <a:rPr lang="zh-CN" altLang="en-US" sz="900" dirty="0">
                <a:latin typeface="微软雅黑" panose="020B0503020204020204" pitchFamily="34" charset="-122"/>
                <a:ea typeface="微软雅黑" panose="020B0503020204020204" pitchFamily="34" charset="-122"/>
              </a:rPr>
              <a:t>个研究中心共纳入</a:t>
            </a:r>
            <a:r>
              <a:rPr lang="en-US" altLang="zh-CN" sz="900" dirty="0">
                <a:latin typeface="微软雅黑" panose="020B0503020204020204" pitchFamily="34" charset="-122"/>
                <a:ea typeface="微软雅黑" panose="020B0503020204020204" pitchFamily="34" charset="-122"/>
              </a:rPr>
              <a:t>429</a:t>
            </a:r>
            <a:r>
              <a:rPr lang="zh-CN" altLang="en-US" sz="900" dirty="0">
                <a:latin typeface="微软雅黑" panose="020B0503020204020204" pitchFamily="34" charset="-122"/>
                <a:ea typeface="微软雅黑" panose="020B0503020204020204" pitchFamily="34" charset="-122"/>
              </a:rPr>
              <a:t>位患者中</a:t>
            </a:r>
            <a:r>
              <a:rPr lang="en-US" altLang="zh-CN" sz="900" dirty="0">
                <a:latin typeface="微软雅黑" panose="020B0503020204020204" pitchFamily="34" charset="-122"/>
                <a:ea typeface="微软雅黑" panose="020B0503020204020204" pitchFamily="34" charset="-122"/>
              </a:rPr>
              <a:t>515</a:t>
            </a:r>
            <a:r>
              <a:rPr lang="zh-CN" altLang="en-US" sz="900" dirty="0">
                <a:latin typeface="微软雅黑" panose="020B0503020204020204" pitchFamily="34" charset="-122"/>
                <a:ea typeface="微软雅黑" panose="020B0503020204020204" pitchFamily="34" charset="-122"/>
              </a:rPr>
              <a:t>人次侵袭性真菌感染</a:t>
            </a:r>
            <a:endParaRPr lang="en-US" altLang="zh-CN" sz="900" dirty="0">
              <a:latin typeface="微软雅黑" panose="020B0503020204020204" pitchFamily="34" charset="-122"/>
              <a:ea typeface="微软雅黑" panose="020B0503020204020204" pitchFamily="34" charset="-122"/>
            </a:endParaRPr>
          </a:p>
          <a:p>
            <a:r>
              <a:rPr lang="en-US" altLang="zh-CN" sz="900" dirty="0">
                <a:latin typeface="微软雅黑" panose="020B0503020204020204" pitchFamily="34" charset="-122"/>
                <a:ea typeface="微软雅黑" panose="020B0503020204020204" pitchFamily="34" charset="-122"/>
              </a:rPr>
              <a:t>*</a:t>
            </a:r>
            <a:r>
              <a:rPr lang="zh-CN" altLang="en-US" sz="900" dirty="0">
                <a:latin typeface="微软雅黑" panose="020B0503020204020204" pitchFamily="34" charset="-122"/>
                <a:ea typeface="微软雅黑" panose="020B0503020204020204" pitchFamily="34" charset="-122"/>
              </a:rPr>
              <a:t>一项全美</a:t>
            </a:r>
            <a:r>
              <a:rPr lang="en-US" altLang="zh-CN" sz="900" dirty="0">
                <a:latin typeface="微软雅黑" panose="020B0503020204020204" pitchFamily="34" charset="-122"/>
                <a:ea typeface="微软雅黑" panose="020B0503020204020204" pitchFamily="34" charset="-122"/>
              </a:rPr>
              <a:t>23</a:t>
            </a:r>
            <a:r>
              <a:rPr lang="zh-CN" altLang="en-US" sz="900" dirty="0">
                <a:latin typeface="微软雅黑" panose="020B0503020204020204" pitchFamily="34" charset="-122"/>
                <a:ea typeface="微软雅黑" panose="020B0503020204020204" pitchFamily="34" charset="-122"/>
              </a:rPr>
              <a:t>家移植中心参加移植相关性感染监测网（</a:t>
            </a:r>
            <a:r>
              <a:rPr lang="en-US" altLang="zh-CN" sz="900" dirty="0">
                <a:latin typeface="微软雅黑" panose="020B0503020204020204" pitchFamily="34" charset="-122"/>
                <a:ea typeface="微软雅黑" panose="020B0503020204020204" pitchFamily="34" charset="-122"/>
              </a:rPr>
              <a:t>TRANSNET</a:t>
            </a:r>
            <a:r>
              <a:rPr lang="zh-CN" altLang="en-US" sz="900" dirty="0">
                <a:latin typeface="微软雅黑" panose="020B0503020204020204" pitchFamily="34" charset="-122"/>
                <a:ea typeface="微软雅黑" panose="020B0503020204020204" pitchFamily="34" charset="-122"/>
              </a:rPr>
              <a:t>）</a:t>
            </a:r>
            <a:r>
              <a:rPr lang="en-US" altLang="zh-CN" sz="900" dirty="0">
                <a:latin typeface="微软雅黑" panose="020B0503020204020204" pitchFamily="34" charset="-122"/>
                <a:ea typeface="微软雅黑" panose="020B0503020204020204" pitchFamily="34" charset="-122"/>
              </a:rPr>
              <a:t> 2001</a:t>
            </a:r>
            <a:r>
              <a:rPr lang="zh-CN" altLang="en-US" sz="900" dirty="0">
                <a:latin typeface="微软雅黑" panose="020B0503020204020204" pitchFamily="34" charset="-122"/>
                <a:ea typeface="微软雅黑" panose="020B0503020204020204" pitchFamily="34" charset="-122"/>
              </a:rPr>
              <a:t>年</a:t>
            </a:r>
            <a:r>
              <a:rPr lang="en-US" altLang="zh-CN" sz="900" dirty="0">
                <a:latin typeface="微软雅黑" panose="020B0503020204020204" pitchFamily="34" charset="-122"/>
                <a:ea typeface="微软雅黑" panose="020B0503020204020204" pitchFamily="34" charset="-122"/>
              </a:rPr>
              <a:t>-2006</a:t>
            </a:r>
            <a:r>
              <a:rPr lang="zh-CN" altLang="en-US" sz="900" dirty="0">
                <a:latin typeface="微软雅黑" panose="020B0503020204020204" pitchFamily="34" charset="-122"/>
                <a:ea typeface="微软雅黑" panose="020B0503020204020204" pitchFamily="34" charset="-122"/>
              </a:rPr>
              <a:t>年侵袭性真菌感染的监测数据的数据</a:t>
            </a:r>
            <a:endParaRPr lang="en-US" altLang="zh-CN" sz="900" dirty="0">
              <a:latin typeface="微软雅黑" panose="020B0503020204020204" pitchFamily="34" charset="-122"/>
              <a:ea typeface="微软雅黑" panose="020B0503020204020204" pitchFamily="34" charset="-122"/>
            </a:endParaRPr>
          </a:p>
        </p:txBody>
      </p:sp>
      <p:sp>
        <p:nvSpPr>
          <p:cNvPr id="36" name="TextBox 29">
            <a:extLst>
              <a:ext uri="{FF2B5EF4-FFF2-40B4-BE49-F238E27FC236}">
                <a16:creationId xmlns:a16="http://schemas.microsoft.com/office/drawing/2014/main" id="{381D732B-608F-4CCE-9959-313A353B69F2}"/>
              </a:ext>
            </a:extLst>
          </p:cNvPr>
          <p:cNvSpPr txBox="1"/>
          <p:nvPr/>
        </p:nvSpPr>
        <p:spPr>
          <a:xfrm rot="16200000">
            <a:off x="5546993" y="3267419"/>
            <a:ext cx="1826005" cy="230832"/>
          </a:xfrm>
          <a:prstGeom prst="rect">
            <a:avLst/>
          </a:prstGeom>
          <a:noFill/>
        </p:spPr>
        <p:txBody>
          <a:bodyPr wrap="square" rtlCol="0">
            <a:spAutoFit/>
          </a:bodyPr>
          <a:lstStyle/>
          <a:p>
            <a:pPr algn="ctr"/>
            <a:r>
              <a:rPr lang="en-US" altLang="zh-CN" sz="900" dirty="0">
                <a:latin typeface="微软雅黑" panose="020B0503020204020204" pitchFamily="34" charset="-122"/>
                <a:ea typeface="微软雅黑" panose="020B0503020204020204" pitchFamily="34" charset="-122"/>
              </a:rPr>
              <a:t>12</a:t>
            </a:r>
            <a:r>
              <a:rPr lang="zh-CN" altLang="en-US" sz="900" dirty="0">
                <a:latin typeface="微软雅黑" panose="020B0503020204020204" pitchFamily="34" charset="-122"/>
                <a:ea typeface="微软雅黑" panose="020B0503020204020204" pitchFamily="34" charset="-122"/>
              </a:rPr>
              <a:t>周死亡率</a:t>
            </a:r>
            <a:r>
              <a:rPr lang="en-US" altLang="zh-CN" sz="900" dirty="0">
                <a:latin typeface="微软雅黑" panose="020B0503020204020204" pitchFamily="34" charset="-122"/>
                <a:ea typeface="微软雅黑" panose="020B0503020204020204" pitchFamily="34" charset="-122"/>
              </a:rPr>
              <a:t>%</a:t>
            </a:r>
          </a:p>
        </p:txBody>
      </p:sp>
      <p:sp>
        <p:nvSpPr>
          <p:cNvPr id="28" name="矩形 27">
            <a:extLst>
              <a:ext uri="{FF2B5EF4-FFF2-40B4-BE49-F238E27FC236}">
                <a16:creationId xmlns:a16="http://schemas.microsoft.com/office/drawing/2014/main" id="{2B2523AD-2DD9-432D-AC20-7CEF0BB6A281}"/>
              </a:ext>
            </a:extLst>
          </p:cNvPr>
          <p:cNvSpPr/>
          <p:nvPr/>
        </p:nvSpPr>
        <p:spPr>
          <a:xfrm>
            <a:off x="6862081" y="2058771"/>
            <a:ext cx="755335" cy="335311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BA2D08F5-324C-4010-A4E9-ADFAA46B92D9}"/>
              </a:ext>
            </a:extLst>
          </p:cNvPr>
          <p:cNvSpPr/>
          <p:nvPr/>
        </p:nvSpPr>
        <p:spPr>
          <a:xfrm>
            <a:off x="8306049" y="2043897"/>
            <a:ext cx="3434186" cy="3353116"/>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A88C1E0B-B5CB-4417-A1CC-D0F1385D9EFC}"/>
              </a:ext>
            </a:extLst>
          </p:cNvPr>
          <p:cNvSpPr txBox="1"/>
          <p:nvPr/>
        </p:nvSpPr>
        <p:spPr>
          <a:xfrm>
            <a:off x="6893573" y="1936296"/>
            <a:ext cx="740699" cy="215444"/>
          </a:xfrm>
          <a:prstGeom prst="rect">
            <a:avLst/>
          </a:prstGeom>
          <a:solidFill>
            <a:schemeClr val="bg1"/>
          </a:solidFill>
        </p:spPr>
        <p:txBody>
          <a:bodyPr wrap="square" rtlCol="0">
            <a:spAutoFit/>
          </a:bodyPr>
          <a:lstStyle/>
          <a:p>
            <a:pPr algn="l"/>
            <a:r>
              <a:rPr lang="en-US" altLang="zh-CN" sz="800" dirty="0">
                <a:latin typeface="微软雅黑" panose="020B0503020204020204" pitchFamily="34" charset="-122"/>
                <a:ea typeface="微软雅黑" panose="020B0503020204020204" pitchFamily="34" charset="-122"/>
              </a:rPr>
              <a:t>PATH</a:t>
            </a:r>
            <a:r>
              <a:rPr lang="zh-CN" altLang="en-US" sz="800" dirty="0">
                <a:latin typeface="微软雅黑" panose="020B0503020204020204" pitchFamily="34" charset="-122"/>
                <a:ea typeface="微软雅黑" panose="020B0503020204020204" pitchFamily="34" charset="-122"/>
              </a:rPr>
              <a:t>研究</a:t>
            </a:r>
            <a:r>
              <a:rPr lang="en-US" altLang="zh-CN" sz="800" baseline="30000" dirty="0">
                <a:latin typeface="微软雅黑" panose="020B0503020204020204" pitchFamily="34" charset="-122"/>
                <a:ea typeface="微软雅黑" panose="020B0503020204020204" pitchFamily="34" charset="-122"/>
              </a:rPr>
              <a:t>10 </a:t>
            </a:r>
            <a:endParaRPr lang="zh-CN" altLang="en-US" sz="800" baseline="300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F3103CE4-4810-4566-BFA6-B226AD07BB7C}"/>
              </a:ext>
            </a:extLst>
          </p:cNvPr>
          <p:cNvSpPr txBox="1"/>
          <p:nvPr/>
        </p:nvSpPr>
        <p:spPr>
          <a:xfrm>
            <a:off x="9447854" y="1934885"/>
            <a:ext cx="1208138" cy="215444"/>
          </a:xfrm>
          <a:prstGeom prst="rect">
            <a:avLst/>
          </a:prstGeom>
          <a:solidFill>
            <a:schemeClr val="bg1"/>
          </a:solidFill>
        </p:spPr>
        <p:txBody>
          <a:bodyPr wrap="square" rtlCol="0">
            <a:spAutoFit/>
          </a:bodyPr>
          <a:lstStyle/>
          <a:p>
            <a:pPr algn="l"/>
            <a:r>
              <a:rPr lang="en-US" altLang="zh-CN" sz="800" dirty="0">
                <a:latin typeface="微软雅黑" panose="020B0503020204020204" pitchFamily="34" charset="-122"/>
                <a:ea typeface="微软雅黑" panose="020B0503020204020204" pitchFamily="34" charset="-122"/>
              </a:rPr>
              <a:t>TRANSNET</a:t>
            </a:r>
            <a:r>
              <a:rPr lang="zh-CN" altLang="en-US" sz="800" dirty="0">
                <a:latin typeface="微软雅黑" panose="020B0503020204020204" pitchFamily="34" charset="-122"/>
                <a:ea typeface="微软雅黑" panose="020B0503020204020204" pitchFamily="34" charset="-122"/>
              </a:rPr>
              <a:t>研究</a:t>
            </a:r>
            <a:r>
              <a:rPr lang="en-US" altLang="zh-CN" sz="800" baseline="30000" dirty="0">
                <a:latin typeface="微软雅黑" panose="020B0503020204020204" pitchFamily="34" charset="-122"/>
                <a:ea typeface="微软雅黑" panose="020B0503020204020204" pitchFamily="34" charset="-122"/>
              </a:rPr>
              <a:t>7 </a:t>
            </a:r>
            <a:endParaRPr lang="zh-CN" altLang="en-US" sz="800" baseline="30000" dirty="0">
              <a:latin typeface="微软雅黑" panose="020B0503020204020204" pitchFamily="34" charset="-122"/>
              <a:ea typeface="微软雅黑" panose="020B0503020204020204" pitchFamily="34" charset="-122"/>
            </a:endParaRPr>
          </a:p>
        </p:txBody>
      </p:sp>
      <p:sp>
        <p:nvSpPr>
          <p:cNvPr id="37" name="TextBox 29">
            <a:extLst>
              <a:ext uri="{FF2B5EF4-FFF2-40B4-BE49-F238E27FC236}">
                <a16:creationId xmlns:a16="http://schemas.microsoft.com/office/drawing/2014/main" id="{B559F2A7-146F-79C3-9931-3591B69956A5}"/>
              </a:ext>
            </a:extLst>
          </p:cNvPr>
          <p:cNvSpPr txBox="1"/>
          <p:nvPr/>
        </p:nvSpPr>
        <p:spPr>
          <a:xfrm rot="16200000">
            <a:off x="7075489" y="3344192"/>
            <a:ext cx="1826005" cy="230832"/>
          </a:xfrm>
          <a:prstGeom prst="rect">
            <a:avLst/>
          </a:prstGeom>
          <a:noFill/>
        </p:spPr>
        <p:txBody>
          <a:bodyPr wrap="square" rtlCol="0">
            <a:spAutoFit/>
          </a:bodyPr>
          <a:lstStyle/>
          <a:p>
            <a:pPr algn="ctr"/>
            <a:r>
              <a:rPr lang="en-US" altLang="zh-CN" sz="900" dirty="0">
                <a:latin typeface="微软雅黑" panose="020B0503020204020204" pitchFamily="34" charset="-122"/>
                <a:ea typeface="微软雅黑" panose="020B0503020204020204" pitchFamily="34" charset="-122"/>
              </a:rPr>
              <a:t>12</a:t>
            </a:r>
            <a:r>
              <a:rPr lang="zh-CN" altLang="en-US" sz="900" dirty="0">
                <a:latin typeface="微软雅黑" panose="020B0503020204020204" pitchFamily="34" charset="-122"/>
                <a:ea typeface="微软雅黑" panose="020B0503020204020204" pitchFamily="34" charset="-122"/>
              </a:rPr>
              <a:t>月死亡率</a:t>
            </a:r>
            <a:r>
              <a:rPr lang="en-US" altLang="zh-CN" sz="900" dirty="0">
                <a:latin typeface="微软雅黑" panose="020B0503020204020204" pitchFamily="34" charset="-122"/>
                <a:ea typeface="微软雅黑" panose="020B0503020204020204" pitchFamily="34" charset="-122"/>
              </a:rPr>
              <a:t>%</a:t>
            </a:r>
          </a:p>
        </p:txBody>
      </p:sp>
      <p:graphicFrame>
        <p:nvGraphicFramePr>
          <p:cNvPr id="39" name="图表 38">
            <a:extLst>
              <a:ext uri="{FF2B5EF4-FFF2-40B4-BE49-F238E27FC236}">
                <a16:creationId xmlns:a16="http://schemas.microsoft.com/office/drawing/2014/main" id="{3F8D9074-0E66-68C8-4540-C846F522E8B4}"/>
              </a:ext>
            </a:extLst>
          </p:cNvPr>
          <p:cNvGraphicFramePr>
            <a:graphicFrameLocks/>
          </p:cNvGraphicFramePr>
          <p:nvPr>
            <p:extLst>
              <p:ext uri="{D42A27DB-BD31-4B8C-83A1-F6EECF244321}">
                <p14:modId xmlns:p14="http://schemas.microsoft.com/office/powerpoint/2010/main" val="1781574823"/>
              </p:ext>
            </p:extLst>
          </p:nvPr>
        </p:nvGraphicFramePr>
        <p:xfrm>
          <a:off x="6563196" y="2150329"/>
          <a:ext cx="1143081" cy="279482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1" name="图表 40">
            <a:extLst>
              <a:ext uri="{FF2B5EF4-FFF2-40B4-BE49-F238E27FC236}">
                <a16:creationId xmlns:a16="http://schemas.microsoft.com/office/drawing/2014/main" id="{CC2C043C-C3AE-1A47-4070-FF3FE4A7E797}"/>
              </a:ext>
            </a:extLst>
          </p:cNvPr>
          <p:cNvGraphicFramePr>
            <a:graphicFrameLocks/>
          </p:cNvGraphicFramePr>
          <p:nvPr>
            <p:extLst>
              <p:ext uri="{D42A27DB-BD31-4B8C-83A1-F6EECF244321}">
                <p14:modId xmlns:p14="http://schemas.microsoft.com/office/powerpoint/2010/main" val="3752674125"/>
              </p:ext>
            </p:extLst>
          </p:nvPr>
        </p:nvGraphicFramePr>
        <p:xfrm>
          <a:off x="8023835" y="2150329"/>
          <a:ext cx="3823044" cy="2794822"/>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7099880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FA8570-483C-4915-AAEA-C4546AAD0575}"/>
              </a:ext>
            </a:extLst>
          </p:cNvPr>
          <p:cNvSpPr txBox="1"/>
          <p:nvPr/>
        </p:nvSpPr>
        <p:spPr>
          <a:xfrm>
            <a:off x="1028048" y="370762"/>
            <a:ext cx="10036787"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SOT</a:t>
            </a:r>
            <a:r>
              <a:rPr lang="zh-CN" altLang="en-US" sz="2000" b="1" dirty="0">
                <a:latin typeface="微软雅黑" panose="020B0503020204020204" pitchFamily="34" charset="-122"/>
                <a:ea typeface="微软雅黑" panose="020B0503020204020204" pitchFamily="34" charset="-122"/>
              </a:rPr>
              <a:t>患者伴有慢性肺部疾病，术前曲霉定植</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曲霉病病史和</a:t>
            </a:r>
            <a:r>
              <a:rPr lang="en-US" altLang="zh-CN" sz="2000" b="1" dirty="0">
                <a:latin typeface="微软雅黑" panose="020B0503020204020204" pitchFamily="34" charset="-122"/>
                <a:ea typeface="微软雅黑" panose="020B0503020204020204" pitchFamily="34" charset="-122"/>
              </a:rPr>
              <a:t>CMV</a:t>
            </a:r>
            <a:r>
              <a:rPr lang="zh-CN" altLang="en-US" sz="2000" b="1" dirty="0">
                <a:latin typeface="微软雅黑" panose="020B0503020204020204" pitchFamily="34" charset="-122"/>
                <a:ea typeface="微软雅黑" panose="020B0503020204020204" pitchFamily="34" charset="-122"/>
              </a:rPr>
              <a:t>感染是罹患</a:t>
            </a:r>
            <a:r>
              <a:rPr lang="en-US" altLang="zh-CN" sz="2000" b="1" dirty="0">
                <a:latin typeface="微软雅黑" panose="020B0503020204020204" pitchFamily="34" charset="-122"/>
                <a:ea typeface="微软雅黑" panose="020B0503020204020204" pitchFamily="34" charset="-122"/>
              </a:rPr>
              <a:t>IA</a:t>
            </a:r>
            <a:r>
              <a:rPr lang="zh-CN" altLang="en-US" sz="2000" b="1" dirty="0">
                <a:latin typeface="微软雅黑" panose="020B0503020204020204" pitchFamily="34" charset="-122"/>
                <a:ea typeface="微软雅黑" panose="020B0503020204020204" pitchFamily="34" charset="-122"/>
              </a:rPr>
              <a:t>高危因素</a:t>
            </a:r>
            <a:endParaRPr lang="en-US" altLang="zh-CN" sz="2000" b="1"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72F2C4DC-C8FE-4106-8C72-C1FDCFB1F847}"/>
              </a:ext>
            </a:extLst>
          </p:cNvPr>
          <p:cNvSpPr txBox="1"/>
          <p:nvPr/>
        </p:nvSpPr>
        <p:spPr>
          <a:xfrm>
            <a:off x="400493" y="6364674"/>
            <a:ext cx="5039015" cy="215444"/>
          </a:xfrm>
          <a:prstGeom prst="rect">
            <a:avLst/>
          </a:prstGeom>
          <a:noFill/>
        </p:spPr>
        <p:txBody>
          <a:bodyPr wrap="square">
            <a:spAutoFit/>
          </a:bodyPr>
          <a:lstStyle/>
          <a:p>
            <a:r>
              <a:rPr lang="en-US" altLang="zh-CN" sz="800" dirty="0"/>
              <a:t>13. Shahid Husain  , Jose F Camargo. Clin Transplant. 2019 Sep;33(9):e13544.</a:t>
            </a:r>
            <a:endParaRPr lang="fr-FR" altLang="zh-CN" sz="800" dirty="0"/>
          </a:p>
        </p:txBody>
      </p:sp>
      <p:pic>
        <p:nvPicPr>
          <p:cNvPr id="52" name="图片 51" descr="徽标, 公司名称&#10;&#10;描述已自动生成">
            <a:extLst>
              <a:ext uri="{FF2B5EF4-FFF2-40B4-BE49-F238E27FC236}">
                <a16:creationId xmlns:a16="http://schemas.microsoft.com/office/drawing/2014/main" id="{F503E77A-CFFF-4DCA-8033-524C64E1A8CF}"/>
              </a:ext>
            </a:extLst>
          </p:cNvPr>
          <p:cNvPicPr>
            <a:picLocks noChangeAspect="1"/>
          </p:cNvPicPr>
          <p:nvPr/>
        </p:nvPicPr>
        <p:blipFill rotWithShape="1">
          <a:blip r:embed="rId4">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2" name="文本框 1">
            <a:extLst>
              <a:ext uri="{FF2B5EF4-FFF2-40B4-BE49-F238E27FC236}">
                <a16:creationId xmlns:a16="http://schemas.microsoft.com/office/drawing/2014/main" id="{24169959-DB62-4640-8B45-D7DB45CBE15F}"/>
              </a:ext>
            </a:extLst>
          </p:cNvPr>
          <p:cNvSpPr txBox="1"/>
          <p:nvPr/>
        </p:nvSpPr>
        <p:spPr>
          <a:xfrm>
            <a:off x="623407" y="1017641"/>
            <a:ext cx="11118253" cy="523220"/>
          </a:xfrm>
          <a:prstGeom prst="rect">
            <a:avLst/>
          </a:prstGeom>
          <a:solidFill>
            <a:schemeClr val="bg1"/>
          </a:solidFill>
        </p:spPr>
        <p:txBody>
          <a:bodyPr wrap="square" rtlCol="0">
            <a:spAutoFit/>
          </a:bodyPr>
          <a:lstStyle/>
          <a:p>
            <a:pPr algn="l"/>
            <a:r>
              <a:rPr lang="en-US" altLang="zh-CN" sz="1400" dirty="0">
                <a:latin typeface="微软雅黑" panose="020B0503020204020204" pitchFamily="34" charset="-122"/>
                <a:ea typeface="微软雅黑" panose="020B0503020204020204" pitchFamily="34" charset="-122"/>
              </a:rPr>
              <a:t>2019</a:t>
            </a:r>
            <a:r>
              <a:rPr lang="zh-CN" altLang="en-US" sz="1400" dirty="0">
                <a:latin typeface="微软雅黑" panose="020B0503020204020204" pitchFamily="34" charset="-122"/>
                <a:ea typeface="微软雅黑" panose="020B0503020204020204" pitchFamily="34" charset="-122"/>
              </a:rPr>
              <a:t>年美国移植学会（</a:t>
            </a:r>
            <a:r>
              <a:rPr lang="en-US" altLang="zh-CN" sz="1400" dirty="0">
                <a:latin typeface="微软雅黑" panose="020B0503020204020204" pitchFamily="34" charset="-122"/>
                <a:ea typeface="微软雅黑" panose="020B0503020204020204" pitchFamily="34" charset="-122"/>
              </a:rPr>
              <a:t>AST</a:t>
            </a:r>
            <a:r>
              <a:rPr lang="zh-CN" altLang="en-US" sz="1400" dirty="0">
                <a:latin typeface="微软雅黑" panose="020B0503020204020204" pitchFamily="34" charset="-122"/>
                <a:ea typeface="微软雅黑" panose="020B0503020204020204" pitchFamily="34" charset="-122"/>
              </a:rPr>
              <a:t>）发布了实体器官移植患者侵袭性曲霉病临床指南</a:t>
            </a:r>
            <a:r>
              <a:rPr lang="en-US" altLang="zh-CN" sz="1400" baseline="30000" dirty="0">
                <a:latin typeface="微软雅黑" panose="020B0503020204020204" pitchFamily="34" charset="-122"/>
                <a:ea typeface="微软雅黑" panose="020B0503020204020204" pitchFamily="34" charset="-122"/>
              </a:rPr>
              <a:t>13</a:t>
            </a:r>
            <a:r>
              <a:rPr lang="zh-CN" altLang="en-US" sz="1400" dirty="0">
                <a:latin typeface="微软雅黑" panose="020B0503020204020204" pitchFamily="34" charset="-122"/>
                <a:ea typeface="微软雅黑" panose="020B0503020204020204" pitchFamily="34" charset="-122"/>
              </a:rPr>
              <a:t>，指南中对于不同类型实体器官移植患者罹患侵袭性曲霉病的高危因素进行了描述，如下表</a:t>
            </a:r>
            <a:r>
              <a:rPr lang="zh-CN" altLang="en-US" sz="1400" b="1" dirty="0">
                <a:latin typeface="微软雅黑" panose="020B0503020204020204" pitchFamily="34" charset="-122"/>
                <a:ea typeface="微软雅黑" panose="020B0503020204020204" pitchFamily="34" charset="-122"/>
              </a:rPr>
              <a:t>。</a:t>
            </a:r>
          </a:p>
        </p:txBody>
      </p:sp>
      <p:pic>
        <p:nvPicPr>
          <p:cNvPr id="15" name="Picture 2" descr="See the source image">
            <a:extLst>
              <a:ext uri="{FF2B5EF4-FFF2-40B4-BE49-F238E27FC236}">
                <a16:creationId xmlns:a16="http://schemas.microsoft.com/office/drawing/2014/main" id="{E90495EE-23A2-4B70-8920-EDCEC687A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493" y="2636696"/>
            <a:ext cx="1156391" cy="2640385"/>
          </a:xfrm>
          <a:prstGeom prst="rect">
            <a:avLst/>
          </a:prstGeom>
          <a:noFill/>
          <a:extLst>
            <a:ext uri="{909E8E84-426E-40DD-AFC4-6F175D3DCCD1}">
              <a14:hiddenFill xmlns:a14="http://schemas.microsoft.com/office/drawing/2010/main">
                <a:solidFill>
                  <a:srgbClr val="FFFFFF"/>
                </a:solidFill>
              </a14:hiddenFill>
            </a:ext>
          </a:extLst>
        </p:spPr>
      </p:pic>
      <p:sp>
        <p:nvSpPr>
          <p:cNvPr id="16" name="文本框 15">
            <a:extLst>
              <a:ext uri="{FF2B5EF4-FFF2-40B4-BE49-F238E27FC236}">
                <a16:creationId xmlns:a16="http://schemas.microsoft.com/office/drawing/2014/main" id="{7717ADC9-398F-4B59-BE4B-F14BB294B756}"/>
              </a:ext>
            </a:extLst>
          </p:cNvPr>
          <p:cNvSpPr txBox="1"/>
          <p:nvPr/>
        </p:nvSpPr>
        <p:spPr>
          <a:xfrm>
            <a:off x="3786444" y="1738242"/>
            <a:ext cx="4024355" cy="276999"/>
          </a:xfrm>
          <a:prstGeom prst="rect">
            <a:avLst/>
          </a:prstGeom>
          <a:noFill/>
        </p:spPr>
        <p:txBody>
          <a:bodyPr wrap="square" rtlCol="0">
            <a:spAutoFit/>
          </a:bodyPr>
          <a:lstStyle/>
          <a:p>
            <a:pPr algn="l"/>
            <a:r>
              <a:rPr lang="zh-CN" altLang="en-US" sz="1200" b="1" dirty="0">
                <a:latin typeface="微软雅黑" panose="020B0503020204020204" pitchFamily="34" charset="-122"/>
                <a:ea typeface="微软雅黑" panose="020B0503020204020204" pitchFamily="34" charset="-122"/>
              </a:rPr>
              <a:t>图：不同类型</a:t>
            </a:r>
            <a:r>
              <a:rPr lang="en-US" altLang="zh-CN" sz="1200" b="1" dirty="0">
                <a:latin typeface="微软雅黑" panose="020B0503020204020204" pitchFamily="34" charset="-122"/>
                <a:ea typeface="微软雅黑" panose="020B0503020204020204" pitchFamily="34" charset="-122"/>
              </a:rPr>
              <a:t>SOT</a:t>
            </a:r>
            <a:r>
              <a:rPr lang="zh-CN" altLang="en-US" sz="1200" b="1" dirty="0">
                <a:latin typeface="微软雅黑" panose="020B0503020204020204" pitchFamily="34" charset="-122"/>
                <a:ea typeface="微软雅黑" panose="020B0503020204020204" pitchFamily="34" charset="-122"/>
              </a:rPr>
              <a:t>患者罹患侵袭性曲霉病高危因素</a:t>
            </a:r>
          </a:p>
        </p:txBody>
      </p:sp>
      <p:cxnSp>
        <p:nvCxnSpPr>
          <p:cNvPr id="5" name="直接连接符 4">
            <a:extLst>
              <a:ext uri="{FF2B5EF4-FFF2-40B4-BE49-F238E27FC236}">
                <a16:creationId xmlns:a16="http://schemas.microsoft.com/office/drawing/2014/main" id="{A9E3FEF1-01A8-48CE-BA1D-94C7CB05073F}"/>
              </a:ext>
            </a:extLst>
          </p:cNvPr>
          <p:cNvCxnSpPr/>
          <p:nvPr/>
        </p:nvCxnSpPr>
        <p:spPr>
          <a:xfrm flipV="1">
            <a:off x="962967" y="2173566"/>
            <a:ext cx="0" cy="316523"/>
          </a:xfrm>
          <a:prstGeom prst="line">
            <a:avLst/>
          </a:prstGeom>
          <a:ln>
            <a:solidFill>
              <a:srgbClr val="9E4294"/>
            </a:solidFill>
          </a:ln>
        </p:spPr>
        <p:style>
          <a:lnRef idx="1">
            <a:schemeClr val="dk1"/>
          </a:lnRef>
          <a:fillRef idx="0">
            <a:schemeClr val="dk1"/>
          </a:fillRef>
          <a:effectRef idx="0">
            <a:schemeClr val="dk1"/>
          </a:effectRef>
          <a:fontRef idx="minor">
            <a:schemeClr val="tx1"/>
          </a:fontRef>
        </p:style>
      </p:cxnSp>
      <p:cxnSp>
        <p:nvCxnSpPr>
          <p:cNvPr id="19" name="直接连接符 18">
            <a:extLst>
              <a:ext uri="{FF2B5EF4-FFF2-40B4-BE49-F238E27FC236}">
                <a16:creationId xmlns:a16="http://schemas.microsoft.com/office/drawing/2014/main" id="{C17DB4FD-1AFE-4F65-B073-EC86BC36A4FD}"/>
              </a:ext>
            </a:extLst>
          </p:cNvPr>
          <p:cNvCxnSpPr>
            <a:cxnSpLocks/>
          </p:cNvCxnSpPr>
          <p:nvPr/>
        </p:nvCxnSpPr>
        <p:spPr>
          <a:xfrm flipH="1">
            <a:off x="962967" y="2173566"/>
            <a:ext cx="9026769" cy="0"/>
          </a:xfrm>
          <a:prstGeom prst="line">
            <a:avLst/>
          </a:prstGeom>
          <a:ln>
            <a:solidFill>
              <a:srgbClr val="9E4294"/>
            </a:solidFill>
          </a:ln>
        </p:spPr>
        <p:style>
          <a:lnRef idx="1">
            <a:schemeClr val="dk1"/>
          </a:lnRef>
          <a:fillRef idx="0">
            <a:schemeClr val="dk1"/>
          </a:fillRef>
          <a:effectRef idx="0">
            <a:schemeClr val="dk1"/>
          </a:effectRef>
          <a:fontRef idx="minor">
            <a:schemeClr val="tx1"/>
          </a:fontRef>
        </p:style>
      </p:cxnSp>
      <p:cxnSp>
        <p:nvCxnSpPr>
          <p:cNvPr id="23" name="直接连接符 22">
            <a:extLst>
              <a:ext uri="{FF2B5EF4-FFF2-40B4-BE49-F238E27FC236}">
                <a16:creationId xmlns:a16="http://schemas.microsoft.com/office/drawing/2014/main" id="{1D998BE4-B15A-4D65-A9A1-A3606F3515C6}"/>
              </a:ext>
            </a:extLst>
          </p:cNvPr>
          <p:cNvCxnSpPr>
            <a:cxnSpLocks/>
          </p:cNvCxnSpPr>
          <p:nvPr/>
        </p:nvCxnSpPr>
        <p:spPr>
          <a:xfrm flipV="1">
            <a:off x="2838659" y="2173566"/>
            <a:ext cx="0" cy="474785"/>
          </a:xfrm>
          <a:prstGeom prst="line">
            <a:avLst/>
          </a:prstGeom>
          <a:ln>
            <a:solidFill>
              <a:srgbClr val="9E4294"/>
            </a:solidFill>
          </a:ln>
        </p:spPr>
        <p:style>
          <a:lnRef idx="1">
            <a:schemeClr val="dk1"/>
          </a:lnRef>
          <a:fillRef idx="0">
            <a:schemeClr val="dk1"/>
          </a:fillRef>
          <a:effectRef idx="0">
            <a:schemeClr val="dk1"/>
          </a:effectRef>
          <a:fontRef idx="minor">
            <a:schemeClr val="tx1"/>
          </a:fontRef>
        </p:style>
      </p:cxnSp>
      <p:graphicFrame>
        <p:nvGraphicFramePr>
          <p:cNvPr id="20" name="表格 23">
            <a:extLst>
              <a:ext uri="{FF2B5EF4-FFF2-40B4-BE49-F238E27FC236}">
                <a16:creationId xmlns:a16="http://schemas.microsoft.com/office/drawing/2014/main" id="{E20D8A90-AD83-497E-8ECE-A2F0A69869D3}"/>
              </a:ext>
            </a:extLst>
          </p:cNvPr>
          <p:cNvGraphicFramePr>
            <a:graphicFrameLocks noGrp="1"/>
          </p:cNvGraphicFramePr>
          <p:nvPr>
            <p:extLst>
              <p:ext uri="{D42A27DB-BD31-4B8C-83A1-F6EECF244321}">
                <p14:modId xmlns:p14="http://schemas.microsoft.com/office/powerpoint/2010/main" val="623806310"/>
              </p:ext>
            </p:extLst>
          </p:nvPr>
        </p:nvGraphicFramePr>
        <p:xfrm>
          <a:off x="4025635" y="3706839"/>
          <a:ext cx="2374083" cy="1958340"/>
        </p:xfrm>
        <a:graphic>
          <a:graphicData uri="http://schemas.openxmlformats.org/drawingml/2006/table">
            <a:tbl>
              <a:tblPr firstRow="1" bandRow="1">
                <a:tableStyleId>{5940675A-B579-460E-94D1-54222C63F5DA}</a:tableStyleId>
              </a:tblPr>
              <a:tblGrid>
                <a:gridCol w="801936">
                  <a:extLst>
                    <a:ext uri="{9D8B030D-6E8A-4147-A177-3AD203B41FA5}">
                      <a16:colId xmlns:a16="http://schemas.microsoft.com/office/drawing/2014/main" val="336477365"/>
                    </a:ext>
                  </a:extLst>
                </a:gridCol>
                <a:gridCol w="1572147">
                  <a:extLst>
                    <a:ext uri="{9D8B030D-6E8A-4147-A177-3AD203B41FA5}">
                      <a16:colId xmlns:a16="http://schemas.microsoft.com/office/drawing/2014/main" val="1033871220"/>
                    </a:ext>
                  </a:extLst>
                </a:gridCol>
              </a:tblGrid>
              <a:tr h="222332">
                <a:tc gridSpan="2">
                  <a:txBody>
                    <a:bodyPr/>
                    <a:lstStyle/>
                    <a:p>
                      <a:pPr algn="ctr"/>
                      <a:r>
                        <a:rPr lang="zh-CN" altLang="en-US" sz="1600" b="1" dirty="0">
                          <a:latin typeface="微软雅黑" panose="020B0503020204020204" pitchFamily="34" charset="-122"/>
                          <a:ea typeface="微软雅黑" panose="020B0503020204020204" pitchFamily="34" charset="-122"/>
                        </a:rPr>
                        <a:t>肝移植</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dirty="0"/>
                    </a:p>
                  </a:txBody>
                  <a:tcPr/>
                </a:tc>
                <a:extLst>
                  <a:ext uri="{0D108BD9-81ED-4DB2-BD59-A6C34878D82A}">
                    <a16:rowId xmlns:a16="http://schemas.microsoft.com/office/drawing/2014/main" val="2883162995"/>
                  </a:ext>
                </a:extLst>
              </a:tr>
              <a:tr h="222332">
                <a:tc>
                  <a:txBody>
                    <a:bodyPr/>
                    <a:lstStyle/>
                    <a:p>
                      <a:r>
                        <a:rPr lang="zh-CN" altLang="en-US" sz="1050" dirty="0">
                          <a:latin typeface="微软雅黑" panose="020B0503020204020204" pitchFamily="34" charset="-122"/>
                          <a:ea typeface="微软雅黑" panose="020B0503020204020204" pitchFamily="34" charset="-122"/>
                        </a:rPr>
                        <a:t>早期感染</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0-3</a:t>
                      </a:r>
                      <a:r>
                        <a:rPr lang="zh-CN" altLang="en-US" sz="1050" dirty="0">
                          <a:latin typeface="微软雅黑" panose="020B0503020204020204" pitchFamily="34" charset="-122"/>
                          <a:ea typeface="微软雅黑" panose="020B0503020204020204" pitchFamily="34" charset="-122"/>
                        </a:rPr>
                        <a:t>个月）</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285750" indent="-2857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接受再移植</a:t>
                      </a:r>
                      <a:endParaRPr lang="en-US" altLang="zh-CN" sz="105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肾功能衰竭，尤其是需要接受</a:t>
                      </a:r>
                      <a:r>
                        <a:rPr lang="en-US" altLang="zh-CN" sz="1050" dirty="0">
                          <a:latin typeface="微软雅黑" panose="020B0503020204020204" pitchFamily="34" charset="-122"/>
                          <a:ea typeface="微软雅黑" panose="020B0503020204020204" pitchFamily="34" charset="-122"/>
                        </a:rPr>
                        <a:t>RRT</a:t>
                      </a:r>
                      <a:r>
                        <a:rPr lang="zh-CN" altLang="en-US" sz="1050" dirty="0">
                          <a:latin typeface="微软雅黑" panose="020B0503020204020204" pitchFamily="34" charset="-122"/>
                          <a:ea typeface="微软雅黑" panose="020B0503020204020204" pitchFamily="34" charset="-122"/>
                        </a:rPr>
                        <a:t>治疗患者</a:t>
                      </a:r>
                      <a:endParaRPr lang="en-US" altLang="zh-CN" sz="105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050" dirty="0">
                          <a:latin typeface="微软雅黑" panose="020B0503020204020204" pitchFamily="34" charset="-122"/>
                          <a:ea typeface="微软雅黑" panose="020B0503020204020204" pitchFamily="34" charset="-122"/>
                        </a:rPr>
                        <a:t>MELD&gt;30</a:t>
                      </a:r>
                      <a:r>
                        <a:rPr lang="zh-CN" altLang="en-US" sz="1050" dirty="0">
                          <a:latin typeface="微软雅黑" panose="020B0503020204020204" pitchFamily="34" charset="-122"/>
                          <a:ea typeface="微软雅黑" panose="020B0503020204020204" pitchFamily="34" charset="-122"/>
                        </a:rPr>
                        <a:t>分</a:t>
                      </a:r>
                      <a:endParaRPr lang="en-US" altLang="zh-CN" sz="105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涉及胸部或腹腔内空洞的再次手术</a:t>
                      </a:r>
                      <a:endParaRPr lang="en-US" altLang="zh-CN" sz="1050" dirty="0">
                        <a:latin typeface="微软雅黑" panose="020B0503020204020204" pitchFamily="34" charset="-122"/>
                        <a:ea typeface="微软雅黑" panose="020B0503020204020204"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96580852"/>
                  </a:ext>
                </a:extLst>
              </a:tr>
              <a:tr h="222332">
                <a:tc>
                  <a:txBody>
                    <a:bodyPr/>
                    <a:lstStyle/>
                    <a:p>
                      <a:r>
                        <a:rPr lang="zh-CN" altLang="en-US" sz="1050" dirty="0">
                          <a:latin typeface="微软雅黑" panose="020B0503020204020204" pitchFamily="34" charset="-122"/>
                          <a:ea typeface="微软雅黑" panose="020B0503020204020204" pitchFamily="34" charset="-122"/>
                        </a:rPr>
                        <a:t>晚发感染</a:t>
                      </a:r>
                      <a:endParaRPr lang="en-US" altLang="zh-CN" sz="1050" dirty="0">
                        <a:latin typeface="微软雅黑" panose="020B0503020204020204" pitchFamily="34" charset="-122"/>
                        <a:ea typeface="微软雅黑" panose="020B0503020204020204" pitchFamily="34" charset="-122"/>
                      </a:endParaRPr>
                    </a:p>
                    <a:p>
                      <a:r>
                        <a:rPr lang="zh-CN" altLang="en-US" sz="1050" dirty="0">
                          <a:latin typeface="微软雅黑" panose="020B0503020204020204" pitchFamily="34" charset="-122"/>
                          <a:ea typeface="微软雅黑" panose="020B0503020204020204" pitchFamily="34" charset="-122"/>
                        </a:rPr>
                        <a:t>（</a:t>
                      </a:r>
                      <a:r>
                        <a:rPr lang="en-US" altLang="zh-CN" sz="1050" dirty="0">
                          <a:latin typeface="微软雅黑" panose="020B0503020204020204" pitchFamily="34" charset="-122"/>
                          <a:ea typeface="微软雅黑" panose="020B0503020204020204" pitchFamily="34" charset="-122"/>
                        </a:rPr>
                        <a:t>&gt;3</a:t>
                      </a:r>
                      <a:r>
                        <a:rPr lang="zh-CN" altLang="en-US" sz="1050" dirty="0">
                          <a:latin typeface="微软雅黑" panose="020B0503020204020204" pitchFamily="34" charset="-122"/>
                          <a:ea typeface="微软雅黑" panose="020B0503020204020204" pitchFamily="34" charset="-122"/>
                        </a:rPr>
                        <a:t>个月）</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altLang="zh-CN" sz="1050" dirty="0">
                          <a:latin typeface="微软雅黑" panose="020B0503020204020204" pitchFamily="34" charset="-122"/>
                          <a:ea typeface="微软雅黑" panose="020B0503020204020204" pitchFamily="34" charset="-122"/>
                        </a:rPr>
                        <a:t>CMV</a:t>
                      </a:r>
                      <a:r>
                        <a:rPr lang="zh-CN" altLang="en-US" sz="1050" dirty="0">
                          <a:latin typeface="微软雅黑" panose="020B0503020204020204" pitchFamily="34" charset="-122"/>
                          <a:ea typeface="微软雅黑" panose="020B0503020204020204" pitchFamily="34" charset="-122"/>
                        </a:rPr>
                        <a:t>病毒感染</a:t>
                      </a:r>
                      <a:endParaRPr lang="en-US" altLang="zh-CN" sz="105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血肌酐</a:t>
                      </a:r>
                      <a:r>
                        <a:rPr lang="en-US" altLang="zh-CN" sz="1050" dirty="0">
                          <a:latin typeface="微软雅黑" panose="020B0503020204020204" pitchFamily="34" charset="-122"/>
                          <a:ea typeface="微软雅黑" panose="020B0503020204020204" pitchFamily="34" charset="-122"/>
                        </a:rPr>
                        <a:t>&gt;3.3gm/dl</a:t>
                      </a:r>
                      <a:endParaRPr lang="zh-CN" altLang="en-US" sz="1050" dirty="0">
                        <a:latin typeface="微软雅黑" panose="020B0503020204020204" pitchFamily="34" charset="-122"/>
                        <a:ea typeface="微软雅黑" panose="020B0503020204020204"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843481"/>
                  </a:ext>
                </a:extLst>
              </a:tr>
            </a:tbl>
          </a:graphicData>
        </a:graphic>
      </p:graphicFrame>
      <p:graphicFrame>
        <p:nvGraphicFramePr>
          <p:cNvPr id="28" name="表格 23">
            <a:extLst>
              <a:ext uri="{FF2B5EF4-FFF2-40B4-BE49-F238E27FC236}">
                <a16:creationId xmlns:a16="http://schemas.microsoft.com/office/drawing/2014/main" id="{8A0CE7F4-FE87-4AC8-B4FF-1C66A8CF9C1D}"/>
              </a:ext>
            </a:extLst>
          </p:cNvPr>
          <p:cNvGraphicFramePr>
            <a:graphicFrameLocks noGrp="1"/>
          </p:cNvGraphicFramePr>
          <p:nvPr>
            <p:extLst>
              <p:ext uri="{D42A27DB-BD31-4B8C-83A1-F6EECF244321}">
                <p14:modId xmlns:p14="http://schemas.microsoft.com/office/powerpoint/2010/main" val="56924811"/>
              </p:ext>
            </p:extLst>
          </p:nvPr>
        </p:nvGraphicFramePr>
        <p:xfrm>
          <a:off x="6638910" y="3734763"/>
          <a:ext cx="2112530" cy="2461661"/>
        </p:xfrm>
        <a:graphic>
          <a:graphicData uri="http://schemas.openxmlformats.org/drawingml/2006/table">
            <a:tbl>
              <a:tblPr firstRow="1" bandRow="1">
                <a:tableStyleId>{5940675A-B579-460E-94D1-54222C63F5DA}</a:tableStyleId>
              </a:tblPr>
              <a:tblGrid>
                <a:gridCol w="2112530">
                  <a:extLst>
                    <a:ext uri="{9D8B030D-6E8A-4147-A177-3AD203B41FA5}">
                      <a16:colId xmlns:a16="http://schemas.microsoft.com/office/drawing/2014/main" val="336477365"/>
                    </a:ext>
                  </a:extLst>
                </a:gridCol>
              </a:tblGrid>
              <a:tr h="449981">
                <a:tc>
                  <a:txBody>
                    <a:bodyPr/>
                    <a:lstStyle/>
                    <a:p>
                      <a:pPr algn="ctr"/>
                      <a:r>
                        <a:rPr lang="zh-CN" altLang="en-US" sz="1600" b="1" dirty="0">
                          <a:latin typeface="微软雅黑" panose="020B0503020204020204" pitchFamily="34" charset="-122"/>
                          <a:ea typeface="微软雅黑" panose="020B0503020204020204" pitchFamily="34" charset="-122"/>
                        </a:rPr>
                        <a:t>肺移植</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3162995"/>
                  </a:ext>
                </a:extLst>
              </a:tr>
              <a:tr h="1626068">
                <a:tc>
                  <a:txBody>
                    <a:bodyPr/>
                    <a:lstStyle/>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单肺移植</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早期气道缺血</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050" dirty="0">
                          <a:latin typeface="微软雅黑" panose="020B0503020204020204" pitchFamily="34" charset="-122"/>
                          <a:ea typeface="微软雅黑" panose="020B0503020204020204" pitchFamily="34" charset="-122"/>
                        </a:rPr>
                        <a:t>CMV</a:t>
                      </a:r>
                      <a:r>
                        <a:rPr lang="zh-CN" altLang="en-US" sz="1050" dirty="0">
                          <a:latin typeface="微软雅黑" panose="020B0503020204020204" pitchFamily="34" charset="-122"/>
                          <a:ea typeface="微软雅黑" panose="020B0503020204020204" pitchFamily="34" charset="-122"/>
                        </a:rPr>
                        <a:t>感染</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过去</a:t>
                      </a:r>
                      <a:r>
                        <a:rPr lang="en-US" altLang="zh-CN" sz="1050" dirty="0">
                          <a:latin typeface="微软雅黑" panose="020B0503020204020204" pitchFamily="34" charset="-122"/>
                          <a:ea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rPr>
                        <a:t>个月出现排异和接受强化免疫抑制治疗，尤其是囊性纤维化患者</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移植前曲霉定植</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移植后</a:t>
                      </a:r>
                      <a:r>
                        <a:rPr lang="en-US" altLang="zh-CN" sz="1050" dirty="0">
                          <a:latin typeface="微软雅黑" panose="020B0503020204020204" pitchFamily="34" charset="-122"/>
                          <a:ea typeface="微软雅黑" panose="020B0503020204020204" pitchFamily="34" charset="-122"/>
                        </a:rPr>
                        <a:t>1</a:t>
                      </a:r>
                      <a:r>
                        <a:rPr lang="zh-CN" altLang="en-US" sz="1050" dirty="0">
                          <a:latin typeface="微软雅黑" panose="020B0503020204020204" pitchFamily="34" charset="-122"/>
                          <a:ea typeface="微软雅黑" panose="020B0503020204020204" pitchFamily="34" charset="-122"/>
                        </a:rPr>
                        <a:t>年内伴随曲霉定植</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囊性纤维化患者术中曲霉培养阳性</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获得性低蛋白血症（</a:t>
                      </a:r>
                      <a:r>
                        <a:rPr lang="en-US" altLang="zh-CN" sz="1050" dirty="0">
                          <a:latin typeface="微软雅黑" panose="020B0503020204020204" pitchFamily="34" charset="-122"/>
                          <a:ea typeface="微软雅黑" panose="020B0503020204020204" pitchFamily="34" charset="-122"/>
                        </a:rPr>
                        <a:t>IgG&lt;400mg/dl</a:t>
                      </a:r>
                      <a:r>
                        <a:rPr lang="zh-CN" altLang="en-US" sz="1050" dirty="0">
                          <a:latin typeface="微软雅黑" panose="020B0503020204020204" pitchFamily="34" charset="-122"/>
                          <a:ea typeface="微软雅黑" panose="020B0503020204020204" pitchFamily="34" charset="-122"/>
                        </a:rPr>
                        <a:t>）</a:t>
                      </a:r>
                      <a:endParaRPr lang="en-US" altLang="zh-CN" sz="105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96580852"/>
                  </a:ext>
                </a:extLst>
              </a:tr>
            </a:tbl>
          </a:graphicData>
        </a:graphic>
      </p:graphicFrame>
      <p:graphicFrame>
        <p:nvGraphicFramePr>
          <p:cNvPr id="30" name="表格 23">
            <a:extLst>
              <a:ext uri="{FF2B5EF4-FFF2-40B4-BE49-F238E27FC236}">
                <a16:creationId xmlns:a16="http://schemas.microsoft.com/office/drawing/2014/main" id="{4EF524DF-8CC7-42A6-9966-562D6E936B37}"/>
              </a:ext>
            </a:extLst>
          </p:cNvPr>
          <p:cNvGraphicFramePr>
            <a:graphicFrameLocks noGrp="1"/>
          </p:cNvGraphicFramePr>
          <p:nvPr>
            <p:extLst>
              <p:ext uri="{D42A27DB-BD31-4B8C-83A1-F6EECF244321}">
                <p14:modId xmlns:p14="http://schemas.microsoft.com/office/powerpoint/2010/main" val="4145692701"/>
              </p:ext>
            </p:extLst>
          </p:nvPr>
        </p:nvGraphicFramePr>
        <p:xfrm>
          <a:off x="9154565" y="3734763"/>
          <a:ext cx="2249247" cy="2076049"/>
        </p:xfrm>
        <a:graphic>
          <a:graphicData uri="http://schemas.openxmlformats.org/drawingml/2006/table">
            <a:tbl>
              <a:tblPr firstRow="1" bandRow="1">
                <a:tableStyleId>{5940675A-B579-460E-94D1-54222C63F5DA}</a:tableStyleId>
              </a:tblPr>
              <a:tblGrid>
                <a:gridCol w="2249247">
                  <a:extLst>
                    <a:ext uri="{9D8B030D-6E8A-4147-A177-3AD203B41FA5}">
                      <a16:colId xmlns:a16="http://schemas.microsoft.com/office/drawing/2014/main" val="336477365"/>
                    </a:ext>
                  </a:extLst>
                </a:gridCol>
              </a:tblGrid>
              <a:tr h="449981">
                <a:tc>
                  <a:txBody>
                    <a:bodyPr/>
                    <a:lstStyle/>
                    <a:p>
                      <a:pPr algn="ctr"/>
                      <a:r>
                        <a:rPr lang="zh-CN" altLang="en-US" sz="1600" b="1" dirty="0">
                          <a:latin typeface="微软雅黑" panose="020B0503020204020204" pitchFamily="34" charset="-122"/>
                          <a:ea typeface="微软雅黑" panose="020B0503020204020204" pitchFamily="34" charset="-122"/>
                        </a:rPr>
                        <a:t>心脏移植</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3162995"/>
                  </a:ext>
                </a:extLst>
              </a:tr>
              <a:tr h="1626068">
                <a:tc>
                  <a:txBody>
                    <a:bodyPr/>
                    <a:lstStyle/>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曲霉定植</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050" dirty="0">
                          <a:latin typeface="微软雅黑" panose="020B0503020204020204" pitchFamily="34" charset="-122"/>
                          <a:ea typeface="微软雅黑" panose="020B0503020204020204" pitchFamily="34" charset="-122"/>
                        </a:rPr>
                        <a:t>ICU</a:t>
                      </a:r>
                      <a:r>
                        <a:rPr lang="zh-CN" altLang="en-US" sz="1050" dirty="0">
                          <a:latin typeface="微软雅黑" panose="020B0503020204020204" pitchFamily="34" charset="-122"/>
                          <a:ea typeface="微软雅黑" panose="020B0503020204020204" pitchFamily="34" charset="-122"/>
                        </a:rPr>
                        <a:t>空气中检测得曲霉孢子</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再次手术（肺部）</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US" altLang="zh-CN" sz="1050" dirty="0">
                          <a:latin typeface="微软雅黑" panose="020B0503020204020204" pitchFamily="34" charset="-122"/>
                          <a:ea typeface="微软雅黑" panose="020B0503020204020204" pitchFamily="34" charset="-122"/>
                        </a:rPr>
                        <a:t>CMV</a:t>
                      </a:r>
                      <a:r>
                        <a:rPr lang="zh-CN" altLang="en-US" sz="1050" dirty="0">
                          <a:latin typeface="微软雅黑" panose="020B0503020204020204" pitchFamily="34" charset="-122"/>
                          <a:ea typeface="微软雅黑" panose="020B0503020204020204" pitchFamily="34" charset="-122"/>
                        </a:rPr>
                        <a:t>疾病</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移植后接受血液透析</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心脏移植前后</a:t>
                      </a:r>
                      <a:r>
                        <a:rPr lang="en-US" altLang="zh-CN" sz="1050" dirty="0">
                          <a:latin typeface="微软雅黑" panose="020B0503020204020204" pitchFamily="34" charset="-122"/>
                          <a:ea typeface="微软雅黑" panose="020B0503020204020204" pitchFamily="34" charset="-122"/>
                        </a:rPr>
                        <a:t>2</a:t>
                      </a:r>
                      <a:r>
                        <a:rPr lang="zh-CN" altLang="en-US" sz="1050" dirty="0">
                          <a:latin typeface="微软雅黑" panose="020B0503020204020204" pitchFamily="34" charset="-122"/>
                          <a:ea typeface="微软雅黑" panose="020B0503020204020204" pitchFamily="34" charset="-122"/>
                        </a:rPr>
                        <a:t>周内伴侵袭性曲霉病病史患者</a:t>
                      </a:r>
                      <a:endParaRPr lang="en-US" altLang="zh-CN" sz="105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96580852"/>
                  </a:ext>
                </a:extLst>
              </a:tr>
            </a:tbl>
          </a:graphicData>
        </a:graphic>
      </p:graphicFrame>
      <p:graphicFrame>
        <p:nvGraphicFramePr>
          <p:cNvPr id="32" name="表格 23">
            <a:extLst>
              <a:ext uri="{FF2B5EF4-FFF2-40B4-BE49-F238E27FC236}">
                <a16:creationId xmlns:a16="http://schemas.microsoft.com/office/drawing/2014/main" id="{675C0AF2-519F-4611-A25C-FFD458DDB30A}"/>
              </a:ext>
            </a:extLst>
          </p:cNvPr>
          <p:cNvGraphicFramePr>
            <a:graphicFrameLocks noGrp="1"/>
          </p:cNvGraphicFramePr>
          <p:nvPr>
            <p:extLst>
              <p:ext uri="{D42A27DB-BD31-4B8C-83A1-F6EECF244321}">
                <p14:modId xmlns:p14="http://schemas.microsoft.com/office/powerpoint/2010/main" val="4294069222"/>
              </p:ext>
            </p:extLst>
          </p:nvPr>
        </p:nvGraphicFramePr>
        <p:xfrm>
          <a:off x="1673914" y="3712701"/>
          <a:ext cx="2112530" cy="2076049"/>
        </p:xfrm>
        <a:graphic>
          <a:graphicData uri="http://schemas.openxmlformats.org/drawingml/2006/table">
            <a:tbl>
              <a:tblPr firstRow="1" bandRow="1">
                <a:tableStyleId>{5940675A-B579-460E-94D1-54222C63F5DA}</a:tableStyleId>
              </a:tblPr>
              <a:tblGrid>
                <a:gridCol w="2112530">
                  <a:extLst>
                    <a:ext uri="{9D8B030D-6E8A-4147-A177-3AD203B41FA5}">
                      <a16:colId xmlns:a16="http://schemas.microsoft.com/office/drawing/2014/main" val="336477365"/>
                    </a:ext>
                  </a:extLst>
                </a:gridCol>
              </a:tblGrid>
              <a:tr h="449981">
                <a:tc>
                  <a:txBody>
                    <a:bodyPr/>
                    <a:lstStyle/>
                    <a:p>
                      <a:pPr algn="ctr"/>
                      <a:r>
                        <a:rPr lang="zh-CN" altLang="en-US" sz="1600" b="1" dirty="0">
                          <a:latin typeface="微软雅黑" panose="020B0503020204020204" pitchFamily="34" charset="-122"/>
                          <a:ea typeface="微软雅黑" panose="020B0503020204020204" pitchFamily="34" charset="-122"/>
                        </a:rPr>
                        <a:t>肾脏移植</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83162995"/>
                  </a:ext>
                </a:extLst>
              </a:tr>
              <a:tr h="1626068">
                <a:tc>
                  <a:txBody>
                    <a:bodyPr/>
                    <a:lstStyle/>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移植前患者诊断为</a:t>
                      </a:r>
                      <a:r>
                        <a:rPr lang="en-US" altLang="zh-CN" sz="1050" dirty="0">
                          <a:latin typeface="微软雅黑" panose="020B0503020204020204" pitchFamily="34" charset="-122"/>
                          <a:ea typeface="微软雅黑" panose="020B0503020204020204" pitchFamily="34" charset="-122"/>
                        </a:rPr>
                        <a:t>COPD</a:t>
                      </a: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近</a:t>
                      </a:r>
                      <a:r>
                        <a:rPr lang="en-US" altLang="zh-CN" sz="1050" dirty="0">
                          <a:latin typeface="微软雅黑" panose="020B0503020204020204" pitchFamily="34" charset="-122"/>
                          <a:ea typeface="微软雅黑" panose="020B0503020204020204" pitchFamily="34" charset="-122"/>
                        </a:rPr>
                        <a:t>3</a:t>
                      </a:r>
                      <a:r>
                        <a:rPr lang="zh-CN" altLang="en-US" sz="1050" dirty="0">
                          <a:latin typeface="微软雅黑" panose="020B0503020204020204" pitchFamily="34" charset="-122"/>
                          <a:ea typeface="微软雅黑" panose="020B0503020204020204" pitchFamily="34" charset="-122"/>
                        </a:rPr>
                        <a:t>个月内出现急性排异反应</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植入物衰竭</a:t>
                      </a:r>
                      <a:endParaRPr lang="en-US" altLang="zh-CN" sz="105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zh-CN" altLang="en-US" sz="1050" dirty="0">
                          <a:latin typeface="微软雅黑" panose="020B0503020204020204" pitchFamily="34" charset="-122"/>
                          <a:ea typeface="微软雅黑" panose="020B0503020204020204" pitchFamily="34" charset="-122"/>
                        </a:rPr>
                        <a:t>长时间接受高治疗剂量糖皮质激素治疗</a:t>
                      </a:r>
                      <a:endParaRPr lang="en-US" altLang="zh-CN" sz="1050" dirty="0">
                        <a:latin typeface="微软雅黑" panose="020B0503020204020204" pitchFamily="34" charset="-122"/>
                        <a:ea typeface="微软雅黑" panose="020B0503020204020204" pitchFamily="34" charset="-122"/>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996580852"/>
                  </a:ext>
                </a:extLst>
              </a:tr>
            </a:tbl>
          </a:graphicData>
        </a:graphic>
      </p:graphicFrame>
      <p:cxnSp>
        <p:nvCxnSpPr>
          <p:cNvPr id="34" name="直接连接符 33">
            <a:extLst>
              <a:ext uri="{FF2B5EF4-FFF2-40B4-BE49-F238E27FC236}">
                <a16:creationId xmlns:a16="http://schemas.microsoft.com/office/drawing/2014/main" id="{92A1FDBB-5A45-48AB-A0F7-2D0426254BE2}"/>
              </a:ext>
            </a:extLst>
          </p:cNvPr>
          <p:cNvCxnSpPr>
            <a:cxnSpLocks/>
          </p:cNvCxnSpPr>
          <p:nvPr/>
        </p:nvCxnSpPr>
        <p:spPr>
          <a:xfrm flipV="1">
            <a:off x="5212676" y="2161911"/>
            <a:ext cx="0" cy="474785"/>
          </a:xfrm>
          <a:prstGeom prst="line">
            <a:avLst/>
          </a:prstGeom>
          <a:ln>
            <a:solidFill>
              <a:srgbClr val="9E4294"/>
            </a:solidFill>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F6D5A419-193A-4943-9FEF-81698972317A}"/>
              </a:ext>
            </a:extLst>
          </p:cNvPr>
          <p:cNvCxnSpPr>
            <a:cxnSpLocks/>
          </p:cNvCxnSpPr>
          <p:nvPr/>
        </p:nvCxnSpPr>
        <p:spPr>
          <a:xfrm flipV="1">
            <a:off x="7791753" y="2161910"/>
            <a:ext cx="0" cy="474785"/>
          </a:xfrm>
          <a:prstGeom prst="line">
            <a:avLst/>
          </a:prstGeom>
          <a:ln>
            <a:solidFill>
              <a:srgbClr val="9E4294"/>
            </a:solidFill>
          </a:ln>
        </p:spPr>
        <p:style>
          <a:lnRef idx="1">
            <a:schemeClr val="dk1"/>
          </a:lnRef>
          <a:fillRef idx="0">
            <a:schemeClr val="dk1"/>
          </a:fillRef>
          <a:effectRef idx="0">
            <a:schemeClr val="dk1"/>
          </a:effectRef>
          <a:fontRef idx="minor">
            <a:schemeClr val="tx1"/>
          </a:fontRef>
        </p:style>
      </p:cxnSp>
      <p:cxnSp>
        <p:nvCxnSpPr>
          <p:cNvPr id="36" name="直接连接符 35">
            <a:extLst>
              <a:ext uri="{FF2B5EF4-FFF2-40B4-BE49-F238E27FC236}">
                <a16:creationId xmlns:a16="http://schemas.microsoft.com/office/drawing/2014/main" id="{B8A7BB05-6D2B-45B7-8AFF-428A96EB553D}"/>
              </a:ext>
            </a:extLst>
          </p:cNvPr>
          <p:cNvCxnSpPr>
            <a:cxnSpLocks/>
          </p:cNvCxnSpPr>
          <p:nvPr/>
        </p:nvCxnSpPr>
        <p:spPr>
          <a:xfrm flipV="1">
            <a:off x="9989736" y="2161910"/>
            <a:ext cx="0" cy="474785"/>
          </a:xfrm>
          <a:prstGeom prst="line">
            <a:avLst/>
          </a:prstGeom>
          <a:ln>
            <a:solidFill>
              <a:srgbClr val="9E4294"/>
            </a:solidFill>
          </a:ln>
        </p:spPr>
        <p:style>
          <a:lnRef idx="1">
            <a:schemeClr val="dk1"/>
          </a:lnRef>
          <a:fillRef idx="0">
            <a:schemeClr val="dk1"/>
          </a:fillRef>
          <a:effectRef idx="0">
            <a:schemeClr val="dk1"/>
          </a:effectRef>
          <a:fontRef idx="minor">
            <a:schemeClr val="tx1"/>
          </a:fontRef>
        </p:style>
      </p:cxnSp>
      <p:graphicFrame>
        <p:nvGraphicFramePr>
          <p:cNvPr id="29" name="对象 28">
            <a:extLst>
              <a:ext uri="{FF2B5EF4-FFF2-40B4-BE49-F238E27FC236}">
                <a16:creationId xmlns:a16="http://schemas.microsoft.com/office/drawing/2014/main" id="{662B9F51-A1B7-4869-8310-625055BCA962}"/>
              </a:ext>
            </a:extLst>
          </p:cNvPr>
          <p:cNvGraphicFramePr>
            <a:graphicFrameLocks noChangeAspect="1"/>
          </p:cNvGraphicFramePr>
          <p:nvPr>
            <p:extLst>
              <p:ext uri="{D42A27DB-BD31-4B8C-83A1-F6EECF244321}">
                <p14:modId xmlns:p14="http://schemas.microsoft.com/office/powerpoint/2010/main" val="4050906283"/>
              </p:ext>
            </p:extLst>
          </p:nvPr>
        </p:nvGraphicFramePr>
        <p:xfrm>
          <a:off x="4891297" y="2856956"/>
          <a:ext cx="827967" cy="636178"/>
        </p:xfrm>
        <a:graphic>
          <a:graphicData uri="http://schemas.openxmlformats.org/presentationml/2006/ole">
            <mc:AlternateContent xmlns:mc="http://schemas.openxmlformats.org/markup-compatibility/2006">
              <mc:Choice xmlns:v="urn:schemas-microsoft-com:vml" Requires="v">
                <p:oleObj spid="_x0000_s7183" name="BMP 图像" r:id="rId6" imgW="1685880" imgH="1295280" progId="Paint.Picture">
                  <p:embed/>
                </p:oleObj>
              </mc:Choice>
              <mc:Fallback>
                <p:oleObj name="BMP 图像" r:id="rId6" imgW="1685880" imgH="1295280" progId="Paint.Picture">
                  <p:embed/>
                  <p:pic>
                    <p:nvPicPr>
                      <p:cNvPr id="29" name="对象 28">
                        <a:extLst>
                          <a:ext uri="{FF2B5EF4-FFF2-40B4-BE49-F238E27FC236}">
                            <a16:creationId xmlns:a16="http://schemas.microsoft.com/office/drawing/2014/main" id="{662B9F51-A1B7-4869-8310-625055BCA962}"/>
                          </a:ext>
                        </a:extLst>
                      </p:cNvPr>
                      <p:cNvPicPr/>
                      <p:nvPr/>
                    </p:nvPicPr>
                    <p:blipFill>
                      <a:blip r:embed="rId7"/>
                      <a:stretch>
                        <a:fillRect/>
                      </a:stretch>
                    </p:blipFill>
                    <p:spPr>
                      <a:xfrm>
                        <a:off x="4891297" y="2856956"/>
                        <a:ext cx="827967" cy="636178"/>
                      </a:xfrm>
                      <a:prstGeom prst="rect">
                        <a:avLst/>
                      </a:prstGeom>
                    </p:spPr>
                  </p:pic>
                </p:oleObj>
              </mc:Fallback>
            </mc:AlternateContent>
          </a:graphicData>
        </a:graphic>
      </p:graphicFrame>
      <p:pic>
        <p:nvPicPr>
          <p:cNvPr id="11266" name="Picture 2" descr="Kidney Comments - Kidney Icon Png - 980x610 PNG Download - PNGkit">
            <a:extLst>
              <a:ext uri="{FF2B5EF4-FFF2-40B4-BE49-F238E27FC236}">
                <a16:creationId xmlns:a16="http://schemas.microsoft.com/office/drawing/2014/main" id="{2D820EA4-A8A4-4F9B-9B29-883342205F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1466" y="2872208"/>
            <a:ext cx="847640" cy="56921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lack Humain Lung Trachea Respiratory Icon Vector | Citypng">
            <a:extLst>
              <a:ext uri="{FF2B5EF4-FFF2-40B4-BE49-F238E27FC236}">
                <a16:creationId xmlns:a16="http://schemas.microsoft.com/office/drawing/2014/main" id="{484A3604-D80B-4F78-844A-D79D23271A6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8114" y="2830124"/>
            <a:ext cx="587277" cy="61130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994AD1F8-1A26-4C98-8772-44CAE5562A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3886" y="2769726"/>
            <a:ext cx="671700" cy="6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360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AD919CC2-4B48-4EE7-9D30-9483C68FA54C}"/>
              </a:ext>
            </a:extLst>
          </p:cNvPr>
          <p:cNvSpPr/>
          <p:nvPr/>
        </p:nvSpPr>
        <p:spPr>
          <a:xfrm>
            <a:off x="754282" y="2807207"/>
            <a:ext cx="4522789" cy="3268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08FA8570-483C-4915-AAEA-C4546AAD0575}"/>
              </a:ext>
            </a:extLst>
          </p:cNvPr>
          <p:cNvSpPr txBox="1"/>
          <p:nvPr/>
        </p:nvSpPr>
        <p:spPr>
          <a:xfrm>
            <a:off x="1130918" y="323267"/>
            <a:ext cx="8637365"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重症流感入住</a:t>
            </a:r>
            <a:r>
              <a:rPr lang="en-US" altLang="zh-CN" sz="2000" b="1" dirty="0">
                <a:latin typeface="微软雅黑" panose="020B0503020204020204" pitchFamily="34" charset="-122"/>
                <a:ea typeface="微软雅黑" panose="020B0503020204020204" pitchFamily="34" charset="-122"/>
              </a:rPr>
              <a:t>ICU</a:t>
            </a:r>
            <a:r>
              <a:rPr lang="zh-CN" altLang="en-US" sz="2000" b="1" dirty="0">
                <a:latin typeface="微软雅黑" panose="020B0503020204020204" pitchFamily="34" charset="-122"/>
                <a:ea typeface="微软雅黑" panose="020B0503020204020204" pitchFamily="34" charset="-122"/>
              </a:rPr>
              <a:t>患者中，</a:t>
            </a:r>
            <a:r>
              <a:rPr lang="en-US" altLang="zh-CN" sz="2000" b="1" dirty="0">
                <a:latin typeface="微软雅黑" panose="020B0503020204020204" pitchFamily="34" charset="-122"/>
                <a:ea typeface="微软雅黑" panose="020B0503020204020204" pitchFamily="34" charset="-122"/>
              </a:rPr>
              <a:t>SOT</a:t>
            </a:r>
            <a:r>
              <a:rPr lang="zh-CN" altLang="en-US" sz="2000" b="1" dirty="0">
                <a:latin typeface="微软雅黑" panose="020B0503020204020204" pitchFamily="34" charset="-122"/>
                <a:ea typeface="微软雅黑" panose="020B0503020204020204" pitchFamily="34" charset="-122"/>
              </a:rPr>
              <a:t>亚组患者罹患侵袭性肺曲霉病比率高达</a:t>
            </a:r>
            <a:r>
              <a:rPr lang="en-US" altLang="zh-CN" sz="2000" b="1" dirty="0">
                <a:latin typeface="微软雅黑" panose="020B0503020204020204" pitchFamily="34" charset="-122"/>
                <a:ea typeface="微软雅黑" panose="020B0503020204020204" pitchFamily="34" charset="-122"/>
              </a:rPr>
              <a:t>34%</a:t>
            </a:r>
          </a:p>
        </p:txBody>
      </p:sp>
      <p:pic>
        <p:nvPicPr>
          <p:cNvPr id="52" name="图片 51" descr="徽标, 公司名称&#10;&#10;描述已自动生成">
            <a:extLst>
              <a:ext uri="{FF2B5EF4-FFF2-40B4-BE49-F238E27FC236}">
                <a16:creationId xmlns:a16="http://schemas.microsoft.com/office/drawing/2014/main" id="{F503E77A-CFFF-4DCA-8033-524C64E1A8CF}"/>
              </a:ext>
            </a:extLst>
          </p:cNvPr>
          <p:cNvPicPr>
            <a:picLocks noChangeAspect="1"/>
          </p:cNvPicPr>
          <p:nvPr/>
        </p:nvPicPr>
        <p:blipFill rotWithShape="1">
          <a:blip r:embed="rId4">
            <a:extLst>
              <a:ext uri="{28A0092B-C50C-407E-A947-70E740481C1C}">
                <a14:useLocalDpi xmlns:a14="http://schemas.microsoft.com/office/drawing/2010/main" val="0"/>
              </a:ext>
            </a:extLst>
          </a:blip>
          <a:srcRect l="11946" t="29523" r="67670" b="40063"/>
          <a:stretch/>
        </p:blipFill>
        <p:spPr>
          <a:xfrm>
            <a:off x="449529" y="208857"/>
            <a:ext cx="578519" cy="628931"/>
          </a:xfrm>
          <a:prstGeom prst="rect">
            <a:avLst/>
          </a:prstGeom>
          <a:effectLst/>
        </p:spPr>
      </p:pic>
      <p:sp>
        <p:nvSpPr>
          <p:cNvPr id="2" name="文本框 1">
            <a:extLst>
              <a:ext uri="{FF2B5EF4-FFF2-40B4-BE49-F238E27FC236}">
                <a16:creationId xmlns:a16="http://schemas.microsoft.com/office/drawing/2014/main" id="{24169959-DB62-4640-8B45-D7DB45CBE15F}"/>
              </a:ext>
            </a:extLst>
          </p:cNvPr>
          <p:cNvSpPr txBox="1"/>
          <p:nvPr/>
        </p:nvSpPr>
        <p:spPr>
          <a:xfrm>
            <a:off x="623407" y="862463"/>
            <a:ext cx="11118253" cy="1670073"/>
          </a:xfrm>
          <a:prstGeom prst="rect">
            <a:avLst/>
          </a:prstGeom>
          <a:solidFill>
            <a:schemeClr val="bg1"/>
          </a:solidFill>
        </p:spPr>
        <p:txBody>
          <a:bodyPr wrap="square" rtlCol="0">
            <a:spAutoFit/>
          </a:bodyPr>
          <a:lstStyle/>
          <a:p>
            <a:pPr marL="171450" indent="-1714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一项重症流感入住</a:t>
            </a:r>
            <a:r>
              <a:rPr lang="en-US" altLang="zh-CN" sz="1400" dirty="0">
                <a:latin typeface="微软雅黑" panose="020B0503020204020204" pitchFamily="34" charset="-122"/>
                <a:ea typeface="微软雅黑" panose="020B0503020204020204" pitchFamily="34" charset="-122"/>
              </a:rPr>
              <a:t>ICU</a:t>
            </a:r>
            <a:r>
              <a:rPr lang="zh-CN" altLang="en-US" sz="1400" dirty="0">
                <a:latin typeface="微软雅黑" panose="020B0503020204020204" pitchFamily="34" charset="-122"/>
                <a:ea typeface="微软雅黑" panose="020B0503020204020204" pitchFamily="34" charset="-122"/>
              </a:rPr>
              <a:t>患者的回顾性研究</a:t>
            </a:r>
            <a:r>
              <a:rPr lang="en-US" altLang="zh-CN" sz="1400" baseline="30000" dirty="0">
                <a:latin typeface="微软雅黑" panose="020B0503020204020204" pitchFamily="34" charset="-122"/>
                <a:ea typeface="微软雅黑" panose="020B0503020204020204" pitchFamily="34" charset="-122"/>
              </a:rPr>
              <a:t>16</a:t>
            </a:r>
            <a:r>
              <a:rPr lang="zh-CN" altLang="en-US" sz="1400" dirty="0">
                <a:latin typeface="微软雅黑" panose="020B0503020204020204" pitchFamily="34" charset="-122"/>
                <a:ea typeface="微软雅黑" panose="020B0503020204020204" pitchFamily="34" charset="-122"/>
              </a:rPr>
              <a:t>证实流感是重症流感入住</a:t>
            </a:r>
            <a:r>
              <a:rPr lang="en-US" altLang="zh-CN" sz="1400" dirty="0">
                <a:latin typeface="微软雅黑" panose="020B0503020204020204" pitchFamily="34" charset="-122"/>
                <a:ea typeface="微软雅黑" panose="020B0503020204020204" pitchFamily="34" charset="-122"/>
              </a:rPr>
              <a:t>ICU</a:t>
            </a:r>
            <a:r>
              <a:rPr lang="zh-CN" altLang="en-US" sz="1400" dirty="0">
                <a:latin typeface="微软雅黑" panose="020B0503020204020204" pitchFamily="34" charset="-122"/>
                <a:ea typeface="微软雅黑" panose="020B0503020204020204" pitchFamily="34" charset="-122"/>
              </a:rPr>
              <a:t>患者罹患侵袭性肺曲霉病的独立危险因素（</a:t>
            </a:r>
            <a:r>
              <a:rPr lang="en-US" altLang="zh-CN" sz="1400" dirty="0" err="1">
                <a:latin typeface="微软雅黑" panose="020B0503020204020204" pitchFamily="34" charset="-122"/>
                <a:ea typeface="微软雅黑" panose="020B0503020204020204" pitchFamily="34" charset="-122"/>
              </a:rPr>
              <a:t>aOR</a:t>
            </a:r>
            <a:r>
              <a:rPr lang="en-US" altLang="zh-CN" sz="1400" dirty="0">
                <a:latin typeface="微软雅黑" panose="020B0503020204020204" pitchFamily="34" charset="-122"/>
                <a:ea typeface="微软雅黑" panose="020B0503020204020204" pitchFamily="34" charset="-122"/>
              </a:rPr>
              <a:t> 5·19; 95% CI 2·63–10·26; p&lt;0·0001</a:t>
            </a:r>
            <a:r>
              <a:rPr lang="zh-CN" altLang="en-US" sz="1400" dirty="0">
                <a:latin typeface="微软雅黑" panose="020B0503020204020204" pitchFamily="34" charset="-122"/>
                <a:ea typeface="微软雅黑" panose="020B0503020204020204" pitchFamily="34" charset="-122"/>
              </a:rPr>
              <a:t>）。该研究流感列队患者中纳入了</a:t>
            </a:r>
            <a:r>
              <a:rPr lang="en-US" altLang="zh-CN" sz="1400" dirty="0">
                <a:latin typeface="微软雅黑" panose="020B0503020204020204" pitchFamily="34" charset="-122"/>
                <a:ea typeface="微软雅黑" panose="020B0503020204020204" pitchFamily="34" charset="-122"/>
              </a:rPr>
              <a:t>32</a:t>
            </a:r>
            <a:r>
              <a:rPr lang="zh-CN" altLang="en-US" sz="1400" dirty="0">
                <a:latin typeface="微软雅黑" panose="020B0503020204020204" pitchFamily="34" charset="-122"/>
                <a:ea typeface="微软雅黑" panose="020B0503020204020204" pitchFamily="34" charset="-122"/>
              </a:rPr>
              <a:t>位实体器官移植患者，</a:t>
            </a:r>
            <a:r>
              <a:rPr lang="zh-CN" altLang="en-US" sz="1400" b="1" dirty="0">
                <a:latin typeface="微软雅黑" panose="020B0503020204020204" pitchFamily="34" charset="-122"/>
                <a:ea typeface="微软雅黑" panose="020B0503020204020204" pitchFamily="34" charset="-122"/>
              </a:rPr>
              <a:t>其中</a:t>
            </a:r>
            <a:r>
              <a:rPr lang="en-US" altLang="zh-CN" sz="1400" b="1" dirty="0">
                <a:latin typeface="微软雅黑" panose="020B0503020204020204" pitchFamily="34" charset="-122"/>
                <a:ea typeface="微软雅黑" panose="020B0503020204020204" pitchFamily="34" charset="-122"/>
              </a:rPr>
              <a:t>11</a:t>
            </a:r>
            <a:r>
              <a:rPr lang="zh-CN" altLang="en-US" sz="1400" b="1" dirty="0">
                <a:latin typeface="微软雅黑" panose="020B0503020204020204" pitchFamily="34" charset="-122"/>
                <a:ea typeface="微软雅黑" panose="020B0503020204020204" pitchFamily="34" charset="-122"/>
              </a:rPr>
              <a:t>位</a:t>
            </a:r>
            <a:r>
              <a:rPr lang="en-US" altLang="zh-CN" sz="1400" b="1" dirty="0">
                <a:latin typeface="微软雅黑" panose="020B0503020204020204" pitchFamily="34" charset="-122"/>
                <a:ea typeface="微软雅黑" panose="020B0503020204020204" pitchFamily="34" charset="-122"/>
              </a:rPr>
              <a:t>SOT</a:t>
            </a:r>
            <a:r>
              <a:rPr lang="zh-CN" altLang="en-US" sz="1400" b="1" dirty="0">
                <a:latin typeface="微软雅黑" panose="020B0503020204020204" pitchFamily="34" charset="-122"/>
                <a:ea typeface="微软雅黑" panose="020B0503020204020204" pitchFamily="34" charset="-122"/>
              </a:rPr>
              <a:t>伴重症流感入住</a:t>
            </a:r>
            <a:r>
              <a:rPr lang="en-US" altLang="zh-CN" sz="1400" b="1" dirty="0">
                <a:latin typeface="微软雅黑" panose="020B0503020204020204" pitchFamily="34" charset="-122"/>
                <a:ea typeface="微软雅黑" panose="020B0503020204020204" pitchFamily="34" charset="-122"/>
              </a:rPr>
              <a:t>ICU </a:t>
            </a:r>
            <a:r>
              <a:rPr lang="zh-CN" altLang="en-US" sz="1400" b="1" dirty="0">
                <a:latin typeface="微软雅黑" panose="020B0503020204020204" pitchFamily="34" charset="-122"/>
                <a:ea typeface="微软雅黑" panose="020B0503020204020204" pitchFamily="34" charset="-122"/>
              </a:rPr>
              <a:t>患者罹患侵袭性肺曲霉病（</a:t>
            </a:r>
            <a:r>
              <a:rPr lang="en-US" altLang="zh-CN" sz="1400" b="1" dirty="0">
                <a:latin typeface="微软雅黑" panose="020B0503020204020204" pitchFamily="34" charset="-122"/>
                <a:ea typeface="微软雅黑" panose="020B0503020204020204" pitchFamily="34" charset="-122"/>
              </a:rPr>
              <a:t>11/32</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34%</a:t>
            </a:r>
            <a:r>
              <a:rPr lang="zh-CN" altLang="en-US"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a:p>
            <a:pPr marL="171450" indent="-17145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实体器官移植亚组中罹患侵袭性肺曲霉病比率显著高于总体流感列队人群（</a:t>
            </a:r>
            <a:r>
              <a:rPr lang="en-US" altLang="zh-CN" sz="1400" b="1" dirty="0">
                <a:latin typeface="微软雅黑" panose="020B0503020204020204" pitchFamily="34" charset="-122"/>
                <a:ea typeface="微软雅黑" panose="020B0503020204020204" pitchFamily="34" charset="-122"/>
              </a:rPr>
              <a:t>p&lt;0.024</a:t>
            </a:r>
            <a:r>
              <a:rPr lang="zh-CN" altLang="en-US" sz="1400" b="1"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。对重症流感列队患者罹患</a:t>
            </a:r>
            <a:r>
              <a:rPr lang="en-US" altLang="zh-CN" sz="1400" dirty="0">
                <a:latin typeface="微软雅黑" panose="020B0503020204020204" pitchFamily="34" charset="-122"/>
                <a:ea typeface="微软雅黑" panose="020B0503020204020204" pitchFamily="34" charset="-122"/>
              </a:rPr>
              <a:t>IPA</a:t>
            </a:r>
            <a:r>
              <a:rPr lang="zh-CN" altLang="en-US" sz="1400" dirty="0">
                <a:latin typeface="微软雅黑" panose="020B0503020204020204" pitchFamily="34" charset="-122"/>
                <a:ea typeface="微软雅黑" panose="020B0503020204020204" pitchFamily="34" charset="-122"/>
              </a:rPr>
              <a:t>的多因素分析中，</a:t>
            </a:r>
            <a:r>
              <a:rPr lang="zh-CN" altLang="en-US" sz="1400" b="1" dirty="0">
                <a:latin typeface="微软雅黑" panose="020B0503020204020204" pitchFamily="34" charset="-122"/>
                <a:ea typeface="微软雅黑" panose="020B0503020204020204" pitchFamily="34" charset="-122"/>
              </a:rPr>
              <a:t>实体器官移植倾向于增加患者罹患</a:t>
            </a:r>
            <a:r>
              <a:rPr lang="en-US" altLang="zh-CN" sz="1400" b="1" dirty="0">
                <a:latin typeface="微软雅黑" panose="020B0503020204020204" pitchFamily="34" charset="-122"/>
                <a:ea typeface="微软雅黑" panose="020B0503020204020204" pitchFamily="34" charset="-122"/>
              </a:rPr>
              <a:t>IPA</a:t>
            </a:r>
            <a:r>
              <a:rPr lang="zh-CN" altLang="en-US" sz="1400" b="1" dirty="0">
                <a:latin typeface="微软雅黑" panose="020B0503020204020204" pitchFamily="34" charset="-122"/>
                <a:ea typeface="微软雅黑" panose="020B0503020204020204" pitchFamily="34" charset="-122"/>
              </a:rPr>
              <a:t>风险（</a:t>
            </a:r>
            <a:r>
              <a:rPr lang="en-US" altLang="zh-CN" sz="1400" b="1" dirty="0" err="1">
                <a:latin typeface="微软雅黑" panose="020B0503020204020204" pitchFamily="34" charset="-122"/>
                <a:ea typeface="微软雅黑" panose="020B0503020204020204" pitchFamily="34" charset="-122"/>
              </a:rPr>
              <a:t>aOR</a:t>
            </a:r>
            <a:r>
              <a:rPr lang="en-US" altLang="zh-CN" sz="1400" b="1" dirty="0">
                <a:latin typeface="微软雅黑" panose="020B0503020204020204" pitchFamily="34" charset="-122"/>
                <a:ea typeface="微软雅黑" panose="020B0503020204020204" pitchFamily="34" charset="-122"/>
              </a:rPr>
              <a:t>(95%CI</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=1.81(0.73-4.53),P=0.20</a:t>
            </a:r>
            <a:r>
              <a:rPr lang="zh-CN" altLang="en-US" sz="1400" b="1" dirty="0">
                <a:latin typeface="微软雅黑" panose="020B0503020204020204" pitchFamily="34" charset="-122"/>
                <a:ea typeface="微软雅黑" panose="020B0503020204020204" pitchFamily="34" charset="-122"/>
              </a:rPr>
              <a:t>）</a:t>
            </a:r>
          </a:p>
        </p:txBody>
      </p:sp>
      <p:sp>
        <p:nvSpPr>
          <p:cNvPr id="22" name="文本框 21">
            <a:extLst>
              <a:ext uri="{FF2B5EF4-FFF2-40B4-BE49-F238E27FC236}">
                <a16:creationId xmlns:a16="http://schemas.microsoft.com/office/drawing/2014/main" id="{B33859BC-062D-4DED-A66A-A59148A3E0EF}"/>
              </a:ext>
            </a:extLst>
          </p:cNvPr>
          <p:cNvSpPr txBox="1"/>
          <p:nvPr/>
        </p:nvSpPr>
        <p:spPr>
          <a:xfrm>
            <a:off x="713854" y="6596314"/>
            <a:ext cx="5039015" cy="215444"/>
          </a:xfrm>
          <a:prstGeom prst="rect">
            <a:avLst/>
          </a:prstGeom>
          <a:noFill/>
        </p:spPr>
        <p:txBody>
          <a:bodyPr wrap="square">
            <a:spAutoFit/>
          </a:bodyPr>
          <a:lstStyle/>
          <a:p>
            <a:r>
              <a:rPr lang="en-US" altLang="zh-CN" sz="800" dirty="0"/>
              <a:t>16.Alexander F A D </a:t>
            </a:r>
            <a:r>
              <a:rPr lang="en-US" altLang="zh-CN" sz="800" dirty="0" err="1"/>
              <a:t>Schauwvlieghe</a:t>
            </a:r>
            <a:r>
              <a:rPr lang="en-US" altLang="zh-CN" sz="800" dirty="0"/>
              <a:t>, et al . Lancet Respir Med. 2018 Oct;6(10):782-792.</a:t>
            </a:r>
            <a:endParaRPr lang="fr-FR" altLang="zh-CN" sz="800" dirty="0"/>
          </a:p>
        </p:txBody>
      </p:sp>
      <p:graphicFrame>
        <p:nvGraphicFramePr>
          <p:cNvPr id="6" name="图表 5">
            <a:extLst>
              <a:ext uri="{FF2B5EF4-FFF2-40B4-BE49-F238E27FC236}">
                <a16:creationId xmlns:a16="http://schemas.microsoft.com/office/drawing/2014/main" id="{B81861ED-FB6E-4F29-A476-0B55F76B6D33}"/>
              </a:ext>
            </a:extLst>
          </p:cNvPr>
          <p:cNvGraphicFramePr>
            <a:graphicFrameLocks/>
          </p:cNvGraphicFramePr>
          <p:nvPr>
            <p:extLst>
              <p:ext uri="{D42A27DB-BD31-4B8C-83A1-F6EECF244321}">
                <p14:modId xmlns:p14="http://schemas.microsoft.com/office/powerpoint/2010/main" val="3202140819"/>
              </p:ext>
            </p:extLst>
          </p:nvPr>
        </p:nvGraphicFramePr>
        <p:xfrm>
          <a:off x="377374" y="2911119"/>
          <a:ext cx="4572000"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 name="文本框 2">
            <a:extLst>
              <a:ext uri="{FF2B5EF4-FFF2-40B4-BE49-F238E27FC236}">
                <a16:creationId xmlns:a16="http://schemas.microsoft.com/office/drawing/2014/main" id="{00315127-3736-46F3-AB5C-9F419EA0091F}"/>
              </a:ext>
            </a:extLst>
          </p:cNvPr>
          <p:cNvSpPr txBox="1"/>
          <p:nvPr/>
        </p:nvSpPr>
        <p:spPr>
          <a:xfrm>
            <a:off x="2986398" y="3851832"/>
            <a:ext cx="723275" cy="369332"/>
          </a:xfrm>
          <a:prstGeom prst="rect">
            <a:avLst/>
          </a:prstGeom>
          <a:noFill/>
        </p:spPr>
        <p:txBody>
          <a:bodyPr wrap="none" rtlCol="0">
            <a:spAutoFit/>
          </a:bodyPr>
          <a:lstStyle/>
          <a:p>
            <a:pPr algn="l"/>
            <a:r>
              <a:rPr lang="en-US" altLang="zh-CN" dirty="0">
                <a:solidFill>
                  <a:schemeClr val="bg1"/>
                </a:solidFill>
                <a:latin typeface="Arial Black" panose="020B0A04020102020204" pitchFamily="34" charset="0"/>
                <a:ea typeface="微软雅黑" panose="020B0503020204020204" pitchFamily="34" charset="-122"/>
              </a:rPr>
              <a:t>34%</a:t>
            </a:r>
            <a:endParaRPr lang="zh-CN" altLang="en-US" dirty="0">
              <a:solidFill>
                <a:schemeClr val="bg1"/>
              </a:solidFill>
              <a:latin typeface="Arial Black" panose="020B0A04020102020204" pitchFamily="34" charset="0"/>
              <a:ea typeface="微软雅黑" panose="020B0503020204020204" pitchFamily="34" charset="-122"/>
            </a:endParaRPr>
          </a:p>
        </p:txBody>
      </p:sp>
      <p:sp>
        <p:nvSpPr>
          <p:cNvPr id="5" name="文本框 4">
            <a:extLst>
              <a:ext uri="{FF2B5EF4-FFF2-40B4-BE49-F238E27FC236}">
                <a16:creationId xmlns:a16="http://schemas.microsoft.com/office/drawing/2014/main" id="{4C7E8B34-3154-4824-AF01-036348CA5645}"/>
              </a:ext>
            </a:extLst>
          </p:cNvPr>
          <p:cNvSpPr txBox="1"/>
          <p:nvPr/>
        </p:nvSpPr>
        <p:spPr>
          <a:xfrm>
            <a:off x="1550497" y="5613356"/>
            <a:ext cx="2435282" cy="415498"/>
          </a:xfrm>
          <a:prstGeom prst="rect">
            <a:avLst/>
          </a:prstGeom>
          <a:noFill/>
        </p:spPr>
        <p:txBody>
          <a:bodyPr wrap="none" rtlCol="0">
            <a:spAutoFit/>
          </a:bodyPr>
          <a:lstStyle/>
          <a:p>
            <a:pPr algn="ctr"/>
            <a:r>
              <a:rPr lang="zh-CN" altLang="en-US" sz="1050" dirty="0">
                <a:latin typeface="微软雅黑" panose="020B0503020204020204" pitchFamily="34" charset="-122"/>
                <a:ea typeface="微软雅黑" panose="020B0503020204020204" pitchFamily="34" charset="-122"/>
              </a:rPr>
              <a:t>实体器官移植患者因重症流感入住</a:t>
            </a:r>
            <a:r>
              <a:rPr lang="en-US" altLang="zh-CN" sz="1050" dirty="0">
                <a:latin typeface="微软雅黑" panose="020B0503020204020204" pitchFamily="34" charset="-122"/>
                <a:ea typeface="微软雅黑" panose="020B0503020204020204" pitchFamily="34" charset="-122"/>
              </a:rPr>
              <a:t>ICU</a:t>
            </a:r>
          </a:p>
          <a:p>
            <a:pPr algn="ctr"/>
            <a:r>
              <a:rPr lang="en-US" altLang="zh-CN" sz="1050" dirty="0">
                <a:latin typeface="微软雅黑" panose="020B0503020204020204" pitchFamily="34" charset="-122"/>
                <a:ea typeface="微软雅黑" panose="020B0503020204020204" pitchFamily="34" charset="-122"/>
              </a:rPr>
              <a:t>(n=32) </a:t>
            </a:r>
            <a:endParaRPr lang="zh-CN" altLang="en-US" sz="105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504F1C2-AB2A-4080-8728-8941DBE10F67}"/>
              </a:ext>
            </a:extLst>
          </p:cNvPr>
          <p:cNvSpPr/>
          <p:nvPr/>
        </p:nvSpPr>
        <p:spPr>
          <a:xfrm>
            <a:off x="3985779" y="3511616"/>
            <a:ext cx="199679" cy="114300"/>
          </a:xfrm>
          <a:prstGeom prst="rect">
            <a:avLst/>
          </a:prstGeom>
          <a:solidFill>
            <a:srgbClr val="9E42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3939B920-9CE1-4BAE-B00B-C6F53464CAF2}"/>
              </a:ext>
            </a:extLst>
          </p:cNvPr>
          <p:cNvSpPr/>
          <p:nvPr/>
        </p:nvSpPr>
        <p:spPr>
          <a:xfrm>
            <a:off x="3985779" y="3825822"/>
            <a:ext cx="199679" cy="11430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BEA81A9-318A-4FB7-81A7-0C789454DBE0}"/>
              </a:ext>
            </a:extLst>
          </p:cNvPr>
          <p:cNvSpPr txBox="1"/>
          <p:nvPr/>
        </p:nvSpPr>
        <p:spPr>
          <a:xfrm>
            <a:off x="4288328" y="3441808"/>
            <a:ext cx="401072" cy="253916"/>
          </a:xfrm>
          <a:prstGeom prst="rect">
            <a:avLst/>
          </a:prstGeom>
          <a:noFill/>
        </p:spPr>
        <p:txBody>
          <a:bodyPr wrap="none" rtlCol="0">
            <a:spAutoFit/>
          </a:bodyPr>
          <a:lstStyle/>
          <a:p>
            <a:pPr algn="ctr"/>
            <a:r>
              <a:rPr lang="en-US" altLang="zh-CN" sz="1050" dirty="0">
                <a:latin typeface="微软雅黑" panose="020B0503020204020204" pitchFamily="34" charset="-122"/>
                <a:ea typeface="微软雅黑" panose="020B0503020204020204" pitchFamily="34" charset="-122"/>
              </a:rPr>
              <a:t>IPA</a:t>
            </a:r>
            <a:endParaRPr lang="zh-CN" altLang="en-US" sz="105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1AB27CFC-0DB1-4E38-B1E4-D8F6EF6A3F21}"/>
              </a:ext>
            </a:extLst>
          </p:cNvPr>
          <p:cNvSpPr txBox="1"/>
          <p:nvPr/>
        </p:nvSpPr>
        <p:spPr>
          <a:xfrm>
            <a:off x="4221002" y="3765532"/>
            <a:ext cx="535724" cy="253916"/>
          </a:xfrm>
          <a:prstGeom prst="rect">
            <a:avLst/>
          </a:prstGeom>
          <a:noFill/>
        </p:spPr>
        <p:txBody>
          <a:bodyPr wrap="none" rtlCol="0">
            <a:spAutoFit/>
          </a:bodyPr>
          <a:lstStyle/>
          <a:p>
            <a:pPr algn="ctr"/>
            <a:r>
              <a:rPr lang="zh-CN" altLang="en-US" sz="1050" dirty="0">
                <a:latin typeface="微软雅黑" panose="020B0503020204020204" pitchFamily="34" charset="-122"/>
                <a:ea typeface="微软雅黑" panose="020B0503020204020204" pitchFamily="34" charset="-122"/>
              </a:rPr>
              <a:t>无</a:t>
            </a:r>
            <a:r>
              <a:rPr lang="en-US" altLang="zh-CN" sz="1050" dirty="0">
                <a:latin typeface="微软雅黑" panose="020B0503020204020204" pitchFamily="34" charset="-122"/>
                <a:ea typeface="微软雅黑" panose="020B0503020204020204" pitchFamily="34" charset="-122"/>
              </a:rPr>
              <a:t>IPA</a:t>
            </a:r>
            <a:endParaRPr lang="zh-CN" altLang="en-US" sz="1050" dirty="0">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248B6A20-859A-475D-B92C-803EC9D6508F}"/>
              </a:ext>
            </a:extLst>
          </p:cNvPr>
          <p:cNvGraphicFramePr>
            <a:graphicFrameLocks noChangeAspect="1"/>
          </p:cNvGraphicFramePr>
          <p:nvPr>
            <p:extLst>
              <p:ext uri="{D42A27DB-BD31-4B8C-83A1-F6EECF244321}">
                <p14:modId xmlns:p14="http://schemas.microsoft.com/office/powerpoint/2010/main" val="1896634920"/>
              </p:ext>
            </p:extLst>
          </p:nvPr>
        </p:nvGraphicFramePr>
        <p:xfrm>
          <a:off x="5773651" y="2994815"/>
          <a:ext cx="5609820" cy="2065471"/>
        </p:xfrm>
        <a:graphic>
          <a:graphicData uri="http://schemas.openxmlformats.org/presentationml/2006/ole">
            <mc:AlternateContent xmlns:mc="http://schemas.openxmlformats.org/markup-compatibility/2006">
              <mc:Choice xmlns:v="urn:schemas-microsoft-com:vml" Requires="v">
                <p:oleObj spid="_x0000_s8220" name="BMP 图像" r:id="rId6" imgW="6467400" imgH="2381400" progId="Paint.Picture">
                  <p:embed/>
                </p:oleObj>
              </mc:Choice>
              <mc:Fallback>
                <p:oleObj name="BMP 图像" r:id="rId6" imgW="6467400" imgH="2381400" progId="Paint.Picture">
                  <p:embed/>
                  <p:pic>
                    <p:nvPicPr>
                      <p:cNvPr id="8" name="对象 7">
                        <a:extLst>
                          <a:ext uri="{FF2B5EF4-FFF2-40B4-BE49-F238E27FC236}">
                            <a16:creationId xmlns:a16="http://schemas.microsoft.com/office/drawing/2014/main" id="{248B6A20-859A-475D-B92C-803EC9D6508F}"/>
                          </a:ext>
                        </a:extLst>
                      </p:cNvPr>
                      <p:cNvPicPr/>
                      <p:nvPr/>
                    </p:nvPicPr>
                    <p:blipFill>
                      <a:blip r:embed="rId7"/>
                      <a:stretch>
                        <a:fillRect/>
                      </a:stretch>
                    </p:blipFill>
                    <p:spPr>
                      <a:xfrm>
                        <a:off x="5773651" y="2994815"/>
                        <a:ext cx="5609820" cy="2065471"/>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919535A9-D5A5-480D-B1B2-7DC734F28DA5}"/>
              </a:ext>
            </a:extLst>
          </p:cNvPr>
          <p:cNvGraphicFramePr>
            <a:graphicFrameLocks noChangeAspect="1"/>
          </p:cNvGraphicFramePr>
          <p:nvPr>
            <p:extLst>
              <p:ext uri="{D42A27DB-BD31-4B8C-83A1-F6EECF244321}">
                <p14:modId xmlns:p14="http://schemas.microsoft.com/office/powerpoint/2010/main" val="2724983514"/>
              </p:ext>
            </p:extLst>
          </p:nvPr>
        </p:nvGraphicFramePr>
        <p:xfrm>
          <a:off x="5449600" y="4755486"/>
          <a:ext cx="4810125" cy="304800"/>
        </p:xfrm>
        <a:graphic>
          <a:graphicData uri="http://schemas.openxmlformats.org/presentationml/2006/ole">
            <mc:AlternateContent xmlns:mc="http://schemas.openxmlformats.org/markup-compatibility/2006">
              <mc:Choice xmlns:v="urn:schemas-microsoft-com:vml" Requires="v">
                <p:oleObj spid="_x0000_s8221" name="BMP 图像" r:id="rId8" imgW="4809960" imgH="304920" progId="Paint.Picture">
                  <p:embed/>
                </p:oleObj>
              </mc:Choice>
              <mc:Fallback>
                <p:oleObj name="BMP 图像" r:id="rId8" imgW="4809960" imgH="304920" progId="Paint.Picture">
                  <p:embed/>
                  <p:pic>
                    <p:nvPicPr>
                      <p:cNvPr id="9" name="对象 8">
                        <a:extLst>
                          <a:ext uri="{FF2B5EF4-FFF2-40B4-BE49-F238E27FC236}">
                            <a16:creationId xmlns:a16="http://schemas.microsoft.com/office/drawing/2014/main" id="{919535A9-D5A5-480D-B1B2-7DC734F28DA5}"/>
                          </a:ext>
                        </a:extLst>
                      </p:cNvPr>
                      <p:cNvPicPr/>
                      <p:nvPr/>
                    </p:nvPicPr>
                    <p:blipFill>
                      <a:blip r:embed="rId9"/>
                      <a:stretch>
                        <a:fillRect/>
                      </a:stretch>
                    </p:blipFill>
                    <p:spPr>
                      <a:xfrm>
                        <a:off x="5449600" y="4755486"/>
                        <a:ext cx="4810125" cy="3048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2728BDCE-685E-44F9-959D-ABF869877AA9}"/>
              </a:ext>
            </a:extLst>
          </p:cNvPr>
          <p:cNvSpPr txBox="1"/>
          <p:nvPr/>
        </p:nvSpPr>
        <p:spPr>
          <a:xfrm>
            <a:off x="5543296" y="3450254"/>
            <a:ext cx="992579" cy="253916"/>
          </a:xfrm>
          <a:prstGeom prst="rect">
            <a:avLst/>
          </a:prstGeom>
          <a:solidFill>
            <a:schemeClr val="bg1"/>
          </a:solidFill>
        </p:spPr>
        <p:txBody>
          <a:bodyPr wrap="none" rtlCol="0">
            <a:spAutoFit/>
          </a:bodyPr>
          <a:lstStyle/>
          <a:p>
            <a:pPr algn="ctr"/>
            <a:r>
              <a:rPr lang="zh-CN" altLang="en-US" sz="1050" b="1" dirty="0">
                <a:solidFill>
                  <a:srgbClr val="9E4294"/>
                </a:solidFill>
                <a:latin typeface="微软雅黑" panose="020B0503020204020204" pitchFamily="34" charset="-122"/>
                <a:ea typeface="微软雅黑" panose="020B0503020204020204" pitchFamily="34" charset="-122"/>
              </a:rPr>
              <a:t>实体器官移植</a:t>
            </a:r>
          </a:p>
        </p:txBody>
      </p:sp>
      <p:sp>
        <p:nvSpPr>
          <p:cNvPr id="16" name="文本框 15">
            <a:extLst>
              <a:ext uri="{FF2B5EF4-FFF2-40B4-BE49-F238E27FC236}">
                <a16:creationId xmlns:a16="http://schemas.microsoft.com/office/drawing/2014/main" id="{5D8DE91A-9483-4A59-AF02-E8A64CF4D2B0}"/>
              </a:ext>
            </a:extLst>
          </p:cNvPr>
          <p:cNvSpPr txBox="1"/>
          <p:nvPr/>
        </p:nvSpPr>
        <p:spPr>
          <a:xfrm>
            <a:off x="5588508" y="3646279"/>
            <a:ext cx="954107" cy="246221"/>
          </a:xfrm>
          <a:prstGeom prst="rect">
            <a:avLst/>
          </a:prstGeom>
          <a:solidFill>
            <a:schemeClr val="bg1"/>
          </a:solidFill>
        </p:spPr>
        <p:txBody>
          <a:bodyPr wrap="none" rtlCol="0">
            <a:spAutoFit/>
          </a:bodyPr>
          <a:lstStyle/>
          <a:p>
            <a:pPr algn="ctr"/>
            <a:r>
              <a:rPr lang="zh-CN" altLang="en-US" sz="1000" dirty="0">
                <a:latin typeface="微软雅黑" panose="020B0503020204020204" pitchFamily="34" charset="-122"/>
                <a:ea typeface="微软雅黑" panose="020B0503020204020204" pitchFamily="34" charset="-122"/>
              </a:rPr>
              <a:t>血液恶性肿瘤</a:t>
            </a:r>
          </a:p>
        </p:txBody>
      </p:sp>
      <p:sp>
        <p:nvSpPr>
          <p:cNvPr id="17" name="文本框 16">
            <a:extLst>
              <a:ext uri="{FF2B5EF4-FFF2-40B4-BE49-F238E27FC236}">
                <a16:creationId xmlns:a16="http://schemas.microsoft.com/office/drawing/2014/main" id="{7EF4FED9-DAFF-4B18-BE6E-93538C044BE8}"/>
              </a:ext>
            </a:extLst>
          </p:cNvPr>
          <p:cNvSpPr txBox="1"/>
          <p:nvPr/>
        </p:nvSpPr>
        <p:spPr>
          <a:xfrm>
            <a:off x="5853660" y="3836181"/>
            <a:ext cx="441146" cy="246221"/>
          </a:xfrm>
          <a:prstGeom prst="rect">
            <a:avLst/>
          </a:prstGeom>
          <a:solidFill>
            <a:schemeClr val="bg1"/>
          </a:solidFill>
        </p:spPr>
        <p:txBody>
          <a:bodyPr wrap="none" rtlCol="0">
            <a:spAutoFit/>
          </a:bodyPr>
          <a:lstStyle/>
          <a:p>
            <a:pPr algn="ctr"/>
            <a:r>
              <a:rPr lang="zh-CN" altLang="en-US" sz="1000" dirty="0">
                <a:latin typeface="微软雅黑" panose="020B0503020204020204" pitchFamily="34" charset="-122"/>
                <a:ea typeface="微软雅黑" panose="020B0503020204020204" pitchFamily="34" charset="-122"/>
              </a:rPr>
              <a:t>男性</a:t>
            </a:r>
          </a:p>
        </p:txBody>
      </p:sp>
      <p:sp>
        <p:nvSpPr>
          <p:cNvPr id="18" name="文本框 17">
            <a:extLst>
              <a:ext uri="{FF2B5EF4-FFF2-40B4-BE49-F238E27FC236}">
                <a16:creationId xmlns:a16="http://schemas.microsoft.com/office/drawing/2014/main" id="{66955181-5FBD-487E-B4FC-649CE76A0066}"/>
              </a:ext>
            </a:extLst>
          </p:cNvPr>
          <p:cNvSpPr txBox="1"/>
          <p:nvPr/>
        </p:nvSpPr>
        <p:spPr>
          <a:xfrm>
            <a:off x="5789542" y="4036498"/>
            <a:ext cx="569387" cy="246221"/>
          </a:xfrm>
          <a:prstGeom prst="rect">
            <a:avLst/>
          </a:prstGeom>
          <a:solidFill>
            <a:schemeClr val="bg1"/>
          </a:solidFill>
        </p:spPr>
        <p:txBody>
          <a:bodyPr wrap="none" rtlCol="0">
            <a:spAutoFit/>
          </a:bodyPr>
          <a:lstStyle/>
          <a:p>
            <a:pPr algn="ctr"/>
            <a:r>
              <a:rPr lang="zh-CN" altLang="en-US" sz="1000" dirty="0">
                <a:latin typeface="微软雅黑" panose="020B0503020204020204" pitchFamily="34" charset="-122"/>
                <a:ea typeface="微软雅黑" panose="020B0503020204020204" pitchFamily="34" charset="-122"/>
              </a:rPr>
              <a:t>糖尿病</a:t>
            </a:r>
          </a:p>
        </p:txBody>
      </p:sp>
      <p:sp>
        <p:nvSpPr>
          <p:cNvPr id="19" name="文本框 18">
            <a:extLst>
              <a:ext uri="{FF2B5EF4-FFF2-40B4-BE49-F238E27FC236}">
                <a16:creationId xmlns:a16="http://schemas.microsoft.com/office/drawing/2014/main" id="{5E830EF6-8813-4D02-9212-E30BB2970B92}"/>
              </a:ext>
            </a:extLst>
          </p:cNvPr>
          <p:cNvSpPr txBox="1"/>
          <p:nvPr/>
        </p:nvSpPr>
        <p:spPr>
          <a:xfrm>
            <a:off x="5606837" y="4220902"/>
            <a:ext cx="1552028" cy="246221"/>
          </a:xfrm>
          <a:prstGeom prst="rect">
            <a:avLst/>
          </a:prstGeom>
          <a:solidFill>
            <a:schemeClr val="bg1"/>
          </a:solidFill>
        </p:spPr>
        <p:txBody>
          <a:bodyPr wrap="none" rtlCol="0">
            <a:spAutoFit/>
          </a:bodyPr>
          <a:lstStyle/>
          <a:p>
            <a:pPr algn="ctr"/>
            <a:r>
              <a:rPr lang="zh-CN" altLang="en-US" sz="1000" dirty="0">
                <a:latin typeface="微软雅黑" panose="020B0503020204020204" pitchFamily="34" charset="-122"/>
                <a:ea typeface="微软雅黑" panose="020B0503020204020204" pitchFamily="34" charset="-122"/>
              </a:rPr>
              <a:t>强的松（</a:t>
            </a:r>
            <a:r>
              <a:rPr lang="en-US" altLang="zh-CN" sz="1000" dirty="0">
                <a:latin typeface="微软雅黑" panose="020B0503020204020204" pitchFamily="34" charset="-122"/>
                <a:ea typeface="微软雅黑" panose="020B0503020204020204" pitchFamily="34" charset="-122"/>
              </a:rPr>
              <a:t>1.0mg/kg/d</a:t>
            </a:r>
            <a:r>
              <a:rPr lang="zh-CN" altLang="en-US" sz="1000" dirty="0">
                <a:latin typeface="微软雅黑" panose="020B0503020204020204" pitchFamily="34" charset="-122"/>
                <a:ea typeface="微软雅黑" panose="020B0503020204020204" pitchFamily="34" charset="-122"/>
              </a:rPr>
              <a:t>）</a:t>
            </a:r>
          </a:p>
        </p:txBody>
      </p:sp>
      <p:sp>
        <p:nvSpPr>
          <p:cNvPr id="20" name="文本框 19">
            <a:extLst>
              <a:ext uri="{FF2B5EF4-FFF2-40B4-BE49-F238E27FC236}">
                <a16:creationId xmlns:a16="http://schemas.microsoft.com/office/drawing/2014/main" id="{9F87CF90-912F-43C7-B1B2-89D208829883}"/>
              </a:ext>
            </a:extLst>
          </p:cNvPr>
          <p:cNvSpPr txBox="1"/>
          <p:nvPr/>
        </p:nvSpPr>
        <p:spPr>
          <a:xfrm>
            <a:off x="5618009" y="4408313"/>
            <a:ext cx="1659429" cy="246221"/>
          </a:xfrm>
          <a:prstGeom prst="rect">
            <a:avLst/>
          </a:prstGeom>
          <a:solidFill>
            <a:schemeClr val="bg1"/>
          </a:solidFill>
        </p:spPr>
        <p:txBody>
          <a:bodyPr wrap="none" rtlCol="0">
            <a:spAutoFit/>
          </a:bodyPr>
          <a:lstStyle/>
          <a:p>
            <a:pPr algn="ctr"/>
            <a:r>
              <a:rPr lang="en-US" altLang="zh-CN" sz="1000" dirty="0">
                <a:latin typeface="微软雅黑" panose="020B0503020204020204" pitchFamily="34" charset="-122"/>
                <a:ea typeface="微软雅黑" panose="020B0503020204020204" pitchFamily="34" charset="-122"/>
              </a:rPr>
              <a:t>APACHE II</a:t>
            </a:r>
            <a:r>
              <a:rPr lang="zh-CN" altLang="en-US" sz="1000" dirty="0">
                <a:latin typeface="微软雅黑" panose="020B0503020204020204" pitchFamily="34" charset="-122"/>
                <a:ea typeface="微软雅黑" panose="020B0503020204020204" pitchFamily="34" charset="-122"/>
              </a:rPr>
              <a:t>评分每增加</a:t>
            </a:r>
            <a:r>
              <a:rPr lang="en-US" altLang="zh-CN" sz="1000" dirty="0">
                <a:latin typeface="微软雅黑" panose="020B0503020204020204" pitchFamily="34" charset="-122"/>
                <a:ea typeface="微软雅黑" panose="020B0503020204020204" pitchFamily="34" charset="-122"/>
              </a:rPr>
              <a:t>1</a:t>
            </a:r>
            <a:r>
              <a:rPr lang="zh-CN" altLang="en-US" sz="1000" dirty="0">
                <a:latin typeface="微软雅黑" panose="020B0503020204020204" pitchFamily="34" charset="-122"/>
                <a:ea typeface="微软雅黑" panose="020B0503020204020204" pitchFamily="34" charset="-122"/>
              </a:rPr>
              <a:t>分</a:t>
            </a:r>
          </a:p>
        </p:txBody>
      </p:sp>
      <p:sp>
        <p:nvSpPr>
          <p:cNvPr id="21" name="文本框 20">
            <a:extLst>
              <a:ext uri="{FF2B5EF4-FFF2-40B4-BE49-F238E27FC236}">
                <a16:creationId xmlns:a16="http://schemas.microsoft.com/office/drawing/2014/main" id="{7016A104-D26F-4AE2-839A-0493A500924E}"/>
              </a:ext>
            </a:extLst>
          </p:cNvPr>
          <p:cNvSpPr txBox="1"/>
          <p:nvPr/>
        </p:nvSpPr>
        <p:spPr>
          <a:xfrm>
            <a:off x="5875427" y="4588853"/>
            <a:ext cx="441146" cy="246221"/>
          </a:xfrm>
          <a:prstGeom prst="rect">
            <a:avLst/>
          </a:prstGeom>
          <a:noFill/>
        </p:spPr>
        <p:txBody>
          <a:bodyPr wrap="none" rtlCol="0">
            <a:spAutoFit/>
          </a:bodyPr>
          <a:lstStyle/>
          <a:p>
            <a:pPr algn="ctr"/>
            <a:r>
              <a:rPr lang="zh-CN" altLang="en-US" sz="1000" dirty="0">
                <a:latin typeface="微软雅黑" panose="020B0503020204020204" pitchFamily="34" charset="-122"/>
                <a:ea typeface="微软雅黑" panose="020B0503020204020204" pitchFamily="34" charset="-122"/>
              </a:rPr>
              <a:t>年龄</a:t>
            </a:r>
          </a:p>
        </p:txBody>
      </p:sp>
      <p:sp>
        <p:nvSpPr>
          <p:cNvPr id="23" name="文本框 22">
            <a:extLst>
              <a:ext uri="{FF2B5EF4-FFF2-40B4-BE49-F238E27FC236}">
                <a16:creationId xmlns:a16="http://schemas.microsoft.com/office/drawing/2014/main" id="{45FD453E-AB9B-48AA-8B03-D599FC706B78}"/>
              </a:ext>
            </a:extLst>
          </p:cNvPr>
          <p:cNvSpPr txBox="1"/>
          <p:nvPr/>
        </p:nvSpPr>
        <p:spPr>
          <a:xfrm>
            <a:off x="6753951" y="5359440"/>
            <a:ext cx="3565400" cy="253916"/>
          </a:xfrm>
          <a:prstGeom prst="rect">
            <a:avLst/>
          </a:prstGeom>
          <a:solidFill>
            <a:schemeClr val="bg1"/>
          </a:solidFill>
        </p:spPr>
        <p:txBody>
          <a:bodyPr wrap="none" rtlCol="0">
            <a:spAutoFit/>
          </a:bodyPr>
          <a:lstStyle/>
          <a:p>
            <a:pPr algn="ctr"/>
            <a:r>
              <a:rPr lang="zh-CN" altLang="en-US" sz="1050" dirty="0">
                <a:latin typeface="微软雅黑" panose="020B0503020204020204" pitchFamily="34" charset="-122"/>
                <a:ea typeface="微软雅黑" panose="020B0503020204020204" pitchFamily="34" charset="-122"/>
              </a:rPr>
              <a:t>流感列队中罹患侵袭性肺曲霉病危险因素分析（</a:t>
            </a:r>
            <a:r>
              <a:rPr lang="en-US" altLang="zh-CN" sz="1050" dirty="0">
                <a:latin typeface="微软雅黑" panose="020B0503020204020204" pitchFamily="34" charset="-122"/>
                <a:ea typeface="微软雅黑" panose="020B0503020204020204" pitchFamily="34" charset="-122"/>
              </a:rPr>
              <a:t>n=432</a:t>
            </a:r>
            <a:r>
              <a:rPr lang="zh-CN" altLang="en-US" sz="1050" dirty="0">
                <a:latin typeface="微软雅黑" panose="020B0503020204020204" pitchFamily="34" charset="-122"/>
                <a:ea typeface="微软雅黑" panose="020B0503020204020204" pitchFamily="34" charset="-122"/>
              </a:rPr>
              <a:t>）</a:t>
            </a:r>
          </a:p>
        </p:txBody>
      </p:sp>
      <p:cxnSp>
        <p:nvCxnSpPr>
          <p:cNvPr id="14" name="直接连接符 13">
            <a:extLst>
              <a:ext uri="{FF2B5EF4-FFF2-40B4-BE49-F238E27FC236}">
                <a16:creationId xmlns:a16="http://schemas.microsoft.com/office/drawing/2014/main" id="{77340BD6-E269-4BC5-9659-BBCC964CBA82}"/>
              </a:ext>
            </a:extLst>
          </p:cNvPr>
          <p:cNvCxnSpPr/>
          <p:nvPr/>
        </p:nvCxnSpPr>
        <p:spPr>
          <a:xfrm>
            <a:off x="7943850" y="3611502"/>
            <a:ext cx="1314450" cy="0"/>
          </a:xfrm>
          <a:prstGeom prst="line">
            <a:avLst/>
          </a:prstGeom>
          <a:ln w="19050">
            <a:solidFill>
              <a:srgbClr val="9E4294"/>
            </a:solidFil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B0231E0D-86CE-47FF-9DBD-1FE86F236CA2}"/>
              </a:ext>
            </a:extLst>
          </p:cNvPr>
          <p:cNvSpPr/>
          <p:nvPr/>
        </p:nvSpPr>
        <p:spPr>
          <a:xfrm>
            <a:off x="8494741" y="3569302"/>
            <a:ext cx="83820" cy="80008"/>
          </a:xfrm>
          <a:prstGeom prst="ellipse">
            <a:avLst/>
          </a:prstGeom>
          <a:solidFill>
            <a:srgbClr val="9E4294"/>
          </a:solidFill>
          <a:ln>
            <a:solidFill>
              <a:srgbClr val="D3A9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1941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bg1"/>
        </a:solidFill>
      </a:spPr>
      <a:bodyPr wrap="square" rtlCol="0">
        <a:spAutoFit/>
      </a:bodyPr>
      <a:lstStyle>
        <a:defPPr algn="l">
          <a:defRPr sz="800" dirty="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33905</TotalTime>
  <Words>9244</Words>
  <Application>Microsoft Office PowerPoint</Application>
  <PresentationFormat>宽屏</PresentationFormat>
  <Paragraphs>756</Paragraphs>
  <Slides>42</Slides>
  <Notes>40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42</vt:i4>
      </vt:variant>
    </vt:vector>
  </HeadingPairs>
  <TitlesOfParts>
    <vt:vector size="58" baseType="lpstr">
      <vt:lpstr>AdvP436137</vt:lpstr>
      <vt:lpstr>BlinkMacSystemFont</vt:lpstr>
      <vt:lpstr>NewUnivers-Bold</vt:lpstr>
      <vt:lpstr>NewUnivers-Medium</vt:lpstr>
      <vt:lpstr>Shaker2Lancet-Regular</vt:lpstr>
      <vt:lpstr>TimesNewRoman</vt:lpstr>
      <vt:lpstr>等线</vt:lpstr>
      <vt:lpstr>等线 Light</vt:lpstr>
      <vt:lpstr>宋体</vt:lpstr>
      <vt:lpstr>微软雅黑</vt:lpstr>
      <vt:lpstr>Aharoni</vt:lpstr>
      <vt:lpstr>Arial</vt:lpstr>
      <vt:lpstr>Arial Black</vt:lpstr>
      <vt:lpstr>Office 主题​​</vt:lpstr>
      <vt:lpstr>think-cell 幻灯片</vt:lpstr>
      <vt:lpstr>BMP 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tu ben</dc:creator>
  <cp:lastModifiedBy>ZHOU, HUI</cp:lastModifiedBy>
  <cp:revision>526</cp:revision>
  <dcterms:created xsi:type="dcterms:W3CDTF">2021-08-17T19:29:27Z</dcterms:created>
  <dcterms:modified xsi:type="dcterms:W3CDTF">2022-12-15T02:36:18Z</dcterms:modified>
</cp:coreProperties>
</file>